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 id="2147483656" r:id="rId4"/>
  </p:sldMasterIdLst>
  <p:notesMasterIdLst>
    <p:notesMasterId r:id="rId6"/>
  </p:notesMasterIdLst>
  <p:handoutMasterIdLst>
    <p:handoutMasterId r:id="rId55"/>
  </p:handoutMasterIdLst>
  <p:sldIdLst>
    <p:sldId id="256" r:id="rId5"/>
    <p:sldId id="621" r:id="rId7"/>
    <p:sldId id="622" r:id="rId8"/>
    <p:sldId id="480" r:id="rId9"/>
    <p:sldId id="539" r:id="rId10"/>
    <p:sldId id="540" r:id="rId11"/>
    <p:sldId id="541" r:id="rId12"/>
    <p:sldId id="543" r:id="rId13"/>
    <p:sldId id="544" r:id="rId14"/>
    <p:sldId id="550" r:id="rId15"/>
    <p:sldId id="551" r:id="rId16"/>
    <p:sldId id="557" r:id="rId17"/>
    <p:sldId id="545" r:id="rId18"/>
    <p:sldId id="546" r:id="rId19"/>
    <p:sldId id="563" r:id="rId20"/>
    <p:sldId id="568" r:id="rId21"/>
    <p:sldId id="570" r:id="rId22"/>
    <p:sldId id="571" r:id="rId23"/>
    <p:sldId id="572" r:id="rId24"/>
    <p:sldId id="573" r:id="rId25"/>
    <p:sldId id="547" r:id="rId26"/>
    <p:sldId id="574" r:id="rId27"/>
    <p:sldId id="575" r:id="rId28"/>
    <p:sldId id="579" r:id="rId29"/>
    <p:sldId id="580" r:id="rId30"/>
    <p:sldId id="581" r:id="rId31"/>
    <p:sldId id="585" r:id="rId32"/>
    <p:sldId id="582" r:id="rId33"/>
    <p:sldId id="586" r:id="rId34"/>
    <p:sldId id="587" r:id="rId35"/>
    <p:sldId id="588" r:id="rId36"/>
    <p:sldId id="589" r:id="rId37"/>
    <p:sldId id="598" r:id="rId38"/>
    <p:sldId id="599" r:id="rId39"/>
    <p:sldId id="590" r:id="rId40"/>
    <p:sldId id="591" r:id="rId41"/>
    <p:sldId id="592" r:id="rId42"/>
    <p:sldId id="609" r:id="rId43"/>
    <p:sldId id="610" r:id="rId44"/>
    <p:sldId id="611" r:id="rId45"/>
    <p:sldId id="612" r:id="rId46"/>
    <p:sldId id="613" r:id="rId47"/>
    <p:sldId id="614" r:id="rId48"/>
    <p:sldId id="593" r:id="rId49"/>
    <p:sldId id="594" r:id="rId50"/>
    <p:sldId id="595" r:id="rId51"/>
    <p:sldId id="596" r:id="rId52"/>
    <p:sldId id="597" r:id="rId53"/>
    <p:sldId id="3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这种安全和算法定义无关</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 需要注意的是，此刻别逞英雄认为这个问题很好解决——检测随机数之和就可以。这里介绍的后门恶意程序通过奇数和偶数的方法传递私钥信息仅仅是一种便于理解的方法而已。实际上，敌人可以采取一种小曼从来没听过的方法把私钥偷偷传递出去。</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就是随机数</a:t>
            </a:r>
            <a:r>
              <a:rPr lang="en-US" altLang="zh-CN"/>
              <a:t> </a:t>
            </a:r>
            <a:r>
              <a:rPr lang="zh-CN" altLang="en-US"/>
              <a:t>被替换了</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答：</a:t>
            </a:r>
            <a:r>
              <a:rPr lang="en-US" altLang="zh-CN"/>
              <a:t> </a:t>
            </a:r>
            <a:r>
              <a:rPr lang="zh-CN" altLang="en-US"/>
              <a:t>因为</a:t>
            </a:r>
            <a:r>
              <a:rPr lang="en-US" altLang="zh-CN"/>
              <a:t>tradeoff</a:t>
            </a:r>
            <a:r>
              <a:rPr lang="zh-CN" altLang="en-US"/>
              <a:t>的存在，要求达到的安全性小了，就更容易达到高效率</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t>s.t.  =  such that</a:t>
            </a:r>
            <a:endParaRPr lang="zh-CN" altLang="en-US"/>
          </a:p>
          <a:p>
            <a:endParaRPr lang="zh-CN" altLang="en-US"/>
          </a:p>
          <a:p>
            <a:r>
              <a:rPr lang="zh-CN" altLang="en-US"/>
              <a:t>这个例子说了，合法用户可能变成敌人</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具有战略意义的新起点</a:t>
            </a:r>
            <a:r>
              <a:rPr lang="en-US" altLang="zh-CN">
                <a:sym typeface="+mn-ea"/>
              </a:rPr>
              <a:t> = </a:t>
            </a:r>
            <a:r>
              <a:rPr lang="zh-CN" altLang="en-US">
                <a:sym typeface="+mn-ea"/>
              </a:rPr>
              <a:t>不同起点，一旦其它都不再安全，就只剩下这个</a:t>
            </a:r>
            <a:endParaRPr lang="zh-CN" altLang="en-US">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第一类理由适合发</a:t>
            </a:r>
            <a:r>
              <a:rPr lang="en-US" altLang="zh-CN">
                <a:sym typeface="+mn-ea"/>
              </a:rPr>
              <a:t>applied cryptography</a:t>
            </a:r>
            <a:r>
              <a:rPr lang="zh-CN" altLang="en-US">
                <a:sym typeface="+mn-ea"/>
              </a:rPr>
              <a:t>的会议期刊</a:t>
            </a:r>
            <a:endParaRPr lang="zh-CN" altLang="en-US">
              <a:sym typeface="+mn-ea"/>
            </a:endParaRPr>
          </a:p>
          <a:p>
            <a:endParaRPr lang="zh-CN" altLang="en-US">
              <a:sym typeface="+mn-ea"/>
            </a:endParaRPr>
          </a:p>
          <a:p>
            <a:r>
              <a:rPr lang="zh-CN" altLang="en-US">
                <a:sym typeface="+mn-ea"/>
              </a:rPr>
              <a:t>第二类适合发理论的会议</a:t>
            </a:r>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如果签名者也是计算能力无限，怎么办？</a:t>
            </a:r>
            <a:endParaRPr lang="zh-CN" altLang="en-US"/>
          </a:p>
          <a:p>
            <a:endParaRPr lang="zh-CN" altLang="en-US"/>
          </a:p>
          <a:p>
            <a:r>
              <a:rPr lang="zh-CN" altLang="en-US"/>
              <a:t>对不起，这个技术解决不了该问题。</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先介绍敌人攻击什么，因为这部分的内容比较</a:t>
            </a:r>
            <a:r>
              <a:rPr lang="en-US" altLang="zh-CN"/>
              <a:t>“</a:t>
            </a:r>
            <a:r>
              <a:rPr lang="zh-CN" altLang="en-US"/>
              <a:t>简单</a:t>
            </a:r>
            <a:r>
              <a:rPr lang="en-US" altLang="zh-CN"/>
              <a:t>”</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什么攻击都可以</a:t>
            </a:r>
            <a:r>
              <a:rPr lang="en-US" altLang="zh-CN">
                <a:sym typeface="+mn-ea"/>
              </a:rPr>
              <a:t>= </a:t>
            </a:r>
            <a:r>
              <a:rPr lang="zh-CN" altLang="en-US">
                <a:sym typeface="+mn-ea"/>
              </a:rPr>
              <a:t>所有方案在该模型下肯定都不安全</a:t>
            </a:r>
            <a:endParaRPr lang="zh-CN" altLang="en-U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这个很特殊，需要更改算法</a:t>
            </a:r>
            <a:r>
              <a:rPr lang="en-US" altLang="zh-CN"/>
              <a:t>.  </a:t>
            </a:r>
            <a:r>
              <a:rPr lang="zh-CN" altLang="en-US"/>
              <a:t>也就是调整安全定义模型</a:t>
            </a:r>
            <a:r>
              <a:rPr lang="en-US" altLang="zh-CN"/>
              <a:t> </a:t>
            </a:r>
            <a:r>
              <a:rPr lang="zh-CN" altLang="en-US"/>
              <a:t>影响到了算法定义模型</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《数字签名研究方法论》第9课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《公钥密码学研究方法论》第9课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《数字签名研究方法论》第9课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《数字签名研究方法论》第9课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《公钥密码学研究方法论》第9课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《数字签名研究方法论》第9课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《数字签名研究方法论》第9课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《公钥密码学研究方法论》第9课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《数字签名研究方法论》第9课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研究方法论》第9课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研究方法论》第9课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研究方法论》第9课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第9课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超越一：敌人是谁</a:t>
            </a:r>
            <a:r>
              <a:rPr lang="en-US" altLang="zh-CN"/>
              <a:t>                  3/5</a:t>
            </a:r>
            <a:endParaRPr lang="zh-CN" altLang="en-US"/>
          </a:p>
        </p:txBody>
      </p:sp>
      <p:sp>
        <p:nvSpPr>
          <p:cNvPr id="3" name="Text Placeholder 2"/>
          <p:cNvSpPr>
            <a:spLocks noGrp="1"/>
          </p:cNvSpPr>
          <p:nvPr>
            <p:ph type="body" idx="1"/>
          </p:nvPr>
        </p:nvSpPr>
        <p:spPr>
          <a:xfrm>
            <a:off x="207010" y="1350645"/>
            <a:ext cx="8749665" cy="5006340"/>
          </a:xfrm>
        </p:spPr>
        <p:txBody>
          <a:bodyPr>
            <a:normAutofit/>
          </a:bodyPr>
          <a:p>
            <a:pPr>
              <a:lnSpc>
                <a:spcPct val="110000"/>
              </a:lnSpc>
              <a:buFont typeface="Wingdings" panose="05000000000000000000" charset="0"/>
            </a:pPr>
            <a:r>
              <a:rPr lang="zh-CN" altLang="en-US" sz="2400">
                <a:solidFill>
                  <a:srgbClr val="C00000"/>
                </a:solidFill>
              </a:rPr>
              <a:t>Failed-Stop Signatures</a:t>
            </a:r>
            <a:r>
              <a:rPr lang="en-US" altLang="zh-CN" sz="2400">
                <a:solidFill>
                  <a:srgbClr val="C00000"/>
                </a:solidFill>
              </a:rPr>
              <a:t>:</a:t>
            </a:r>
            <a:endParaRPr lang="en-US" altLang="zh-CN" sz="2400"/>
          </a:p>
          <a:p>
            <a:pPr marL="34290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 m)  → S_m</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latin typeface="Cambria Math" panose="02040503050406030204" charset="0"/>
                <a:cs typeface="Cambria Math" panose="02040503050406030204" charset="0"/>
                <a:sym typeface="+mn-ea"/>
              </a:rPr>
              <a:t>证明算法</a:t>
            </a:r>
            <a:r>
              <a:rPr lang="zh-CN" altLang="en-US" sz="2400">
                <a:cs typeface="Garamond" panose="02020404030301010803" charset="0"/>
                <a:sym typeface="+mn-ea"/>
              </a:rPr>
              <a:t>：</a:t>
            </a:r>
            <a:r>
              <a:rPr lang="en-US" altLang="zh-CN" sz="2400">
                <a:cs typeface="Garamond" panose="02020404030301010803" charset="0"/>
                <a:sym typeface="+mn-ea"/>
              </a:rPr>
              <a:t>Proof(sk, m, S_m) </a:t>
            </a:r>
            <a:r>
              <a:rPr lang="en-US" altLang="zh-CN" sz="2400">
                <a:latin typeface="+mn-lt"/>
                <a:ea typeface="+mn-ea"/>
                <a:sym typeface="+mn-ea"/>
              </a:rPr>
              <a:t>→  π</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00FF00"/>
                </a:highlight>
                <a:cs typeface="Garamond" panose="02020404030301010803" charset="0"/>
                <a:sym typeface="+mn-ea"/>
              </a:rPr>
              <a:t>确认算法</a:t>
            </a:r>
            <a:r>
              <a:rPr lang="zh-CN" altLang="en-US" sz="2400">
                <a:cs typeface="Garamond" panose="02020404030301010803" charset="0"/>
                <a:sym typeface="+mn-ea"/>
              </a:rPr>
              <a:t>：</a:t>
            </a:r>
            <a:r>
              <a:rPr lang="en-US" altLang="zh-CN" sz="2400">
                <a:cs typeface="Garamond" panose="02020404030301010803" charset="0"/>
                <a:sym typeface="+mn-ea"/>
              </a:rPr>
              <a:t>PVerify(pk,</a:t>
            </a:r>
            <a:r>
              <a:rPr lang="en-US" altLang="zh-CN" sz="2400">
                <a:cs typeface="Garamond" panose="02020404030301010803" charset="0"/>
                <a:sym typeface="+mn-ea"/>
              </a:rPr>
              <a:t>m,S_m, </a:t>
            </a:r>
            <a:r>
              <a:rPr lang="en-US" altLang="zh-CN" sz="2400">
                <a:latin typeface="+mn-lt"/>
                <a:ea typeface="+mn-ea"/>
                <a:sym typeface="+mn-ea"/>
              </a:rPr>
              <a:t>π</a:t>
            </a:r>
            <a:r>
              <a:rPr lang="en-US" altLang="zh-CN" sz="2400">
                <a:cs typeface="Garamond" panose="02020404030301010803" charset="0"/>
                <a:sym typeface="+mn-ea"/>
              </a:rPr>
              <a:t>) </a:t>
            </a:r>
            <a:r>
              <a:rPr lang="en-US" altLang="zh-CN" sz="2400">
                <a:latin typeface="+mn-lt"/>
                <a:ea typeface="+mn-ea"/>
                <a:sym typeface="+mn-ea"/>
              </a:rPr>
              <a:t>→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sz="2400">
              <a:cs typeface="Garamond" panose="02020404030301010803" charset="0"/>
              <a:sym typeface="+mn-ea"/>
            </a:endParaRPr>
          </a:p>
          <a:p>
            <a:pPr lvl="0">
              <a:lnSpc>
                <a:spcPct val="90000"/>
              </a:lnSpc>
              <a:buFont typeface="Wingdings" panose="05000000000000000000" charset="0"/>
            </a:pPr>
            <a:r>
              <a:rPr lang="zh-CN" altLang="en-US" sz="2400">
                <a:cs typeface="Garamond" panose="02020404030301010803" charset="0"/>
                <a:sym typeface="+mn-ea"/>
              </a:rPr>
              <a:t>这里的</a:t>
            </a:r>
            <a:r>
              <a:rPr lang="en-US" altLang="zh-CN" sz="2400">
                <a:cs typeface="Garamond" panose="02020404030301010803" charset="0"/>
                <a:sym typeface="+mn-ea"/>
              </a:rPr>
              <a:t>π</a:t>
            </a:r>
            <a:r>
              <a:rPr lang="zh-CN" altLang="en-US" sz="2400">
                <a:cs typeface="Garamond" panose="02020404030301010803" charset="0"/>
                <a:sym typeface="+mn-ea"/>
              </a:rPr>
              <a:t>可以看成一种证据证明，用于证明谁产生的签名。</a:t>
            </a:r>
            <a:endParaRPr lang="zh-CN" altLang="en-US" sz="2400">
              <a:cs typeface="Garamond" panose="02020404030301010803" charset="0"/>
              <a:sym typeface="+mn-ea"/>
            </a:endParaRPr>
          </a:p>
          <a:p>
            <a:pPr lvl="0">
              <a:lnSpc>
                <a:spcPct val="90000"/>
              </a:lnSpc>
              <a:buFont typeface="Wingdings" panose="05000000000000000000" charset="0"/>
            </a:pPr>
            <a:r>
              <a:rPr lang="zh-CN" altLang="en-US" sz="2400">
                <a:cs typeface="Garamond" panose="02020404030301010803" charset="0"/>
                <a:sym typeface="+mn-ea"/>
              </a:rPr>
              <a:t>证据证明必须是可以被验证的，因此需要确认算法。</a:t>
            </a:r>
            <a:endParaRPr lang="zh-CN" altLang="en-US" sz="2400">
              <a:cs typeface="Garamond" panose="02020404030301010803" charset="0"/>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超越一：敌人是谁</a:t>
            </a:r>
            <a:r>
              <a:rPr lang="en-US" altLang="zh-CN"/>
              <a:t>                  4/5</a:t>
            </a:r>
            <a:endParaRPr lang="zh-CN" altLang="en-US"/>
          </a:p>
        </p:txBody>
      </p:sp>
      <p:sp>
        <p:nvSpPr>
          <p:cNvPr id="3" name="Text Placeholder 2"/>
          <p:cNvSpPr>
            <a:spLocks noGrp="1"/>
          </p:cNvSpPr>
          <p:nvPr>
            <p:ph type="body" idx="1"/>
          </p:nvPr>
        </p:nvSpPr>
        <p:spPr>
          <a:xfrm>
            <a:off x="207010" y="1350645"/>
            <a:ext cx="8749665" cy="5006340"/>
          </a:xfrm>
        </p:spPr>
        <p:txBody>
          <a:bodyPr>
            <a:normAutofit/>
          </a:bodyPr>
          <a:p>
            <a:pPr>
              <a:lnSpc>
                <a:spcPct val="110000"/>
              </a:lnSpc>
              <a:buFont typeface="Wingdings" panose="05000000000000000000" charset="0"/>
            </a:pPr>
            <a:r>
              <a:rPr lang="zh-CN" altLang="en-US" sz="2400"/>
              <a:t>Failed-Stop Signatures</a:t>
            </a:r>
            <a:r>
              <a:rPr lang="en-US" altLang="zh-CN" sz="2400"/>
              <a:t>:</a:t>
            </a:r>
            <a:endParaRPr lang="en-US" altLang="zh-CN" sz="2400"/>
          </a:p>
          <a:p>
            <a:pPr marL="342900" indent="-342900">
              <a:lnSpc>
                <a:spcPct val="7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7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 m)  → S_m</a:t>
            </a:r>
            <a:endParaRPr lang="en-US" altLang="zh-CN" sz="2400">
              <a:latin typeface="+mn-lt"/>
              <a:ea typeface="+mn-ea"/>
            </a:endParaRPr>
          </a:p>
          <a:p>
            <a:pPr marL="342900" lvl="0" indent="-342900">
              <a:lnSpc>
                <a:spcPct val="7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marL="342900" lvl="0" indent="-342900">
              <a:lnSpc>
                <a:spcPct val="70000"/>
              </a:lnSpc>
              <a:buFont typeface="Wingdings" panose="05000000000000000000" charset="0"/>
              <a:buChar char="o"/>
            </a:pPr>
            <a:r>
              <a:rPr lang="zh-CN" altLang="en-US" sz="2400">
                <a:highlight>
                  <a:srgbClr val="FFFF00"/>
                </a:highlight>
                <a:latin typeface="Cambria Math" panose="02040503050406030204" charset="0"/>
                <a:cs typeface="Cambria Math" panose="02040503050406030204" charset="0"/>
                <a:sym typeface="+mn-ea"/>
              </a:rPr>
              <a:t>证明算法</a:t>
            </a:r>
            <a:r>
              <a:rPr lang="zh-CN" altLang="en-US" sz="2400">
                <a:cs typeface="Garamond" panose="02020404030301010803" charset="0"/>
                <a:sym typeface="+mn-ea"/>
              </a:rPr>
              <a:t>：</a:t>
            </a:r>
            <a:r>
              <a:rPr lang="en-US" altLang="zh-CN" sz="2400">
                <a:cs typeface="Garamond" panose="02020404030301010803" charset="0"/>
                <a:sym typeface="+mn-ea"/>
              </a:rPr>
              <a:t>Proof(sk, m, S_m) </a:t>
            </a:r>
            <a:r>
              <a:rPr lang="en-US" altLang="zh-CN" sz="2400">
                <a:latin typeface="+mn-lt"/>
                <a:ea typeface="+mn-ea"/>
                <a:sym typeface="+mn-ea"/>
              </a:rPr>
              <a:t>→  π</a:t>
            </a:r>
            <a:endParaRPr lang="en-US" altLang="zh-CN" sz="2400">
              <a:latin typeface="+mn-lt"/>
              <a:ea typeface="+mn-ea"/>
              <a:sym typeface="+mn-ea"/>
            </a:endParaRPr>
          </a:p>
          <a:p>
            <a:pPr marL="342900" lvl="0" indent="-342900">
              <a:lnSpc>
                <a:spcPct val="70000"/>
              </a:lnSpc>
              <a:buFont typeface="Wingdings" panose="05000000000000000000" charset="0"/>
              <a:buChar char="o"/>
            </a:pPr>
            <a:r>
              <a:rPr lang="zh-CN" altLang="en-US" sz="2400">
                <a:highlight>
                  <a:srgbClr val="00FF00"/>
                </a:highlight>
                <a:cs typeface="Garamond" panose="02020404030301010803" charset="0"/>
                <a:sym typeface="+mn-ea"/>
              </a:rPr>
              <a:t>确认算法</a:t>
            </a:r>
            <a:r>
              <a:rPr lang="zh-CN" altLang="en-US" sz="2400">
                <a:cs typeface="Garamond" panose="02020404030301010803" charset="0"/>
                <a:sym typeface="+mn-ea"/>
              </a:rPr>
              <a:t>：</a:t>
            </a:r>
            <a:r>
              <a:rPr lang="en-US" altLang="zh-CN" sz="2400">
                <a:cs typeface="Garamond" panose="02020404030301010803" charset="0"/>
                <a:sym typeface="+mn-ea"/>
              </a:rPr>
              <a:t>PVerify(pk,m,S_m, </a:t>
            </a:r>
            <a:r>
              <a:rPr lang="en-US" altLang="zh-CN" sz="2400">
                <a:latin typeface="+mn-lt"/>
                <a:ea typeface="+mn-ea"/>
                <a:sym typeface="+mn-ea"/>
              </a:rPr>
              <a:t>π</a:t>
            </a:r>
            <a:r>
              <a:rPr lang="en-US" altLang="zh-CN" sz="2400">
                <a:cs typeface="Garamond" panose="02020404030301010803" charset="0"/>
                <a:sym typeface="+mn-ea"/>
              </a:rPr>
              <a:t>) </a:t>
            </a:r>
            <a:r>
              <a:rPr lang="en-US" altLang="zh-CN" sz="2400">
                <a:latin typeface="+mn-lt"/>
                <a:ea typeface="+mn-ea"/>
                <a:sym typeface="+mn-ea"/>
              </a:rPr>
              <a:t>→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sz="2400">
              <a:cs typeface="Garamond" panose="02020404030301010803" charset="0"/>
              <a:sym typeface="+mn-ea"/>
            </a:endParaRPr>
          </a:p>
          <a:p>
            <a:pPr lvl="0">
              <a:lnSpc>
                <a:spcPct val="90000"/>
              </a:lnSpc>
              <a:buFont typeface="Wingdings" panose="05000000000000000000" charset="0"/>
            </a:pPr>
            <a:r>
              <a:rPr lang="zh-CN" sz="2400">
                <a:cs typeface="Garamond" panose="02020404030301010803" charset="0"/>
                <a:sym typeface="+mn-ea"/>
              </a:rPr>
              <a:t>需要考虑的两个攻击目标：</a:t>
            </a:r>
            <a:endParaRPr lang="zh-CN" sz="2400">
              <a:cs typeface="Garamond" panose="02020404030301010803" charset="0"/>
              <a:sym typeface="+mn-ea"/>
            </a:endParaRPr>
          </a:p>
          <a:p>
            <a:pPr marL="342900" lvl="0" indent="-342900">
              <a:lnSpc>
                <a:spcPct val="90000"/>
              </a:lnSpc>
              <a:buFont typeface="Wingdings" panose="05000000000000000000" charset="0"/>
              <a:buChar char="o"/>
            </a:pPr>
            <a:r>
              <a:rPr lang="zh-CN" sz="2400">
                <a:cs typeface="Garamond" panose="02020404030301010803" charset="0"/>
                <a:sym typeface="+mn-ea"/>
              </a:rPr>
              <a:t>敌人小迪可以伪造消息的签名</a:t>
            </a:r>
            <a:r>
              <a:rPr lang="en-US" altLang="zh-CN" sz="2400">
                <a:cs typeface="Garamond" panose="02020404030301010803" charset="0"/>
                <a:sym typeface="+mn-ea"/>
              </a:rPr>
              <a:t>s.t. PVerify()</a:t>
            </a:r>
            <a:r>
              <a:rPr lang="zh-CN" altLang="en-US" sz="2400">
                <a:cs typeface="Garamond" panose="02020404030301010803" charset="0"/>
                <a:sym typeface="+mn-ea"/>
              </a:rPr>
              <a:t>输出</a:t>
            </a:r>
            <a:r>
              <a:rPr lang="en-US" altLang="zh-CN" sz="2400">
                <a:cs typeface="Garamond" panose="02020404030301010803" charset="0"/>
                <a:sym typeface="+mn-ea"/>
              </a:rPr>
              <a:t>F</a:t>
            </a:r>
            <a:r>
              <a:rPr lang="zh-CN" altLang="en-US" sz="2400">
                <a:cs typeface="Garamond" panose="02020404030301010803" charset="0"/>
                <a:sym typeface="+mn-ea"/>
              </a:rPr>
              <a:t>，攻击成功！</a:t>
            </a:r>
            <a:endParaRPr lang="zh-CN" sz="2400">
              <a:cs typeface="Garamond" panose="02020404030301010803" charset="0"/>
              <a:sym typeface="+mn-ea"/>
            </a:endParaRPr>
          </a:p>
          <a:p>
            <a:pPr marL="342900" lvl="0" indent="-342900">
              <a:lnSpc>
                <a:spcPct val="90000"/>
              </a:lnSpc>
              <a:buFont typeface="Wingdings" panose="05000000000000000000" charset="0"/>
              <a:buChar char="o"/>
            </a:pPr>
            <a:r>
              <a:rPr lang="zh-CN" sz="2400">
                <a:cs typeface="Garamond" panose="02020404030301010803" charset="0"/>
                <a:sym typeface="+mn-ea"/>
              </a:rPr>
              <a:t>签名者变成敌人小迪可以计算签名</a:t>
            </a:r>
            <a:r>
              <a:rPr lang="en-US" altLang="zh-CN" sz="2400">
                <a:cs typeface="Garamond" panose="02020404030301010803" charset="0"/>
                <a:sym typeface="+mn-ea"/>
              </a:rPr>
              <a:t>s.t. PVerify()</a:t>
            </a:r>
            <a:r>
              <a:rPr lang="zh-CN" altLang="en-US" sz="2400">
                <a:cs typeface="Garamond" panose="02020404030301010803" charset="0"/>
                <a:sym typeface="+mn-ea"/>
              </a:rPr>
              <a:t>输出</a:t>
            </a:r>
            <a:r>
              <a:rPr lang="en-US" altLang="zh-CN" sz="2400">
                <a:cs typeface="Garamond" panose="02020404030301010803" charset="0"/>
                <a:sym typeface="+mn-ea"/>
              </a:rPr>
              <a:t>T</a:t>
            </a:r>
            <a:r>
              <a:rPr lang="zh-CN" altLang="en-US" sz="2400">
                <a:cs typeface="Garamond" panose="02020404030301010803" charset="0"/>
                <a:sym typeface="+mn-ea"/>
              </a:rPr>
              <a:t>，装无辜。</a:t>
            </a:r>
            <a:endParaRPr lang="en-US" altLang="zh-CN" sz="2400">
              <a:cs typeface="Garamond" panose="02020404030301010803" charset="0"/>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超越一：敌人是谁</a:t>
            </a:r>
            <a:r>
              <a:rPr lang="en-US" altLang="zh-CN"/>
              <a:t>                  5/5</a:t>
            </a:r>
            <a:endParaRPr lang="zh-CN" altLang="en-US"/>
          </a:p>
        </p:txBody>
      </p:sp>
      <p:sp>
        <p:nvSpPr>
          <p:cNvPr id="3" name="Text Placeholder 2"/>
          <p:cNvSpPr>
            <a:spLocks noGrp="1"/>
          </p:cNvSpPr>
          <p:nvPr>
            <p:ph type="body" idx="1"/>
          </p:nvPr>
        </p:nvSpPr>
        <p:spPr>
          <a:xfrm>
            <a:off x="207010" y="1350645"/>
            <a:ext cx="8749665" cy="5006340"/>
          </a:xfrm>
        </p:spPr>
        <p:txBody>
          <a:bodyPr>
            <a:normAutofit/>
          </a:bodyPr>
          <a:p>
            <a:pPr>
              <a:lnSpc>
                <a:spcPct val="110000"/>
              </a:lnSpc>
              <a:buFont typeface="Wingdings" panose="05000000000000000000" charset="0"/>
            </a:pPr>
            <a:r>
              <a:rPr lang="zh-CN" altLang="en-US" sz="2400"/>
              <a:t>Failed-Stop Signatures</a:t>
            </a:r>
            <a:r>
              <a:rPr lang="en-US" altLang="zh-CN" sz="2400"/>
              <a:t> (</a:t>
            </a:r>
            <a:r>
              <a:rPr lang="zh-CN" altLang="en-US" sz="2400"/>
              <a:t>对</a:t>
            </a:r>
            <a:r>
              <a:rPr lang="en-US" altLang="zh-CN" sz="2400"/>
              <a:t>1</a:t>
            </a:r>
            <a:r>
              <a:rPr lang="zh-CN" altLang="en-US" sz="2400"/>
              <a:t>比特消息只签一次的构造方法</a:t>
            </a:r>
            <a:r>
              <a:rPr lang="en-US" altLang="zh-CN" sz="2400"/>
              <a:t>):</a:t>
            </a:r>
            <a:endParaRPr lang="en-US" altLang="zh-CN" sz="2400"/>
          </a:p>
          <a:p>
            <a:pPr>
              <a:lnSpc>
                <a:spcPct val="110000"/>
              </a:lnSpc>
              <a:buFont typeface="Wingdings" panose="05000000000000000000" charset="0"/>
            </a:pPr>
            <a:endParaRPr lang="en-US" altLang="zh-CN" sz="2400"/>
          </a:p>
          <a:p>
            <a:pPr>
              <a:lnSpc>
                <a:spcPct val="110000"/>
              </a:lnSpc>
              <a:buFont typeface="Wingdings" panose="05000000000000000000" charset="0"/>
            </a:pPr>
            <a:endParaRPr lang="en-US" altLang="zh-CN" sz="2400"/>
          </a:p>
          <a:p>
            <a:pPr>
              <a:lnSpc>
                <a:spcPct val="110000"/>
              </a:lnSpc>
              <a:buFont typeface="Wingdings" panose="05000000000000000000" charset="0"/>
            </a:pPr>
            <a:endParaRPr lang="en-US" altLang="zh-CN" sz="2400"/>
          </a:p>
          <a:p>
            <a:pPr>
              <a:lnSpc>
                <a:spcPct val="110000"/>
              </a:lnSpc>
              <a:buFont typeface="Wingdings" panose="05000000000000000000" charset="0"/>
            </a:pPr>
            <a:endParaRPr lang="en-US" altLang="zh-CN" sz="2400"/>
          </a:p>
          <a:p>
            <a:pPr>
              <a:lnSpc>
                <a:spcPct val="110000"/>
              </a:lnSpc>
              <a:buFont typeface="Wingdings" panose="05000000000000000000" charset="0"/>
            </a:pPr>
            <a:endParaRPr lang="en-US" altLang="zh-CN" sz="2400"/>
          </a:p>
          <a:p>
            <a:pPr>
              <a:lnSpc>
                <a:spcPct val="110000"/>
              </a:lnSpc>
              <a:buFont typeface="Wingdings" panose="05000000000000000000" charset="0"/>
            </a:pPr>
            <a:endParaRPr lang="zh-CN" altLang="en-US" sz="2400"/>
          </a:p>
          <a:p>
            <a:pPr>
              <a:lnSpc>
                <a:spcPct val="110000"/>
              </a:lnSpc>
              <a:buFont typeface="Wingdings" panose="05000000000000000000" charset="0"/>
            </a:pPr>
            <a:r>
              <a:rPr lang="zh-CN" altLang="en-US" sz="2000">
                <a:highlight>
                  <a:srgbClr val="FFFF00"/>
                </a:highlight>
              </a:rPr>
              <a:t>思想方法</a:t>
            </a:r>
            <a:r>
              <a:rPr lang="zh-CN" altLang="en-US" sz="2000"/>
              <a:t>：</a:t>
            </a:r>
            <a:endParaRPr lang="en-US" altLang="zh-CN" sz="2000"/>
          </a:p>
          <a:p>
            <a:pPr marL="342900" lvl="0" indent="-342900">
              <a:lnSpc>
                <a:spcPct val="90000"/>
              </a:lnSpc>
              <a:buFont typeface="Wingdings" panose="05000000000000000000" charset="0"/>
              <a:buChar char="o"/>
            </a:pPr>
            <a:r>
              <a:rPr lang="zh-CN" altLang="en-US" sz="2000">
                <a:cs typeface="Garamond" panose="02020404030301010803" charset="0"/>
                <a:sym typeface="+mn-ea"/>
              </a:rPr>
              <a:t>一个</a:t>
            </a:r>
            <a:r>
              <a:rPr lang="en-US" altLang="zh-CN" sz="2000">
                <a:cs typeface="Garamond" panose="02020404030301010803" charset="0"/>
                <a:sym typeface="+mn-ea"/>
              </a:rPr>
              <a:t>pk</a:t>
            </a:r>
            <a:r>
              <a:rPr lang="zh-CN" altLang="en-US" sz="2000">
                <a:cs typeface="Garamond" panose="02020404030301010803" charset="0"/>
                <a:sym typeface="+mn-ea"/>
              </a:rPr>
              <a:t>有对应无穷多个</a:t>
            </a:r>
            <a:r>
              <a:rPr lang="en-US" altLang="zh-CN" sz="2000">
                <a:cs typeface="Garamond" panose="02020404030301010803" charset="0"/>
                <a:sym typeface="+mn-ea"/>
              </a:rPr>
              <a:t>sk</a:t>
            </a:r>
            <a:endParaRPr lang="en-US" altLang="zh-CN" sz="2000">
              <a:cs typeface="Garamond" panose="02020404030301010803" charset="0"/>
              <a:sym typeface="+mn-ea"/>
            </a:endParaRPr>
          </a:p>
          <a:p>
            <a:pPr marL="342900" lvl="0" indent="-342900">
              <a:lnSpc>
                <a:spcPct val="90000"/>
              </a:lnSpc>
              <a:buFont typeface="Wingdings" panose="05000000000000000000" charset="0"/>
              <a:buChar char="o"/>
            </a:pPr>
            <a:r>
              <a:rPr lang="zh-CN" altLang="en-US" sz="2000">
                <a:cs typeface="Garamond" panose="02020404030301010803" charset="0"/>
                <a:sym typeface="+mn-ea"/>
              </a:rPr>
              <a:t>敌人用错了</a:t>
            </a:r>
            <a:r>
              <a:rPr lang="en-US" altLang="zh-CN" sz="2000">
                <a:cs typeface="Garamond" panose="02020404030301010803" charset="0"/>
                <a:sym typeface="+mn-ea"/>
              </a:rPr>
              <a:t>sk</a:t>
            </a:r>
            <a:r>
              <a:rPr lang="zh-CN" altLang="en-US" sz="2000">
                <a:cs typeface="Garamond" panose="02020404030301010803" charset="0"/>
                <a:sym typeface="+mn-ea"/>
              </a:rPr>
              <a:t>就会被逮住，而敌人无法从</a:t>
            </a:r>
            <a:r>
              <a:rPr lang="en-US" altLang="zh-CN" sz="2000">
                <a:cs typeface="Garamond" panose="02020404030301010803" charset="0"/>
                <a:sym typeface="+mn-ea"/>
              </a:rPr>
              <a:t>pk</a:t>
            </a:r>
            <a:r>
              <a:rPr lang="zh-CN" altLang="en-US" sz="2000">
                <a:cs typeface="Garamond" panose="02020404030301010803" charset="0"/>
                <a:sym typeface="+mn-ea"/>
              </a:rPr>
              <a:t>推导出用户选用的</a:t>
            </a:r>
            <a:r>
              <a:rPr lang="en-US" altLang="zh-CN" sz="2000">
                <a:cs typeface="Garamond" panose="02020404030301010803" charset="0"/>
                <a:sym typeface="+mn-ea"/>
              </a:rPr>
              <a:t>sk</a:t>
            </a:r>
            <a:r>
              <a:rPr lang="zh-CN" altLang="en-US" sz="2000">
                <a:cs typeface="Garamond" panose="02020404030301010803" charset="0"/>
                <a:sym typeface="+mn-ea"/>
              </a:rPr>
              <a:t>。</a:t>
            </a:r>
            <a:endParaRPr lang="zh-CN" altLang="en-US" sz="2000">
              <a:cs typeface="Garamond" panose="02020404030301010803" charset="0"/>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7" name="Picture 6"/>
          <p:cNvPicPr>
            <a:picLocks noChangeAspect="1"/>
          </p:cNvPicPr>
          <p:nvPr/>
        </p:nvPicPr>
        <p:blipFill>
          <a:blip r:embed="rId1"/>
          <a:stretch>
            <a:fillRect/>
          </a:stretch>
        </p:blipFill>
        <p:spPr>
          <a:xfrm>
            <a:off x="400050" y="2009775"/>
            <a:ext cx="8343900" cy="28384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1/8</a:t>
            </a:r>
            <a:endParaRPr lang="zh-CN" altLang="en-US"/>
          </a:p>
        </p:txBody>
      </p:sp>
      <p:sp>
        <p:nvSpPr>
          <p:cNvPr id="3" name="Text Placeholder 2"/>
          <p:cNvSpPr>
            <a:spLocks noGrp="1"/>
          </p:cNvSpPr>
          <p:nvPr>
            <p:ph type="body" idx="1"/>
          </p:nvPr>
        </p:nvSpPr>
        <p:spPr>
          <a:xfrm>
            <a:off x="207010" y="1350645"/>
            <a:ext cx="8749665" cy="4812665"/>
          </a:xfrm>
        </p:spPr>
        <p:txBody>
          <a:bodyPr>
            <a:normAutofit lnSpcReduction="20000"/>
          </a:bodyPr>
          <a:p>
            <a:pPr marL="457200" indent="-457200">
              <a:lnSpc>
                <a:spcPct val="110000"/>
              </a:lnSpc>
              <a:buFont typeface="Wingdings" panose="05000000000000000000" charset="0"/>
              <a:buChar char="o"/>
            </a:pPr>
            <a:r>
              <a:rPr lang="zh-CN" altLang="en-US"/>
              <a:t>任何能破坏密码技术应用的攻击都可以是敌人的攻击目标（攻击什么）。具体的目标和应用有关系。</a:t>
            </a:r>
            <a:endParaRPr lang="zh-CN" altLang="en-US"/>
          </a:p>
          <a:p>
            <a:pPr marL="457200" indent="-457200">
              <a:lnSpc>
                <a:spcPct val="110000"/>
              </a:lnSpc>
              <a:buFont typeface="Wingdings" panose="05000000000000000000" charset="0"/>
              <a:buChar char="o"/>
            </a:pPr>
            <a:endParaRPr lang="en-US"/>
          </a:p>
          <a:p>
            <a:pPr marL="457200" indent="-457200">
              <a:lnSpc>
                <a:spcPct val="110000"/>
              </a:lnSpc>
              <a:buFont typeface="Wingdings" panose="05000000000000000000" charset="0"/>
              <a:buChar char="o"/>
            </a:pPr>
            <a:r>
              <a:rPr lang="en-US"/>
              <a:t>如何通过调整敌人的攻击目标从而</a:t>
            </a:r>
            <a:r>
              <a:rPr lang="zh-CN" altLang="en-US"/>
              <a:t>实现超越</a:t>
            </a:r>
            <a:r>
              <a:rPr lang="en-US"/>
              <a:t>很容易出现混乱</a:t>
            </a:r>
            <a:r>
              <a:rPr lang="zh-CN" altLang="en-US"/>
              <a:t>（不知道该往哪个方向超越）</a:t>
            </a:r>
            <a:r>
              <a:rPr lang="en-US"/>
              <a:t>。</a:t>
            </a:r>
            <a:endParaRPr lang="en-US"/>
          </a:p>
          <a:p>
            <a:pPr marL="457200" indent="-457200">
              <a:lnSpc>
                <a:spcPct val="110000"/>
              </a:lnSpc>
              <a:buFont typeface="Wingdings" panose="05000000000000000000" charset="0"/>
              <a:buChar char="o"/>
            </a:pPr>
            <a:r>
              <a:rPr lang="en-US"/>
              <a:t> 如果一个方案允许敌人的</a:t>
            </a:r>
            <a:r>
              <a:rPr lang="en-US">
                <a:highlight>
                  <a:srgbClr val="FFFF00"/>
                </a:highlight>
              </a:rPr>
              <a:t>攻击更容易成功</a:t>
            </a:r>
            <a:r>
              <a:rPr lang="en-US"/>
              <a:t>或者</a:t>
            </a:r>
            <a:r>
              <a:rPr lang="en-US">
                <a:highlight>
                  <a:srgbClr val="00FF00"/>
                </a:highlight>
              </a:rPr>
              <a:t>目标更广阔</a:t>
            </a:r>
            <a:r>
              <a:rPr lang="en-US"/>
              <a:t>，并且这种情况下</a:t>
            </a:r>
            <a:r>
              <a:rPr lang="en-US">
                <a:solidFill>
                  <a:srgbClr val="FF0000"/>
                </a:solidFill>
              </a:rPr>
              <a:t>敌人所有的攻击都失败了</a:t>
            </a:r>
            <a:r>
              <a:rPr lang="en-US"/>
              <a:t>，那方案意味着</a:t>
            </a:r>
            <a:r>
              <a:rPr lang="en-US">
                <a:highlight>
                  <a:srgbClr val="FF00FF"/>
                </a:highlight>
              </a:rPr>
              <a:t>更</a:t>
            </a:r>
            <a:r>
              <a:rPr lang="en-US"/>
              <a:t>安全。</a:t>
            </a:r>
            <a:endParaRPr lang="en-US"/>
          </a:p>
          <a:p>
            <a:pPr marL="457200" indent="-457200">
              <a:lnSpc>
                <a:spcPct val="110000"/>
              </a:lnSpc>
              <a:buFont typeface="Wingdings" panose="05000000000000000000" charset="0"/>
              <a:buChar char="o"/>
            </a:pPr>
            <a:r>
              <a:rPr lang="en-US"/>
              <a:t>所以，调整敌人的攻击目标不是调整敌人的能力，而是朝着攻击更容易成功或者目标更广阔考虑。</a:t>
            </a:r>
            <a:endParaRPr 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2/8</a:t>
            </a:r>
            <a:endParaRPr lang="zh-CN" altLang="en-US"/>
          </a:p>
        </p:txBody>
      </p:sp>
      <p:sp>
        <p:nvSpPr>
          <p:cNvPr id="3" name="Text Placeholder 2"/>
          <p:cNvSpPr>
            <a:spLocks noGrp="1"/>
          </p:cNvSpPr>
          <p:nvPr>
            <p:ph type="body" idx="1"/>
          </p:nvPr>
        </p:nvSpPr>
        <p:spPr>
          <a:xfrm>
            <a:off x="207010" y="1350645"/>
            <a:ext cx="8749665" cy="5005705"/>
          </a:xfrm>
        </p:spPr>
        <p:txBody>
          <a:bodyPr>
            <a:normAutofit fontScale="90000" lnSpcReduction="10000"/>
          </a:bodyPr>
          <a:p>
            <a:r>
              <a:rPr lang="en-US">
                <a:highlight>
                  <a:srgbClr val="FFFF00"/>
                </a:highlight>
              </a:rPr>
              <a:t>攻击更容易</a:t>
            </a:r>
            <a:r>
              <a:rPr lang="zh-CN" altLang="en-US"/>
              <a:t>：</a:t>
            </a:r>
            <a:endParaRPr lang="zh-CN" altLang="en-US"/>
          </a:p>
          <a:p>
            <a:pPr marL="457200" indent="-457200">
              <a:buFont typeface="Wingdings" panose="05000000000000000000" charset="0"/>
              <a:buChar char="o"/>
            </a:pPr>
            <a:r>
              <a:rPr lang="en-US"/>
              <a:t>目标A是通过公钥计算私钥；</a:t>
            </a:r>
            <a:endParaRPr lang="en-US"/>
          </a:p>
          <a:p>
            <a:pPr marL="457200" indent="-457200">
              <a:buFont typeface="Wingdings" panose="05000000000000000000" charset="0"/>
              <a:buChar char="o"/>
            </a:pPr>
            <a:r>
              <a:rPr lang="en-US"/>
              <a:t>目标B是通过公钥伪造签名。</a:t>
            </a:r>
            <a:endParaRPr lang="en-US"/>
          </a:p>
          <a:p>
            <a:pPr>
              <a:buFont typeface="Wingdings" panose="05000000000000000000" charset="0"/>
            </a:pPr>
            <a:r>
              <a:rPr lang="zh-CN" altLang="en-US">
                <a:highlight>
                  <a:srgbClr val="00FF00"/>
                </a:highlight>
              </a:rPr>
              <a:t>问</a:t>
            </a:r>
            <a:r>
              <a:rPr lang="zh-CN" altLang="en-US"/>
              <a:t>：</a:t>
            </a:r>
            <a:r>
              <a:rPr lang="en-US" altLang="zh-CN"/>
              <a:t> </a:t>
            </a:r>
            <a:r>
              <a:rPr lang="zh-CN" altLang="en-US"/>
              <a:t>哪个攻击更容易？</a:t>
            </a:r>
            <a:endParaRPr lang="en-US"/>
          </a:p>
          <a:p>
            <a:pPr>
              <a:buFont typeface="Wingdings" panose="05000000000000000000" charset="0"/>
            </a:pPr>
            <a:r>
              <a:rPr lang="zh-CN" altLang="en-US">
                <a:highlight>
                  <a:srgbClr val="FF00FF"/>
                </a:highlight>
              </a:rPr>
              <a:t>答</a:t>
            </a:r>
            <a:r>
              <a:rPr lang="zh-CN" altLang="en-US"/>
              <a:t>：</a:t>
            </a:r>
            <a:r>
              <a:rPr lang="en-US"/>
              <a:t>由于有私钥就能计算签名，因此对敌人而言，攻击目标B就比攻击目标A更容易实现。在标准安全模型里，研究人员采用目标B作为敌人的攻击目标</a:t>
            </a:r>
            <a:r>
              <a:rPr lang="zh-CN" altLang="en-US"/>
              <a:t>。</a:t>
            </a:r>
            <a:endParaRPr lang="zh-CN" altLang="en-US"/>
          </a:p>
          <a:p>
            <a:pPr>
              <a:buFont typeface="Wingdings" panose="05000000000000000000" charset="0"/>
            </a:pPr>
            <a:r>
              <a:rPr lang="zh-CN" altLang="en-US">
                <a:highlight>
                  <a:srgbClr val="00FF00"/>
                </a:highlight>
              </a:rPr>
              <a:t>再问</a:t>
            </a:r>
            <a:r>
              <a:rPr lang="zh-CN" altLang="en-US"/>
              <a:t>：</a:t>
            </a:r>
            <a:r>
              <a:rPr lang="en-US"/>
              <a:t>有没有一种比攻击目标B更容易的攻击目标C呢？这是从更容易出发，超越标准安全模型唯一的做法。</a:t>
            </a:r>
            <a:endParaRPr lang="en-US"/>
          </a:p>
          <a:p>
            <a:pPr>
              <a:buFont typeface="Wingdings" panose="05000000000000000000" charset="0"/>
            </a:pPr>
            <a:r>
              <a:rPr lang="zh-CN" altLang="en-US">
                <a:highlight>
                  <a:srgbClr val="FF00FF"/>
                </a:highlight>
              </a:rPr>
              <a:t>再</a:t>
            </a:r>
            <a:r>
              <a:rPr lang="en-US">
                <a:highlight>
                  <a:srgbClr val="FF00FF"/>
                </a:highlight>
              </a:rPr>
              <a:t>答</a:t>
            </a:r>
            <a:r>
              <a:rPr lang="en-US"/>
              <a:t>：研究人员暂时还没有发现针对数字签名，比目标B更容易的目标C。 然而，一旦跨过数字签名密码技术</a:t>
            </a:r>
            <a:r>
              <a:rPr lang="zh-CN" altLang="en-US"/>
              <a:t>，有很多</a:t>
            </a:r>
            <a:r>
              <a:rPr lang="en-US"/>
              <a:t>。</a:t>
            </a:r>
            <a:endParaRPr 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3/8</a:t>
            </a:r>
            <a:endParaRPr lang="zh-CN" alt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07010" y="1350645"/>
                <a:ext cx="8749665" cy="5005705"/>
              </a:xfrm>
            </p:spPr>
            <p:txBody>
              <a:bodyPr>
                <a:normAutofit lnSpcReduction="20000"/>
              </a:bodyPr>
              <a:p>
                <a:r>
                  <a:rPr lang="zh-CN" altLang="en-US">
                    <a:highlight>
                      <a:srgbClr val="FFFF00"/>
                    </a:highlight>
                  </a:rPr>
                  <a:t>攻击更容易的一个例子</a:t>
                </a:r>
                <a:r>
                  <a:rPr lang="zh-CN" altLang="en-US"/>
                  <a:t>：聚合签名</a:t>
                </a:r>
                <a:endParaRPr lang="zh-CN" altLang="en-US"/>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(pk_i,sk_i)</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Sign(sk_i, m_i)  → S^i_{m_i}</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聚合算法：</a:t>
                </a:r>
                <a:r>
                  <a:rPr lang="en-US" altLang="zh-CN" sz="2400">
                    <a:latin typeface="+mn-lt"/>
                    <a:ea typeface="+mn-ea"/>
                    <a:sym typeface="+mn-ea"/>
                  </a:rPr>
                  <a:t>Agg( </a:t>
                </a:r>
                <a14:m>
                  <m:oMath xmlns:m="http://schemas.openxmlformats.org/officeDocument/2006/math">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𝑝𝑘</m:t>
                        </m:r>
                      </m:e>
                      <m:sub>
                        <m:r>
                          <a:rPr lang="en-US" altLang="zh-CN" sz="2400" i="1">
                            <a:latin typeface="Cambria Math" panose="02040503050406030204" charset="0"/>
                            <a:ea typeface="MS Mincho" charset="0"/>
                            <a:cs typeface="Cambria Math" panose="02040503050406030204" charset="0"/>
                            <a:sym typeface="+mn-ea"/>
                          </a:rPr>
                          <m:t>1</m:t>
                        </m:r>
                      </m:sub>
                    </m:sSub>
                    <m:r>
                      <a:rPr lang="en-US" altLang="zh-CN" sz="2400" i="1">
                        <a:latin typeface="Cambria Math" panose="02040503050406030204" charset="0"/>
                        <a:ea typeface="MS Mincho" charset="0"/>
                        <a:cs typeface="Cambria Math" panose="02040503050406030204" charset="0"/>
                        <a:sym typeface="+mn-ea"/>
                      </a:rPr>
                      <m:t>,</m:t>
                    </m:r>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𝑚</m:t>
                        </m:r>
                      </m:e>
                      <m:sub>
                        <m:r>
                          <a:rPr lang="en-US" altLang="zh-CN" sz="2400" i="1">
                            <a:latin typeface="Cambria Math" panose="02040503050406030204" charset="0"/>
                            <a:ea typeface="MS Mincho" charset="0"/>
                            <a:cs typeface="Cambria Math" panose="02040503050406030204" charset="0"/>
                            <a:sym typeface="+mn-ea"/>
                          </a:rPr>
                          <m:t>1</m:t>
                        </m:r>
                      </m:sub>
                    </m:sSub>
                    <m:r>
                      <a:rPr lang="en-US" altLang="zh-CN" sz="2400" i="1">
                        <a:latin typeface="Cambria Math" panose="02040503050406030204" charset="0"/>
                        <a:ea typeface="MS Mincho" charset="0"/>
                        <a:cs typeface="Cambria Math" panose="02040503050406030204" charset="0"/>
                        <a:sym typeface="+mn-ea"/>
                      </a:rPr>
                      <m:t>,</m:t>
                    </m:r>
                    <m:sSubSup>
                      <m:sSubSupPr>
                        <m:ctrlPr>
                          <a:rPr lang="en-US" altLang="zh-CN" sz="2400" i="1">
                            <a:latin typeface="Cambria Math" panose="02040503050406030204" charset="0"/>
                            <a:ea typeface="+mn-ea"/>
                            <a:cs typeface="Cambria Math" panose="02040503050406030204" charset="0"/>
                            <a:sym typeface="+mn-ea"/>
                          </a:rPr>
                        </m:ctrlPr>
                      </m:sSubSupPr>
                      <m:e>
                        <m:r>
                          <a:rPr lang="en-US" altLang="zh-CN" sz="2400" i="1">
                            <a:latin typeface="Cambria Math" panose="02040503050406030204" charset="0"/>
                            <a:ea typeface="+mn-ea"/>
                            <a:cs typeface="Cambria Math" panose="02040503050406030204" charset="0"/>
                            <a:sym typeface="+mn-ea"/>
                          </a:rPr>
                          <m:t>𝑆</m:t>
                        </m:r>
                      </m:e>
                      <m:sub>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𝑚</m:t>
                            </m:r>
                          </m:e>
                          <m:sub>
                            <m:r>
                              <a:rPr lang="en-US" altLang="zh-CN" sz="2400" i="1">
                                <a:latin typeface="Cambria Math" panose="02040503050406030204" charset="0"/>
                                <a:ea typeface="MS Mincho" charset="0"/>
                                <a:cs typeface="Cambria Math" panose="02040503050406030204" charset="0"/>
                                <a:sym typeface="+mn-ea"/>
                              </a:rPr>
                              <m:t>1</m:t>
                            </m:r>
                          </m:sub>
                        </m:sSub>
                      </m:sub>
                      <m:sup>
                        <m:r>
                          <a:rPr lang="en-US" altLang="zh-CN" sz="2400" i="1">
                            <a:latin typeface="Cambria Math" panose="02040503050406030204" charset="0"/>
                            <a:ea typeface="MS Mincho" charset="0"/>
                            <a:cs typeface="Cambria Math" panose="02040503050406030204" charset="0"/>
                            <a:sym typeface="+mn-ea"/>
                          </a:rPr>
                          <m:t>1</m:t>
                        </m:r>
                      </m:sup>
                    </m:sSubSup>
                    <m:r>
                      <a:rPr lang="en-US" altLang="zh-CN" sz="2400" i="1">
                        <a:latin typeface="Cambria Math" panose="02040503050406030204" charset="0"/>
                        <a:ea typeface="+mn-ea"/>
                        <a:cs typeface="Cambria Math" panose="02040503050406030204" charset="0"/>
                        <a:sym typeface="+mn-ea"/>
                      </a:rPr>
                      <m:t>,....,</m:t>
                    </m:r>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𝑝𝑘</m:t>
                        </m:r>
                      </m:e>
                      <m:sub>
                        <m:r>
                          <a:rPr lang="en-US" altLang="zh-CN" sz="2400" i="1">
                            <a:latin typeface="Cambria Math" panose="02040503050406030204" charset="0"/>
                            <a:ea typeface="MS Mincho" charset="0"/>
                            <a:cs typeface="Cambria Math" panose="02040503050406030204" charset="0"/>
                            <a:sym typeface="+mn-ea"/>
                          </a:rPr>
                          <m:t>𝑛</m:t>
                        </m:r>
                      </m:sub>
                    </m:sSub>
                    <m:r>
                      <a:rPr lang="en-US" altLang="zh-CN" sz="2400" i="1">
                        <a:latin typeface="Cambria Math" panose="02040503050406030204" charset="0"/>
                        <a:ea typeface="MS Mincho" charset="0"/>
                        <a:cs typeface="Cambria Math" panose="02040503050406030204" charset="0"/>
                        <a:sym typeface="+mn-ea"/>
                      </a:rPr>
                      <m:t>,</m:t>
                    </m:r>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𝑚</m:t>
                        </m:r>
                      </m:e>
                      <m:sub>
                        <m:r>
                          <a:rPr lang="en-US" altLang="zh-CN" sz="2400" i="1">
                            <a:latin typeface="Cambria Math" panose="02040503050406030204" charset="0"/>
                            <a:ea typeface="MS Mincho" charset="0"/>
                            <a:cs typeface="Cambria Math" panose="02040503050406030204" charset="0"/>
                            <a:sym typeface="+mn-ea"/>
                          </a:rPr>
                          <m:t>𝑛</m:t>
                        </m:r>
                      </m:sub>
                    </m:sSub>
                    <m:r>
                      <a:rPr lang="en-US" altLang="zh-CN" sz="2400" i="1">
                        <a:latin typeface="Cambria Math" panose="02040503050406030204" charset="0"/>
                        <a:ea typeface="MS Mincho" charset="0"/>
                        <a:cs typeface="Cambria Math" panose="02040503050406030204" charset="0"/>
                        <a:sym typeface="+mn-ea"/>
                      </a:rPr>
                      <m:t>,</m:t>
                    </m:r>
                    <m:sSubSup>
                      <m:sSubSupPr>
                        <m:ctrlPr>
                          <a:rPr lang="en-US" altLang="zh-CN" sz="2400" i="1">
                            <a:latin typeface="Cambria Math" panose="02040503050406030204" charset="0"/>
                            <a:ea typeface="+mn-ea"/>
                            <a:cs typeface="Cambria Math" panose="02040503050406030204" charset="0"/>
                            <a:sym typeface="+mn-ea"/>
                          </a:rPr>
                        </m:ctrlPr>
                      </m:sSubSupPr>
                      <m:e>
                        <m:r>
                          <a:rPr lang="en-US" altLang="zh-CN" sz="2400" i="1">
                            <a:latin typeface="Cambria Math" panose="02040503050406030204" charset="0"/>
                            <a:ea typeface="+mn-ea"/>
                            <a:cs typeface="Cambria Math" panose="02040503050406030204" charset="0"/>
                            <a:sym typeface="+mn-ea"/>
                          </a:rPr>
                          <m:t>𝑆</m:t>
                        </m:r>
                      </m:e>
                      <m:sub>
                        <m:sSub>
                          <m:sSubPr>
                            <m:ctrlPr>
                              <a:rPr lang="en-US" altLang="zh-CN" sz="2400" i="1">
                                <a:latin typeface="Cambria Math" panose="02040503050406030204" charset="0"/>
                                <a:ea typeface="+mn-ea"/>
                                <a:cs typeface="Cambria Math" panose="02040503050406030204" charset="0"/>
                                <a:sym typeface="+mn-ea"/>
                              </a:rPr>
                            </m:ctrlPr>
                          </m:sSubPr>
                          <m:e>
                            <m:r>
                              <a:rPr lang="en-US" altLang="zh-CN" sz="2400" i="1">
                                <a:latin typeface="Cambria Math" panose="02040503050406030204" charset="0"/>
                                <a:ea typeface="+mn-ea"/>
                                <a:cs typeface="Cambria Math" panose="02040503050406030204" charset="0"/>
                                <a:sym typeface="+mn-ea"/>
                              </a:rPr>
                              <m:t>𝑚</m:t>
                            </m:r>
                          </m:e>
                          <m:sub>
                            <m:r>
                              <a:rPr lang="en-US" altLang="zh-CN" sz="2400" i="1">
                                <a:latin typeface="Cambria Math" panose="02040503050406030204" charset="0"/>
                                <a:ea typeface="MS Mincho" charset="0"/>
                                <a:cs typeface="Cambria Math" panose="02040503050406030204" charset="0"/>
                                <a:sym typeface="+mn-ea"/>
                              </a:rPr>
                              <m:t>𝑛</m:t>
                            </m:r>
                          </m:sub>
                        </m:sSub>
                      </m:sub>
                      <m:sup>
                        <m:r>
                          <a:rPr lang="en-US" altLang="zh-CN" sz="2400" i="1">
                            <a:latin typeface="Cambria Math" panose="02040503050406030204" charset="0"/>
                            <a:ea typeface="MS Mincho" charset="0"/>
                            <a:cs typeface="Cambria Math" panose="02040503050406030204" charset="0"/>
                            <a:sym typeface="+mn-ea"/>
                          </a:rPr>
                          <m:t>𝑛</m:t>
                        </m:r>
                      </m:sup>
                    </m:sSubSup>
                  </m:oMath>
                </a14:m>
                <a:r>
                  <a:rPr lang="en-US" altLang="zh-CN" sz="2400">
                    <a:latin typeface="+mn-lt"/>
                    <a:ea typeface="+mn-ea"/>
                    <a:sym typeface="+mn-ea"/>
                  </a:rPr>
                  <a:t>) </a:t>
                </a:r>
                <a:r>
                  <a:rPr lang="en-US" altLang="zh-CN" sz="2400">
                    <a:latin typeface="+mn-lt"/>
                    <a:ea typeface="+mn-ea"/>
                    <a:sym typeface="+mn-ea"/>
                  </a:rPr>
                  <a:t>→ </a:t>
                </a:r>
                <a:r>
                  <a:rPr lang="en-US" altLang="zh-CN" sz="2400">
                    <a:latin typeface="+mn-lt"/>
                    <a:ea typeface="+mn-ea"/>
                    <a:sym typeface="+mn-ea"/>
                  </a:rPr>
                  <a:t>S_M</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Verify(pk_1, m_1, .......,pk_n, m_n, S_M ) → T/F</a:t>
                </a:r>
                <a:endParaRPr lang="zh-CN" altLang="en-US" sz="2400">
                  <a:latin typeface="Cambria Math" panose="02040503050406030204" charset="0"/>
                  <a:cs typeface="Cambria Math" panose="02040503050406030204" charset="0"/>
                  <a:sym typeface="+mn-ea"/>
                </a:endParaRPr>
              </a:p>
              <a:p>
                <a:endParaRPr lang="en-US"/>
              </a:p>
              <a:p>
                <a:pPr marL="457200" indent="-457200">
                  <a:lnSpc>
                    <a:spcPct val="110000"/>
                  </a:lnSpc>
                  <a:buFont typeface="Wingdings" panose="05000000000000000000" charset="0"/>
                  <a:buChar char="o"/>
                </a:pPr>
                <a:r>
                  <a:rPr lang="en-US"/>
                  <a:t>目标A是通过公钥</a:t>
                </a:r>
                <a:r>
                  <a:rPr lang="zh-CN" altLang="en-US"/>
                  <a:t>伪造某个</a:t>
                </a:r>
                <a:r>
                  <a:rPr lang="en-US" altLang="zh-CN"/>
                  <a:t>sk</a:t>
                </a:r>
                <a:r>
                  <a:rPr lang="zh-CN" altLang="en-US"/>
                  <a:t>下的消息签名</a:t>
                </a:r>
                <a:r>
                  <a:rPr lang="en-US"/>
                  <a:t>；</a:t>
                </a:r>
                <a:endParaRPr lang="en-US"/>
              </a:p>
              <a:p>
                <a:pPr marL="457200" indent="-457200">
                  <a:lnSpc>
                    <a:spcPct val="110000"/>
                  </a:lnSpc>
                  <a:buFont typeface="Wingdings" panose="05000000000000000000" charset="0"/>
                  <a:buChar char="o"/>
                </a:pPr>
                <a:r>
                  <a:rPr lang="en-US"/>
                  <a:t>目标B是通过</a:t>
                </a:r>
                <a:r>
                  <a:rPr lang="zh-CN" altLang="en-US"/>
                  <a:t>某些</a:t>
                </a:r>
                <a:r>
                  <a:rPr lang="en-US"/>
                  <a:t>公钥</a:t>
                </a:r>
                <a:r>
                  <a:rPr lang="zh-CN" altLang="en-US">
                    <a:sym typeface="+mn-ea"/>
                  </a:rPr>
                  <a:t>伪造某些</a:t>
                </a:r>
                <a:r>
                  <a:rPr lang="en-US" altLang="zh-CN">
                    <a:sym typeface="+mn-ea"/>
                  </a:rPr>
                  <a:t>sk</a:t>
                </a:r>
                <a:r>
                  <a:rPr lang="zh-CN" altLang="en-US">
                    <a:sym typeface="+mn-ea"/>
                  </a:rPr>
                  <a:t>下的聚合签名</a:t>
                </a:r>
                <a:endParaRPr lang="en-US"/>
              </a:p>
              <a:p>
                <a:pPr>
                  <a:lnSpc>
                    <a:spcPct val="110000"/>
                  </a:lnSpc>
                  <a:buFont typeface="Wingdings" panose="05000000000000000000" charset="0"/>
                </a:pPr>
                <a:r>
                  <a:rPr lang="zh-CN" altLang="en-US">
                    <a:highlight>
                      <a:srgbClr val="00FF00"/>
                    </a:highlight>
                  </a:rPr>
                  <a:t>问</a:t>
                </a:r>
                <a:r>
                  <a:rPr lang="zh-CN" altLang="en-US"/>
                  <a:t>：</a:t>
                </a:r>
                <a:r>
                  <a:rPr lang="en-US" altLang="zh-CN"/>
                  <a:t> </a:t>
                </a:r>
                <a:r>
                  <a:rPr lang="zh-CN" altLang="en-US"/>
                  <a:t>哪个攻击更容易？</a:t>
                </a:r>
                <a:endParaRPr lang="en-US"/>
              </a:p>
              <a:p>
                <a:pPr>
                  <a:lnSpc>
                    <a:spcPct val="110000"/>
                  </a:lnSpc>
                  <a:buFont typeface="Wingdings" panose="05000000000000000000" charset="0"/>
                </a:pPr>
                <a:r>
                  <a:rPr lang="zh-CN" altLang="en-US">
                    <a:highlight>
                      <a:srgbClr val="FF00FF"/>
                    </a:highlight>
                  </a:rPr>
                  <a:t>答</a:t>
                </a:r>
                <a:r>
                  <a:rPr lang="zh-CN" altLang="en-US"/>
                  <a:t>：</a:t>
                </a:r>
                <a:r>
                  <a:rPr lang="en-US" altLang="zh-CN"/>
                  <a:t> B</a:t>
                </a:r>
                <a:r>
                  <a:rPr lang="zh-CN" altLang="en-US"/>
                  <a:t>更容易，因为有独立的消息签名就有聚合签名，但反过来不一定。</a:t>
                </a:r>
                <a:endParaRPr lang="zh-CN" altLang="en-US"/>
              </a:p>
            </p:txBody>
          </p:sp>
        </mc:Choice>
        <mc:Fallback>
          <p:sp>
            <p:nvSpPr>
              <p:cNvPr id="3" name="Text Placeholder 2"/>
              <p:cNvSpPr>
                <a:spLocks noRot="1" noChangeAspect="1" noMove="1" noResize="1" noEditPoints="1" noAdjustHandles="1" noChangeArrowheads="1" noChangeShapeType="1" noTextEdit="1"/>
              </p:cNvSpPr>
              <p:nvPr>
                <p:ph type="body" idx="1"/>
              </p:nvPr>
            </p:nvSpPr>
            <p:spPr>
              <a:xfrm>
                <a:off x="207010" y="1350645"/>
                <a:ext cx="8749665" cy="5005705"/>
              </a:xfrm>
              <a:blipFill rotWithShape="1">
                <a:blip r:embed="rId1"/>
                <a:stretch>
                  <a:fillRect/>
                </a:stretch>
              </a:blipFill>
            </p:spPr>
            <p:txBody>
              <a:bodyPr/>
              <a:lstStyle/>
              <a:p>
                <a:r>
                  <a:rPr lang="en-US" altLang="en-US">
                    <a:noFill/>
                  </a:rPr>
                  <a:t> </a:t>
                </a:r>
              </a:p>
            </p:txBody>
          </p:sp>
        </mc:Fallback>
      </mc:AlternateContent>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4/8</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r>
              <a:rPr lang="zh-CN" altLang="en-US">
                <a:highlight>
                  <a:srgbClr val="FFFF00"/>
                </a:highlight>
              </a:rPr>
              <a:t>目标</a:t>
            </a:r>
            <a:r>
              <a:rPr lang="en-US">
                <a:highlight>
                  <a:srgbClr val="FFFF00"/>
                </a:highlight>
              </a:rPr>
              <a:t>更</a:t>
            </a:r>
            <a:r>
              <a:rPr lang="zh-CN" altLang="en-US">
                <a:highlight>
                  <a:srgbClr val="FFFF00"/>
                </a:highlight>
              </a:rPr>
              <a:t>广阔</a:t>
            </a:r>
            <a:r>
              <a:rPr lang="zh-CN" altLang="en-US"/>
              <a:t>：</a:t>
            </a:r>
            <a:endParaRPr lang="zh-CN" altLang="en-US"/>
          </a:p>
          <a:p>
            <a:pPr marL="457200" indent="-457200">
              <a:buFont typeface="Wingdings" panose="05000000000000000000" charset="0"/>
              <a:buChar char="o"/>
            </a:pPr>
            <a:r>
              <a:rPr lang="zh-CN" altLang="en-US"/>
              <a:t>攻击成功</a:t>
            </a:r>
            <a:r>
              <a:rPr lang="en-US" altLang="zh-CN"/>
              <a:t>iff A or B or C or D</a:t>
            </a:r>
            <a:r>
              <a:rPr lang="en-US"/>
              <a:t>；</a:t>
            </a:r>
            <a:endParaRPr lang="en-US"/>
          </a:p>
          <a:p>
            <a:pPr marL="457200" indent="-457200">
              <a:buFont typeface="Wingdings" panose="05000000000000000000" charset="0"/>
              <a:buChar char="o"/>
            </a:pPr>
            <a:r>
              <a:rPr lang="zh-CN" altLang="en-US"/>
              <a:t>攻击成功</a:t>
            </a:r>
            <a:r>
              <a:rPr lang="en-US" altLang="zh-CN">
                <a:sym typeface="+mn-ea"/>
              </a:rPr>
              <a:t>iff A or B or C or D </a:t>
            </a:r>
            <a:r>
              <a:rPr lang="en-US" altLang="zh-CN">
                <a:highlight>
                  <a:srgbClr val="FF00FF"/>
                </a:highlight>
                <a:sym typeface="+mn-ea"/>
              </a:rPr>
              <a:t>or E or F</a:t>
            </a:r>
            <a:r>
              <a:rPr lang="zh-CN" altLang="en-US">
                <a:sym typeface="+mn-ea"/>
              </a:rPr>
              <a:t>。</a:t>
            </a:r>
            <a:endParaRPr lang="zh-CN" altLang="en-US">
              <a:sym typeface="+mn-ea"/>
            </a:endParaRPr>
          </a:p>
          <a:p>
            <a:pPr marL="457200" indent="-457200">
              <a:buFont typeface="Wingdings" panose="05000000000000000000" charset="0"/>
              <a:buChar char="o"/>
            </a:pPr>
            <a:endParaRPr lang="zh-CN" altLang="en-US">
              <a:sym typeface="+mn-ea"/>
            </a:endParaRPr>
          </a:p>
          <a:p>
            <a:pPr marL="457200" indent="-457200">
              <a:buFont typeface="Wingdings" panose="05000000000000000000" charset="0"/>
              <a:buChar char="o"/>
            </a:pPr>
            <a:r>
              <a:rPr lang="zh-CN" altLang="en-US">
                <a:sym typeface="+mn-ea"/>
              </a:rPr>
              <a:t>敌人的攻击目标更广阔，因此敌人成功攻击的可能性增大。因此，</a:t>
            </a:r>
            <a:r>
              <a:rPr lang="en-US" altLang="zh-CN">
                <a:sym typeface="+mn-ea"/>
              </a:rPr>
              <a:t>it is harder to </a:t>
            </a:r>
            <a:r>
              <a:rPr lang="zh-CN" altLang="en-US">
                <a:sym typeface="+mn-ea"/>
              </a:rPr>
              <a:t>构造满足这类安全的方案。</a:t>
            </a:r>
            <a:endParaRPr lang="zh-CN" altLang="en-US">
              <a:sym typeface="+mn-ea"/>
            </a:endParaRPr>
          </a:p>
          <a:p>
            <a:pPr marL="457200" indent="-457200">
              <a:buFont typeface="Wingdings" panose="05000000000000000000" charset="0"/>
              <a:buChar char="o"/>
            </a:pPr>
            <a:r>
              <a:rPr lang="zh-CN" altLang="en-US">
                <a:sym typeface="+mn-ea"/>
              </a:rPr>
              <a:t>通过扩大目标实现安全模型的超越必须找到以</a:t>
            </a:r>
            <a:r>
              <a:rPr lang="en-US" altLang="zh-CN">
                <a:sym typeface="+mn-ea"/>
              </a:rPr>
              <a:t>E or F</a:t>
            </a:r>
            <a:r>
              <a:rPr lang="zh-CN" altLang="en-US">
                <a:sym typeface="+mn-ea"/>
              </a:rPr>
              <a:t>为攻击目标的现实意义（哪个应用考虑这个）。</a:t>
            </a:r>
            <a:endParaRPr lang="zh-CN" altLang="en-US">
              <a:sym typeface="+mn-ea"/>
            </a:endParaRPr>
          </a:p>
          <a:p>
            <a:pPr>
              <a:buFont typeface="Wingdings" panose="05000000000000000000" charset="0"/>
            </a:pPr>
            <a:endParaRPr lang="en-US" altLang="zh-CN">
              <a:sym typeface="+mn-ea"/>
            </a:endParaRPr>
          </a:p>
          <a:p>
            <a:pPr>
              <a:buFont typeface="Wingdings" panose="05000000000000000000" charset="0"/>
            </a:pP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5/8</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10000"/>
          </a:bodyPr>
          <a:p>
            <a:r>
              <a:rPr lang="zh-CN" altLang="en-US">
                <a:highlight>
                  <a:srgbClr val="FFFF00"/>
                </a:highlight>
              </a:rPr>
              <a:t>目标</a:t>
            </a:r>
            <a:r>
              <a:rPr lang="en-US">
                <a:highlight>
                  <a:srgbClr val="FFFF00"/>
                </a:highlight>
              </a:rPr>
              <a:t>更</a:t>
            </a:r>
            <a:r>
              <a:rPr lang="zh-CN" altLang="en-US">
                <a:highlight>
                  <a:srgbClr val="FFFF00"/>
                </a:highlight>
              </a:rPr>
              <a:t>广阔的一个例子</a:t>
            </a:r>
            <a:r>
              <a:rPr lang="zh-CN" altLang="en-US"/>
              <a:t>：数字签名的强不可伪造性</a:t>
            </a:r>
            <a:endParaRPr lang="zh-CN" altLang="en-US"/>
          </a:p>
          <a:p>
            <a:pPr marL="457200" indent="-457200">
              <a:buFont typeface="Wingdings" panose="05000000000000000000" charset="0"/>
              <a:buChar char="o"/>
            </a:pPr>
            <a:r>
              <a:rPr lang="zh-CN" u="sng"/>
              <a:t>存在不可伪造性（</a:t>
            </a:r>
            <a:r>
              <a:rPr lang="en-US" altLang="zh-CN" u="sng"/>
              <a:t>EUF</a:t>
            </a:r>
            <a:r>
              <a:rPr lang="zh-CN" u="sng"/>
              <a:t>）</a:t>
            </a:r>
            <a:r>
              <a:rPr lang="zh-CN"/>
              <a:t>：</a:t>
            </a:r>
            <a:r>
              <a:t>敌人可以伪造任意一个新消息m*的签名</a:t>
            </a:r>
          </a:p>
          <a:p>
            <a:pPr marL="457200" indent="-457200">
              <a:buFont typeface="Wingdings" panose="05000000000000000000" charset="0"/>
              <a:buChar char="o"/>
            </a:pPr>
            <a:r>
              <a:rPr lang="zh-CN" altLang="en-US" u="sng"/>
              <a:t>强不可伪造性（</a:t>
            </a:r>
            <a:r>
              <a:rPr lang="en-US" altLang="zh-CN" u="sng"/>
              <a:t>SUF</a:t>
            </a:r>
            <a:r>
              <a:rPr lang="zh-CN" altLang="en-US" u="sng"/>
              <a:t>）</a:t>
            </a:r>
            <a:r>
              <a:rPr lang="zh-CN" altLang="en-US"/>
              <a:t>：</a:t>
            </a:r>
            <a:r>
              <a:rPr>
                <a:sym typeface="+mn-ea"/>
              </a:rPr>
              <a:t>敌人可以伪造任意一个新消息m*的签名</a:t>
            </a:r>
            <a:r>
              <a:rPr lang="zh-CN">
                <a:sym typeface="+mn-ea"/>
              </a:rPr>
              <a:t>，</a:t>
            </a:r>
            <a:r>
              <a:rPr lang="en-US" altLang="zh-CN">
                <a:sym typeface="+mn-ea"/>
              </a:rPr>
              <a:t> </a:t>
            </a:r>
            <a:r>
              <a:rPr lang="en-US" altLang="zh-CN">
                <a:highlight>
                  <a:srgbClr val="FF00FF"/>
                </a:highlight>
                <a:sym typeface="+mn-ea"/>
              </a:rPr>
              <a:t>or</a:t>
            </a:r>
            <a:r>
              <a:rPr lang="en-US" altLang="zh-CN">
                <a:sym typeface="+mn-ea"/>
              </a:rPr>
              <a:t> 敌人可以伪造任意一个已经询问过签名的消息m的签名，但是伪造的签名必须和</a:t>
            </a:r>
            <a:r>
              <a:rPr lang="zh-CN" altLang="en-US">
                <a:sym typeface="+mn-ea"/>
              </a:rPr>
              <a:t>敌人通过询问得到</a:t>
            </a:r>
            <a:r>
              <a:rPr lang="en-US" altLang="zh-CN">
                <a:sym typeface="+mn-ea"/>
              </a:rPr>
              <a:t>的签名长得不一样。</a:t>
            </a:r>
            <a:endParaRPr lang="en-US" altLang="zh-CN">
              <a:sym typeface="+mn-ea"/>
            </a:endParaRPr>
          </a:p>
          <a:p>
            <a:pPr marL="457200" indent="-457200">
              <a:buFont typeface="Wingdings" panose="05000000000000000000" charset="0"/>
              <a:buChar char="o"/>
            </a:pPr>
            <a:endParaRPr lang="zh-CN" altLang="en-US">
              <a:sym typeface="+mn-ea"/>
            </a:endParaRPr>
          </a:p>
          <a:p>
            <a:pPr>
              <a:buFont typeface="Wingdings" panose="05000000000000000000" charset="0"/>
            </a:pPr>
            <a:r>
              <a:rPr lang="en-US" altLang="zh-CN">
                <a:sym typeface="+mn-ea"/>
              </a:rPr>
              <a:t>什么叫长得不一样呢？它指如果消息m的签名计算用到某个随机数r，只要敌人能将签名里的r替换成其它随机数，该攻击就算成功。</a:t>
            </a:r>
            <a:endParaRPr lang="en-US" altLang="zh-CN">
              <a:sym typeface="+mn-ea"/>
            </a:endParaRPr>
          </a:p>
          <a:p>
            <a:pPr>
              <a:buFont typeface="Wingdings" panose="05000000000000000000" charset="0"/>
            </a:pP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6/8</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10000"/>
          </a:bodyPr>
          <a:p>
            <a:pPr>
              <a:lnSpc>
                <a:spcPct val="110000"/>
              </a:lnSpc>
            </a:pPr>
            <a:r>
              <a:rPr lang="zh-CN" altLang="en-US"/>
              <a:t>数字签名的强不可伪造性：</a:t>
            </a:r>
            <a:r>
              <a:rPr lang="en-US" altLang="zh-CN"/>
              <a:t> </a:t>
            </a:r>
            <a:r>
              <a:rPr lang="zh-CN" altLang="en-US">
                <a:highlight>
                  <a:srgbClr val="FFFF00"/>
                </a:highlight>
              </a:rPr>
              <a:t>应用</a:t>
            </a:r>
            <a:endParaRPr lang="zh-CN" altLang="en-US"/>
          </a:p>
          <a:p>
            <a:pPr marL="457200" indent="-457200">
              <a:lnSpc>
                <a:spcPct val="110000"/>
              </a:lnSpc>
              <a:buFont typeface="Wingdings" panose="05000000000000000000" charset="0"/>
              <a:buChar char="o"/>
            </a:pPr>
            <a:r>
              <a:rPr lang="en-US" altLang="zh-CN">
                <a:solidFill>
                  <a:srgbClr val="FF0000"/>
                </a:solidFill>
                <a:sym typeface="+mn-ea"/>
              </a:rPr>
              <a:t>第一</a:t>
            </a:r>
            <a:r>
              <a:rPr lang="zh-CN" altLang="en-US">
                <a:solidFill>
                  <a:srgbClr val="FF0000"/>
                </a:solidFill>
                <a:sym typeface="+mn-ea"/>
              </a:rPr>
              <a:t>个</a:t>
            </a:r>
            <a:r>
              <a:rPr lang="zh-CN" altLang="en-US">
                <a:sym typeface="+mn-ea"/>
              </a:rPr>
              <a:t>应用</a:t>
            </a:r>
            <a:r>
              <a:rPr lang="en-US" altLang="zh-CN">
                <a:sym typeface="+mn-ea"/>
              </a:rPr>
              <a:t>点是这种具有特殊安全性的数字签名方案能被当成有用</a:t>
            </a:r>
            <a:r>
              <a:rPr lang="zh-CN" altLang="en-US">
                <a:sym typeface="+mn-ea"/>
              </a:rPr>
              <a:t>的底层</a:t>
            </a:r>
            <a:r>
              <a:rPr lang="en-US" altLang="zh-CN">
                <a:sym typeface="+mn-ea"/>
              </a:rPr>
              <a:t>组件(building block)用于构造其它高级的密码技术，比如更安全的公钥加密；</a:t>
            </a:r>
            <a:endParaRPr lang="en-US" altLang="zh-CN">
              <a:sym typeface="+mn-ea"/>
            </a:endParaRPr>
          </a:p>
          <a:p>
            <a:pPr marL="457200" indent="-457200">
              <a:lnSpc>
                <a:spcPct val="110000"/>
              </a:lnSpc>
              <a:buFont typeface="Wingdings" panose="05000000000000000000" charset="0"/>
              <a:buChar char="o"/>
            </a:pPr>
            <a:endParaRPr lang="en-US" altLang="zh-CN">
              <a:sym typeface="+mn-ea"/>
            </a:endParaRPr>
          </a:p>
          <a:p>
            <a:pPr marL="457200" indent="-457200">
              <a:lnSpc>
                <a:spcPct val="110000"/>
              </a:lnSpc>
              <a:buFont typeface="Wingdings" panose="05000000000000000000" charset="0"/>
              <a:buChar char="o"/>
            </a:pPr>
            <a:r>
              <a:rPr lang="en-US" altLang="zh-CN">
                <a:solidFill>
                  <a:srgbClr val="1F2DA8"/>
                </a:solidFill>
                <a:sym typeface="+mn-ea"/>
              </a:rPr>
              <a:t>第二</a:t>
            </a:r>
            <a:r>
              <a:rPr lang="zh-CN" altLang="en-US">
                <a:solidFill>
                  <a:srgbClr val="1F2DA8"/>
                </a:solidFill>
                <a:sym typeface="+mn-ea"/>
              </a:rPr>
              <a:t>个</a:t>
            </a:r>
            <a:r>
              <a:rPr lang="zh-CN" altLang="en-US">
                <a:sym typeface="+mn-ea"/>
              </a:rPr>
              <a:t>应用</a:t>
            </a:r>
            <a:r>
              <a:rPr lang="en-US" altLang="zh-CN">
                <a:sym typeface="+mn-ea"/>
              </a:rPr>
              <a:t>点是一些特殊应用直接要求数字签名方案具有强不可伪造性</a:t>
            </a:r>
            <a:r>
              <a:rPr lang="zh-CN" altLang="en-US">
                <a:sym typeface="+mn-ea"/>
              </a:rPr>
              <a:t>，即使用</a:t>
            </a:r>
            <a:r>
              <a:rPr lang="en-US" altLang="zh-CN">
                <a:sym typeface="+mn-ea"/>
              </a:rPr>
              <a:t>EUF-CMA</a:t>
            </a:r>
            <a:r>
              <a:rPr lang="zh-CN" altLang="en-US">
                <a:sym typeface="+mn-ea"/>
              </a:rPr>
              <a:t>安全的方案满足不了安全需求。（卫星接收地面指令的例子）</a:t>
            </a: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7/8</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20000"/>
          </a:bodyPr>
          <a:p>
            <a:r>
              <a:rPr lang="zh-CN" altLang="en-US"/>
              <a:t>数字签名的强不可伪造性：</a:t>
            </a:r>
            <a:r>
              <a:rPr lang="en-US" altLang="zh-CN"/>
              <a:t> </a:t>
            </a:r>
            <a:r>
              <a:rPr lang="zh-CN" altLang="en-US">
                <a:highlight>
                  <a:srgbClr val="00FF00"/>
                </a:highlight>
              </a:rPr>
              <a:t>特殊应用</a:t>
            </a:r>
            <a:endParaRPr lang="zh-CN" altLang="en-US"/>
          </a:p>
          <a:p>
            <a:pPr marL="457200" indent="-457200">
              <a:buFont typeface="Wingdings" panose="05000000000000000000" charset="0"/>
              <a:buChar char="o"/>
            </a:pPr>
            <a:r>
              <a:rPr>
                <a:sym typeface="+mn-ea"/>
              </a:rPr>
              <a:t>一颗卫星接收来自地面的指令m并执行该指令。</a:t>
            </a:r>
            <a:endParaRPr>
              <a:sym typeface="+mn-ea"/>
            </a:endParaRPr>
          </a:p>
          <a:p>
            <a:pPr marL="457200" indent="-457200">
              <a:buFont typeface="Wingdings" panose="05000000000000000000" charset="0"/>
              <a:buChar char="o"/>
            </a:pPr>
            <a:r>
              <a:rPr>
                <a:sym typeface="+mn-ea"/>
              </a:rPr>
              <a:t>为了保证指令来源于合法方，每一条指令都必须有合法方的签名。</a:t>
            </a:r>
            <a:endParaRPr>
              <a:sym typeface="+mn-ea"/>
            </a:endParaRPr>
          </a:p>
          <a:p>
            <a:pPr marL="457200" indent="-457200">
              <a:buFont typeface="Wingdings" panose="05000000000000000000" charset="0"/>
              <a:buChar char="o"/>
            </a:pPr>
            <a:r>
              <a:rPr>
                <a:sym typeface="+mn-ea"/>
              </a:rPr>
              <a:t>由于指令及签名可能被窃听和记录，为了保证不会出现旧指令的重放攻击（</a:t>
            </a:r>
            <a:r>
              <a:rPr lang="en-US">
                <a:sym typeface="+mn-ea"/>
              </a:rPr>
              <a:t>reply attack, </a:t>
            </a:r>
            <a:r>
              <a:rPr lang="zh-CN" altLang="en-US">
                <a:sym typeface="+mn-ea"/>
              </a:rPr>
              <a:t>敌人小迪</a:t>
            </a:r>
            <a:r>
              <a:rPr>
                <a:sym typeface="+mn-ea"/>
              </a:rPr>
              <a:t>将</a:t>
            </a:r>
            <a:r>
              <a:rPr lang="zh-CN">
                <a:sym typeface="+mn-ea"/>
              </a:rPr>
              <a:t>合法</a:t>
            </a:r>
            <a:r>
              <a:rPr>
                <a:sym typeface="+mn-ea"/>
              </a:rPr>
              <a:t>指令</a:t>
            </a:r>
            <a:r>
              <a:rPr lang="zh-CN">
                <a:sym typeface="+mn-ea"/>
              </a:rPr>
              <a:t>记录下来，然后第二天再向卫星发送一次</a:t>
            </a:r>
            <a:r>
              <a:rPr>
                <a:sym typeface="+mn-ea"/>
              </a:rPr>
              <a:t>），卫星需要记录已执行过的所有指令。</a:t>
            </a:r>
            <a:endParaRPr>
              <a:sym typeface="+mn-ea"/>
            </a:endParaRPr>
          </a:p>
          <a:p>
            <a:pPr>
              <a:buFont typeface="Wingdings" panose="05000000000000000000" charset="0"/>
            </a:pPr>
            <a:endParaRPr>
              <a:sym typeface="+mn-ea"/>
            </a:endParaRPr>
          </a:p>
          <a:p>
            <a:pPr>
              <a:buFont typeface="Wingdings" panose="05000000000000000000" charset="0"/>
            </a:pPr>
            <a:r>
              <a:rPr lang="zh-CN">
                <a:sym typeface="+mn-ea"/>
              </a:rPr>
              <a:t>说明：这个应用有其它的解决方法。这个例子强调了使用</a:t>
            </a:r>
            <a:r>
              <a:rPr lang="en-US" altLang="zh-CN">
                <a:sym typeface="+mn-ea"/>
              </a:rPr>
              <a:t>EUF-CMA</a:t>
            </a:r>
            <a:r>
              <a:rPr lang="zh-CN" altLang="en-US">
                <a:sym typeface="+mn-ea"/>
              </a:rPr>
              <a:t>安全的数字签名方案可能存在的安全问题。</a:t>
            </a: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a:t>
            </a:r>
            <a:r>
              <a:rPr lang="zh-CN" altLang="en-US">
                <a:highlight>
                  <a:srgbClr val="FFFF00"/>
                </a:highlight>
              </a:rPr>
              <a:t>安全评价</a:t>
            </a:r>
            <a:endParaRPr lang="zh-CN" altLang="en-US">
              <a:highlight>
                <a:srgbClr val="FFFF00"/>
              </a:highlight>
            </a:endParaRPr>
          </a:p>
        </p:txBody>
      </p:sp>
      <p:sp>
        <p:nvSpPr>
          <p:cNvPr id="3" name="Text Placeholder 2"/>
          <p:cNvSpPr>
            <a:spLocks noGrp="1"/>
          </p:cNvSpPr>
          <p:nvPr>
            <p:ph type="body" idx="1"/>
          </p:nvPr>
        </p:nvSpPr>
        <p:spPr>
          <a:xfrm>
            <a:off x="207010" y="1350645"/>
            <a:ext cx="8749665" cy="4920615"/>
          </a:xfrm>
        </p:spPr>
        <p:txBody>
          <a:bodyPr>
            <a:normAutofit fontScale="90000" lnSpcReduction="20000"/>
          </a:bodyPr>
          <a:p>
            <a:pPr marL="457200" indent="-457200">
              <a:buFont typeface="Arial" panose="020B0604020202020204" pitchFamily="34" charset="0"/>
              <a:buChar char="•"/>
            </a:pPr>
            <a:r>
              <a:rPr lang="en-US" sz="2855"/>
              <a:t>安全评价模型及其内容概览</a:t>
            </a:r>
            <a:endParaRPr lang="en-US" sz="2855"/>
          </a:p>
          <a:p>
            <a:pPr marL="457200" indent="-457200">
              <a:buFont typeface="Arial" panose="020B0604020202020204" pitchFamily="34" charset="0"/>
              <a:buChar char="•"/>
            </a:pPr>
            <a:r>
              <a:rPr lang="en-US" sz="2855"/>
              <a:t>可证明安全的困难性</a:t>
            </a:r>
            <a:endParaRPr lang="en-US" sz="2855"/>
          </a:p>
          <a:p>
            <a:pPr marL="457200" indent="-457200">
              <a:buFont typeface="Arial" panose="020B0604020202020204" pitchFamily="34" charset="0"/>
              <a:buChar char="•"/>
            </a:pPr>
            <a:r>
              <a:rPr lang="en-US" sz="2855"/>
              <a:t>安全结果的评价因素</a:t>
            </a:r>
            <a:endParaRPr lang="en-US" sz="2855"/>
          </a:p>
          <a:p>
            <a:pPr marL="457200" indent="-457200">
              <a:buFont typeface="Arial" panose="020B0604020202020204" pitchFamily="34" charset="0"/>
              <a:buChar char="•"/>
            </a:pPr>
            <a:r>
              <a:rPr lang="en-US" sz="2855"/>
              <a:t>评价因素1：困难问题分类</a:t>
            </a:r>
            <a:endParaRPr lang="en-US" sz="2855"/>
          </a:p>
          <a:p>
            <a:pPr marL="457200" indent="-457200">
              <a:buFont typeface="Arial" panose="020B0604020202020204" pitchFamily="34" charset="0"/>
              <a:buChar char="•"/>
            </a:pPr>
            <a:r>
              <a:rPr lang="en-US" sz="2855"/>
              <a:t>可证明安全的本质</a:t>
            </a:r>
            <a:endParaRPr lang="en-US" sz="2855"/>
          </a:p>
          <a:p>
            <a:pPr marL="457200" indent="-457200">
              <a:buFont typeface="Arial" panose="020B0604020202020204" pitchFamily="34" charset="0"/>
              <a:buChar char="•"/>
            </a:pPr>
            <a:r>
              <a:rPr lang="en-US" sz="2855"/>
              <a:t>评价因素2：紧归约</a:t>
            </a:r>
            <a:endParaRPr lang="en-US" sz="2855"/>
          </a:p>
          <a:p>
            <a:pPr marL="457200" indent="-457200">
              <a:buFont typeface="Arial" panose="020B0604020202020204" pitchFamily="34" charset="0"/>
              <a:buChar char="•"/>
            </a:pPr>
            <a:r>
              <a:rPr lang="en-US" sz="2855"/>
              <a:t>后退一步：证明模型</a:t>
            </a:r>
            <a:endParaRPr lang="en-US" sz="2855"/>
          </a:p>
          <a:p>
            <a:pPr marL="457200" indent="-457200">
              <a:buFont typeface="Arial" panose="020B0604020202020204" pitchFamily="34" charset="0"/>
              <a:buChar char="•"/>
            </a:pPr>
            <a:r>
              <a:rPr lang="en-US" sz="2855"/>
              <a:t>前进一步：证明模型</a:t>
            </a:r>
            <a:endParaRPr lang="en-US" sz="2855"/>
          </a:p>
          <a:p>
            <a:pPr marL="457200" indent="-457200">
              <a:buFont typeface="Arial" panose="020B0604020202020204" pitchFamily="34" charset="0"/>
              <a:buChar char="•"/>
            </a:pPr>
            <a:r>
              <a:rPr lang="en-US" sz="2855"/>
              <a:t>如何正确看待安全性结果</a:t>
            </a:r>
            <a:endParaRPr lang="en-US" sz="2855"/>
          </a:p>
          <a:p>
            <a:pPr marL="457200" indent="-457200">
              <a:buFont typeface="Arial" panose="020B0604020202020204" pitchFamily="34" charset="0"/>
              <a:buChar char="•"/>
            </a:pPr>
            <a:r>
              <a:rPr lang="en-US" sz="2855"/>
              <a:t>论文导读训练</a:t>
            </a:r>
            <a:endParaRPr lang="en-US" sz="2855"/>
          </a:p>
          <a:p>
            <a:pPr marL="457200" indent="-457200">
              <a:buFont typeface="Arial" panose="020B0604020202020204" pitchFamily="34" charset="0"/>
              <a:buChar char="•"/>
            </a:pPr>
            <a:r>
              <a:rPr lang="en-US" sz="2855"/>
              <a:t>安全评价模型小节</a:t>
            </a:r>
            <a:endParaRPr lang="en-US" sz="2855"/>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超越二：敌人将攻击什么</a:t>
            </a:r>
            <a:r>
              <a:rPr lang="en-US" altLang="zh-CN"/>
              <a:t>        8/8</a:t>
            </a:r>
            <a:endParaRPr lang="zh-CN" altLang="en-US"/>
          </a:p>
        </p:txBody>
      </p:sp>
      <p:sp>
        <p:nvSpPr>
          <p:cNvPr id="3" name="Text Placeholder 2"/>
          <p:cNvSpPr>
            <a:spLocks noGrp="1"/>
          </p:cNvSpPr>
          <p:nvPr>
            <p:ph type="body" idx="1"/>
          </p:nvPr>
        </p:nvSpPr>
        <p:spPr>
          <a:xfrm>
            <a:off x="207010" y="1350645"/>
            <a:ext cx="8749665" cy="5005705"/>
          </a:xfrm>
        </p:spPr>
        <p:txBody>
          <a:bodyPr>
            <a:normAutofit fontScale="90000" lnSpcReduction="20000"/>
          </a:bodyPr>
          <a:p>
            <a:r>
              <a:rPr lang="zh-CN" altLang="en-US"/>
              <a:t>数字签名的强不可伪造性：</a:t>
            </a:r>
            <a:r>
              <a:rPr lang="en-US" altLang="zh-CN"/>
              <a:t> </a:t>
            </a:r>
            <a:r>
              <a:rPr lang="zh-CN" altLang="en-US">
                <a:highlight>
                  <a:srgbClr val="00FF00"/>
                </a:highlight>
              </a:rPr>
              <a:t>特殊应用</a:t>
            </a:r>
            <a:endParaRPr lang="zh-CN" altLang="en-US"/>
          </a:p>
          <a:p>
            <a:pPr>
              <a:buFont typeface="Wingdings" panose="05000000000000000000" charset="0"/>
            </a:pPr>
            <a:r>
              <a:rPr>
                <a:sym typeface="+mn-ea"/>
              </a:rPr>
              <a:t>两种选择：</a:t>
            </a:r>
            <a:endParaRPr>
              <a:sym typeface="+mn-ea"/>
            </a:endParaRPr>
          </a:p>
          <a:p>
            <a:pPr marL="457200" indent="-457200">
              <a:buFont typeface="Wingdings" panose="05000000000000000000" charset="0"/>
              <a:buChar char="o"/>
            </a:pPr>
            <a:r>
              <a:rPr>
                <a:highlight>
                  <a:srgbClr val="FFFF00"/>
                </a:highlight>
                <a:sym typeface="+mn-ea"/>
              </a:rPr>
              <a:t>卫星只记录已执行过的指令m</a:t>
            </a:r>
            <a:r>
              <a:rPr>
                <a:sym typeface="+mn-ea"/>
              </a:rPr>
              <a:t>。一旦卫星再次收到类似的指令就拒绝执行。然而，这种限制不合理，因为指令可能只有往东飞或往西飞两种指令。合法方在指挥卫星时必然会出现与曾经发布的指令相同的情况。</a:t>
            </a:r>
            <a:endParaRPr>
              <a:sym typeface="+mn-ea"/>
            </a:endParaRPr>
          </a:p>
          <a:p>
            <a:pPr marL="457200" indent="-457200">
              <a:buFont typeface="Wingdings" panose="05000000000000000000" charset="0"/>
              <a:buChar char="o"/>
            </a:pPr>
            <a:r>
              <a:rPr>
                <a:highlight>
                  <a:srgbClr val="FFFF00"/>
                </a:highlight>
                <a:sym typeface="+mn-ea"/>
              </a:rPr>
              <a:t>卫</a:t>
            </a:r>
            <a:r>
              <a:rPr>
                <a:highlight>
                  <a:srgbClr val="FFFF00"/>
                </a:highlight>
                <a:sym typeface="+mn-ea"/>
              </a:rPr>
              <a:t>星记录已执行过的指令及其签名</a:t>
            </a:r>
            <a:r>
              <a:rPr>
                <a:sym typeface="+mn-ea"/>
              </a:rPr>
              <a:t>。只要接收的指令签名和数据库里已记录的任一条指令签名</a:t>
            </a:r>
            <a:r>
              <a:rPr>
                <a:highlight>
                  <a:srgbClr val="FF00FF"/>
                </a:highlight>
                <a:sym typeface="+mn-ea"/>
              </a:rPr>
              <a:t>不匹配，那卫星就执行该命令</a:t>
            </a:r>
            <a:r>
              <a:rPr>
                <a:sym typeface="+mn-ea"/>
              </a:rPr>
              <a:t>。问题来了：如果签名有随机数而且可以被敌人修改，那就意味着敌人可以</a:t>
            </a:r>
            <a:r>
              <a:rPr lang="zh-CN">
                <a:sym typeface="+mn-ea"/>
              </a:rPr>
              <a:t>先</a:t>
            </a:r>
            <a:r>
              <a:rPr>
                <a:sym typeface="+mn-ea"/>
              </a:rPr>
              <a:t>窃听和记录指令签名，</a:t>
            </a:r>
            <a:r>
              <a:rPr lang="zh-CN">
                <a:sym typeface="+mn-ea"/>
              </a:rPr>
              <a:t>然后</a:t>
            </a:r>
            <a:r>
              <a:rPr>
                <a:sym typeface="+mn-ea"/>
              </a:rPr>
              <a:t>修改签名里的随机数，</a:t>
            </a:r>
            <a:r>
              <a:rPr lang="zh-CN">
                <a:sym typeface="+mn-ea"/>
              </a:rPr>
              <a:t>最后</a:t>
            </a:r>
            <a:r>
              <a:rPr>
                <a:sym typeface="+mn-ea"/>
              </a:rPr>
              <a:t>向卫星发送指令和修改后签名。 由于该指令签名和数据库里任一条数据不匹配，卫星必须执行该指令。因此，如果签名方案不具有强不可伪造性，就无法满足该应用的需求。</a:t>
            </a:r>
            <a:endParaRPr>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1/16</a:t>
            </a:r>
            <a:endParaRPr lang="zh-CN" altLang="en-US"/>
          </a:p>
        </p:txBody>
      </p:sp>
      <p:sp>
        <p:nvSpPr>
          <p:cNvPr id="3" name="Text Placeholder 2"/>
          <p:cNvSpPr>
            <a:spLocks noGrp="1"/>
          </p:cNvSpPr>
          <p:nvPr>
            <p:ph type="body" idx="1"/>
          </p:nvPr>
        </p:nvSpPr>
        <p:spPr>
          <a:xfrm>
            <a:off x="207010" y="1350645"/>
            <a:ext cx="8749665" cy="4898390"/>
          </a:xfrm>
        </p:spPr>
        <p:txBody>
          <a:bodyPr/>
          <a:p>
            <a:pPr>
              <a:buFont typeface="Wingdings" panose="05000000000000000000" charset="0"/>
            </a:pPr>
            <a:r>
              <a:rPr lang="zh-CN" altLang="en-US"/>
              <a:t>在标准安全模型</a:t>
            </a:r>
            <a:r>
              <a:rPr lang="en-US" altLang="zh-CN"/>
              <a:t>EUF-CMA</a:t>
            </a:r>
            <a:r>
              <a:rPr lang="zh-CN" altLang="en-US"/>
              <a:t>里，敌人在知道公钥pk后可以询问任意消息的签名，并得到该签名。</a:t>
            </a:r>
            <a:endParaRPr lang="zh-CN" altLang="en-US"/>
          </a:p>
          <a:p>
            <a:pPr marL="457200" indent="-457200">
              <a:buFont typeface="Wingdings" panose="05000000000000000000" charset="0"/>
              <a:buChar char="o"/>
            </a:pPr>
            <a:r>
              <a:rPr lang="zh-CN" altLang="en-US">
                <a:highlight>
                  <a:srgbClr val="FFFF00"/>
                </a:highlight>
              </a:rPr>
              <a:t>问</a:t>
            </a:r>
            <a:r>
              <a:rPr lang="zh-CN" altLang="en-US"/>
              <a:t>：敌人知道了什么？</a:t>
            </a:r>
            <a:endParaRPr lang="zh-CN" altLang="en-US"/>
          </a:p>
          <a:p>
            <a:pPr marL="457200" indent="-457200">
              <a:buFont typeface="Wingdings" panose="05000000000000000000" charset="0"/>
              <a:buChar char="o"/>
            </a:pPr>
            <a:r>
              <a:rPr lang="zh-CN" altLang="en-US">
                <a:highlight>
                  <a:srgbClr val="00FF00"/>
                </a:highlight>
              </a:rPr>
              <a:t>答</a:t>
            </a:r>
            <a:r>
              <a:rPr lang="zh-CN" altLang="en-US"/>
              <a:t>：敌人知道了任意消息的签名</a:t>
            </a:r>
            <a:endParaRPr lang="zh-CN" altLang="en-US"/>
          </a:p>
          <a:p>
            <a:pPr marL="457200" indent="-457200">
              <a:buFont typeface="Wingdings" panose="05000000000000000000" charset="0"/>
              <a:buChar char="o"/>
            </a:pPr>
            <a:r>
              <a:rPr lang="zh-CN" altLang="en-US">
                <a:highlight>
                  <a:srgbClr val="FFFF00"/>
                </a:highlight>
              </a:rPr>
              <a:t>再问</a:t>
            </a:r>
            <a:r>
              <a:rPr lang="zh-CN" altLang="en-US"/>
              <a:t>：敌人能知道</a:t>
            </a:r>
            <a:r>
              <a:rPr lang="en-US" altLang="zh-CN"/>
              <a:t>sk</a:t>
            </a:r>
            <a:r>
              <a:rPr lang="zh-CN" altLang="en-US"/>
              <a:t>吗？</a:t>
            </a:r>
            <a:endParaRPr lang="zh-CN" altLang="en-US"/>
          </a:p>
          <a:p>
            <a:pPr marL="457200" indent="-457200">
              <a:buFont typeface="Wingdings" panose="05000000000000000000" charset="0"/>
              <a:buChar char="o"/>
            </a:pPr>
            <a:r>
              <a:rPr lang="zh-CN" altLang="en-US">
                <a:highlight>
                  <a:srgbClr val="00FF00"/>
                </a:highlight>
              </a:rPr>
              <a:t>再答</a:t>
            </a:r>
            <a:r>
              <a:rPr lang="zh-CN" altLang="en-US"/>
              <a:t>：不能，否则什么攻击都可以。</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solidFill>
                  <a:schemeClr val="bg1"/>
                </a:solidFill>
                <a:highlight>
                  <a:srgbClr val="FF0000"/>
                </a:highlight>
              </a:rPr>
              <a:t>三问</a:t>
            </a:r>
            <a:r>
              <a:rPr lang="zh-CN" altLang="en-US"/>
              <a:t>：在</a:t>
            </a:r>
            <a:r>
              <a:rPr lang="zh-CN" altLang="en-US" u="sng"/>
              <a:t>知道任意消息的签名</a:t>
            </a:r>
            <a:r>
              <a:rPr lang="zh-CN" altLang="en-US"/>
              <a:t>和</a:t>
            </a:r>
            <a:r>
              <a:rPr lang="zh-CN" altLang="en-US" u="sng"/>
              <a:t>知道</a:t>
            </a:r>
            <a:r>
              <a:rPr lang="en-US" altLang="zh-CN" u="sng"/>
              <a:t>sk</a:t>
            </a:r>
            <a:r>
              <a:rPr lang="zh-CN" altLang="en-US"/>
              <a:t>之间，敌人还能知道什么、做什么、得到什么？</a:t>
            </a:r>
            <a:r>
              <a:rPr lang="en-US" altLang="zh-CN"/>
              <a:t> </a:t>
            </a:r>
            <a:r>
              <a:rPr lang="zh-CN" altLang="en-US"/>
              <a:t>（超越）</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2/16</a:t>
            </a:r>
            <a:endParaRPr lang="zh-CN" altLang="en-US"/>
          </a:p>
        </p:txBody>
      </p:sp>
      <p:sp>
        <p:nvSpPr>
          <p:cNvPr id="3" name="Text Placeholder 2"/>
          <p:cNvSpPr>
            <a:spLocks noGrp="1"/>
          </p:cNvSpPr>
          <p:nvPr>
            <p:ph type="body" idx="1"/>
          </p:nvPr>
        </p:nvSpPr>
        <p:spPr>
          <a:xfrm>
            <a:off x="207010" y="1350645"/>
            <a:ext cx="8749665" cy="4898390"/>
          </a:xfrm>
        </p:spPr>
        <p:txBody>
          <a:bodyPr/>
          <a:p>
            <a:pPr>
              <a:buFont typeface="Wingdings" panose="05000000000000000000" charset="0"/>
            </a:pPr>
            <a:r>
              <a:rPr lang="zh-CN">
                <a:highlight>
                  <a:srgbClr val="FFFF00"/>
                </a:highlight>
              </a:rPr>
              <a:t>第</a:t>
            </a:r>
            <a:r>
              <a:rPr lang="en-US" altLang="zh-CN">
                <a:highlight>
                  <a:srgbClr val="FFFF00"/>
                </a:highlight>
              </a:rPr>
              <a:t>1</a:t>
            </a:r>
            <a:r>
              <a:rPr lang="zh-CN" altLang="en-US">
                <a:highlight>
                  <a:srgbClr val="FFFF00"/>
                </a:highlight>
              </a:rPr>
              <a:t>类超越</a:t>
            </a:r>
            <a:r>
              <a:rPr lang="zh-CN" altLang="en-US"/>
              <a:t>：</a:t>
            </a:r>
            <a:endParaRPr lang="zh-CN" altLang="en-US"/>
          </a:p>
          <a:p>
            <a:pPr marL="457200" indent="-457200">
              <a:buFont typeface="Wingdings" panose="05000000000000000000" charset="0"/>
              <a:buChar char="o"/>
            </a:pPr>
            <a:r>
              <a:rPr lang="zh-CN" altLang="en-US"/>
              <a:t>允许敌人知道部分的私钥</a:t>
            </a:r>
            <a:r>
              <a:rPr lang="en-US" altLang="zh-CN"/>
              <a:t>sk</a:t>
            </a:r>
            <a:r>
              <a:rPr lang="zh-CN" altLang="en-US"/>
              <a:t>。</a:t>
            </a:r>
            <a:endParaRPr lang="zh-CN" altLang="en-US"/>
          </a:p>
          <a:p>
            <a:pPr marL="457200" indent="-457200">
              <a:buFont typeface="Wingdings" panose="05000000000000000000" charset="0"/>
              <a:buChar char="o"/>
            </a:pPr>
            <a:r>
              <a:rPr lang="zh-CN" altLang="en-US"/>
              <a:t>这一类敌人的现实攻击方式叫做侧信道攻击（Side-Channel Attacks），它是一种通过检测物理设备获得与私钥有关敏感信息的攻击方式，比如监测计算签名那台机器发射出来的电磁波或电能消耗的波动。通过物理检测，侧信道攻击允许敌人有能力获取与私钥有关的一部分信息。</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3/16</a:t>
            </a:r>
            <a:endParaRPr lang="zh-CN" altLang="en-US"/>
          </a:p>
        </p:txBody>
      </p:sp>
      <p:sp>
        <p:nvSpPr>
          <p:cNvPr id="3" name="Text Placeholder 2"/>
          <p:cNvSpPr>
            <a:spLocks noGrp="1"/>
          </p:cNvSpPr>
          <p:nvPr>
            <p:ph type="body" idx="1"/>
          </p:nvPr>
        </p:nvSpPr>
        <p:spPr>
          <a:xfrm>
            <a:off x="207010" y="1350645"/>
            <a:ext cx="8749665" cy="4898390"/>
          </a:xfrm>
        </p:spPr>
        <p:txBody>
          <a:bodyPr/>
          <a:p>
            <a:pPr>
              <a:buFont typeface="Wingdings" panose="05000000000000000000" charset="0"/>
            </a:pPr>
            <a:r>
              <a:rPr lang="zh-CN">
                <a:highlight>
                  <a:srgbClr val="FFFF00"/>
                </a:highlight>
              </a:rPr>
              <a:t>第</a:t>
            </a:r>
            <a:r>
              <a:rPr lang="en-US" altLang="zh-CN">
                <a:highlight>
                  <a:srgbClr val="FFFF00"/>
                </a:highlight>
              </a:rPr>
              <a:t>1</a:t>
            </a:r>
            <a:r>
              <a:rPr lang="zh-CN" altLang="en-US">
                <a:highlight>
                  <a:srgbClr val="FFFF00"/>
                </a:highlight>
              </a:rPr>
              <a:t>类超越</a:t>
            </a:r>
            <a:r>
              <a:rPr lang="zh-CN" altLang="en-US"/>
              <a:t>：安全模型</a:t>
            </a:r>
            <a:endParaRPr lang="zh-CN" altLang="en-US"/>
          </a:p>
          <a:p>
            <a:pPr marL="457200" indent="-457200">
              <a:buFont typeface="Wingdings" panose="05000000000000000000" charset="0"/>
              <a:buChar char="o"/>
            </a:pPr>
            <a:r>
              <a:rPr sz="2400">
                <a:latin typeface="仿宋" panose="02010609060101010101" charset="-122"/>
                <a:sym typeface="+mn-ea"/>
              </a:rPr>
              <a:t>敌人要求首先看到公钥</a:t>
            </a:r>
            <a:r>
              <a:rPr lang="en-US" sz="2400">
                <a:cs typeface="Garamond" panose="02020404030301010803" charset="0"/>
                <a:sym typeface="+mn-ea"/>
              </a:rPr>
              <a:t>pk</a:t>
            </a:r>
            <a:r>
              <a:rPr sz="2400">
                <a:latin typeface="仿宋" panose="02010609060101010101" charset="-122"/>
                <a:sym typeface="+mn-ea"/>
              </a:rPr>
              <a:t>，不见签名公钥就不点炮。</a:t>
            </a:r>
            <a:endParaRPr sz="2400">
              <a:latin typeface="仿宋" panose="02010609060101010101" charset="-122"/>
            </a:endParaRPr>
          </a:p>
          <a:p>
            <a:pPr marL="457200" indent="-457200">
              <a:buFont typeface="Wingdings" panose="05000000000000000000" charset="0"/>
              <a:buChar char="o"/>
            </a:pPr>
            <a:r>
              <a:rPr sz="2400">
                <a:latin typeface="仿宋" panose="02010609060101010101" charset="-122"/>
                <a:sym typeface="+mn-ea"/>
              </a:rPr>
              <a:t>敌人其次可以随心所欲地得到任意消息</a:t>
            </a:r>
            <a:r>
              <a:rPr lang="en-US" sz="2400">
                <a:cs typeface="Garamond" panose="02020404030301010803" charset="0"/>
                <a:sym typeface="+mn-ea"/>
              </a:rPr>
              <a:t>m_i</a:t>
            </a:r>
            <a:r>
              <a:rPr sz="2400">
                <a:latin typeface="仿宋" panose="02010609060101010101" charset="-122"/>
                <a:sym typeface="+mn-ea"/>
              </a:rPr>
              <a:t>的有效签名。</a:t>
            </a:r>
            <a:endParaRPr sz="2400">
              <a:latin typeface="仿宋" panose="02010609060101010101" charset="-122"/>
              <a:sym typeface="+mn-ea"/>
            </a:endParaRPr>
          </a:p>
          <a:p>
            <a:pPr marL="457200" indent="-457200">
              <a:buFont typeface="Wingdings" panose="05000000000000000000" charset="0"/>
              <a:buChar char="o"/>
            </a:pPr>
            <a:r>
              <a:rPr lang="zh-CN" sz="2400">
                <a:solidFill>
                  <a:srgbClr val="C00000"/>
                </a:solidFill>
                <a:latin typeface="仿宋" panose="02010609060101010101" charset="-122"/>
                <a:sym typeface="+mn-ea"/>
              </a:rPr>
              <a:t>敌人扔出一个任意函</a:t>
            </a:r>
            <a:r>
              <a:rPr lang="zh-CN" sz="2400">
                <a:solidFill>
                  <a:srgbClr val="C00000"/>
                </a:solidFill>
                <a:uFillTx/>
                <a:sym typeface="+mn-ea"/>
              </a:rPr>
              <a:t>数</a:t>
            </a:r>
            <a:r>
              <a:rPr lang="en-US" altLang="zh-CN" sz="2400">
                <a:solidFill>
                  <a:srgbClr val="C00000"/>
                </a:solidFill>
                <a:uFillTx/>
                <a:sym typeface="+mn-ea"/>
              </a:rPr>
              <a:t>f</a:t>
            </a:r>
            <a:r>
              <a:rPr lang="zh-CN" altLang="en-US" sz="2400">
                <a:solidFill>
                  <a:srgbClr val="C00000"/>
                </a:solidFill>
                <a:uFillTx/>
                <a:sym typeface="+mn-ea"/>
              </a:rPr>
              <a:t>并希望得到</a:t>
            </a:r>
            <a:r>
              <a:rPr lang="en-US" altLang="zh-CN" sz="2400">
                <a:solidFill>
                  <a:srgbClr val="C00000"/>
                </a:solidFill>
                <a:uFillTx/>
                <a:sym typeface="+mn-ea"/>
              </a:rPr>
              <a:t>f(sk,m_i)</a:t>
            </a:r>
            <a:r>
              <a:rPr lang="zh-CN" altLang="en-US" sz="2400">
                <a:solidFill>
                  <a:srgbClr val="C00000"/>
                </a:solidFill>
                <a:uFillTx/>
                <a:sym typeface="+mn-ea"/>
              </a:rPr>
              <a:t>有关的信息</a:t>
            </a:r>
            <a:r>
              <a:rPr lang="zh-CN" altLang="en-US" sz="2400">
                <a:solidFill>
                  <a:schemeClr val="tx1"/>
                </a:solidFill>
                <a:uFillTx/>
                <a:sym typeface="+mn-ea"/>
              </a:rPr>
              <a:t>。</a:t>
            </a:r>
            <a:endParaRPr sz="2400">
              <a:latin typeface="仿宋" panose="02010609060101010101" charset="-122"/>
            </a:endParaRPr>
          </a:p>
          <a:p>
            <a:pPr marL="457200" indent="-457200">
              <a:buFont typeface="Wingdings" panose="05000000000000000000" charset="0"/>
              <a:buChar char="o"/>
            </a:pPr>
            <a:r>
              <a:rPr sz="2400">
                <a:latin typeface="仿宋" panose="02010609060101010101" charset="-122"/>
                <a:sym typeface="+mn-ea"/>
              </a:rPr>
              <a:t>敌人将伪造任意一个新消息</a:t>
            </a:r>
            <a:r>
              <a:rPr lang="en-US" sz="2400">
                <a:latin typeface="仿宋" panose="02010609060101010101" charset="-122"/>
                <a:sym typeface="+mn-ea"/>
              </a:rPr>
              <a:t>(</a:t>
            </a:r>
            <a:r>
              <a:rPr lang="zh-CN" altLang="en-US" sz="2400">
                <a:latin typeface="仿宋" panose="02010609060101010101" charset="-122"/>
                <a:sym typeface="+mn-ea"/>
              </a:rPr>
              <a:t>记为</a:t>
            </a:r>
            <a:r>
              <a:rPr lang="en-US" altLang="zh-CN" sz="2400">
                <a:cs typeface="Garamond" panose="02020404030301010803" charset="0"/>
                <a:sym typeface="+mn-ea"/>
              </a:rPr>
              <a:t>m*</a:t>
            </a:r>
            <a:r>
              <a:rPr lang="en-US" sz="2400">
                <a:latin typeface="仿宋" panose="02010609060101010101" charset="-122"/>
                <a:sym typeface="+mn-ea"/>
              </a:rPr>
              <a:t>)</a:t>
            </a:r>
            <a:r>
              <a:rPr sz="2400">
                <a:latin typeface="仿宋" panose="02010609060101010101" charset="-122"/>
                <a:sym typeface="+mn-ea"/>
              </a:rPr>
              <a:t>的</a:t>
            </a:r>
            <a:r>
              <a:rPr lang="zh-CN" sz="2400">
                <a:latin typeface="仿宋" panose="02010609060101010101" charset="-122"/>
                <a:sym typeface="+mn-ea"/>
              </a:rPr>
              <a:t>有效</a:t>
            </a:r>
            <a:r>
              <a:rPr sz="2400">
                <a:latin typeface="仿宋" panose="02010609060101010101" charset="-122"/>
                <a:sym typeface="+mn-ea"/>
              </a:rPr>
              <a:t>签名。</a:t>
            </a:r>
            <a:endParaRPr sz="2400">
              <a:latin typeface="仿宋" panose="02010609060101010101" charset="-122"/>
            </a:endParaRPr>
          </a:p>
          <a:p>
            <a:pPr>
              <a:buFont typeface="Wingdings" panose="05000000000000000000" charset="0"/>
            </a:pPr>
            <a:endParaRPr lang="en-US" altLang="zh-CN" sz="2400"/>
          </a:p>
          <a:p>
            <a:pPr>
              <a:buFont typeface="Wingdings" panose="05000000000000000000" charset="0"/>
            </a:pPr>
            <a:r>
              <a:rPr lang="zh-CN" altLang="en-US" sz="2400"/>
              <a:t>说明：学术圈对这个任意函数</a:t>
            </a:r>
            <a:r>
              <a:rPr lang="en-US" altLang="zh-CN" sz="2400"/>
              <a:t>f</a:t>
            </a:r>
            <a:r>
              <a:rPr lang="zh-CN" altLang="en-US" sz="2400"/>
              <a:t>有不同的定义和相应的研究分支。由于函数</a:t>
            </a:r>
            <a:r>
              <a:rPr lang="en-US" altLang="zh-CN" sz="2400"/>
              <a:t>f</a:t>
            </a:r>
            <a:r>
              <a:rPr lang="zh-CN" altLang="en-US" sz="2400"/>
              <a:t>是任意的，因此该函数的输出就必须有限制。否则</a:t>
            </a:r>
            <a:r>
              <a:rPr lang="en-US" altLang="zh-CN" sz="2400"/>
              <a:t>f(sk,m_i)=sk</a:t>
            </a:r>
            <a:r>
              <a:rPr lang="zh-CN" altLang="en-US" sz="2400"/>
              <a:t>，意味这敌人可以直接得到私钥</a:t>
            </a:r>
            <a:r>
              <a:rPr lang="en-US" altLang="zh-CN" sz="2400"/>
              <a:t>sk</a:t>
            </a:r>
            <a:r>
              <a:rPr lang="zh-CN" altLang="en-US" sz="2400"/>
              <a:t>。</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4/16</a:t>
            </a:r>
            <a:endParaRPr lang="zh-CN" altLang="en-US"/>
          </a:p>
        </p:txBody>
      </p:sp>
      <p:sp>
        <p:nvSpPr>
          <p:cNvPr id="3" name="Text Placeholder 2"/>
          <p:cNvSpPr>
            <a:spLocks noGrp="1"/>
          </p:cNvSpPr>
          <p:nvPr>
            <p:ph type="body" idx="1"/>
          </p:nvPr>
        </p:nvSpPr>
        <p:spPr>
          <a:xfrm>
            <a:off x="207010" y="1350645"/>
            <a:ext cx="8749665" cy="5005070"/>
          </a:xfrm>
        </p:spPr>
        <p:txBody>
          <a:bodyPr>
            <a:normAutofit fontScale="90000" lnSpcReduction="10000"/>
          </a:bodyPr>
          <a:p>
            <a:pPr>
              <a:buFont typeface="Wingdings" panose="05000000000000000000" charset="0"/>
            </a:pPr>
            <a:r>
              <a:rPr lang="zh-CN">
                <a:highlight>
                  <a:srgbClr val="00FF00"/>
                </a:highlight>
              </a:rPr>
              <a:t>第</a:t>
            </a:r>
            <a:r>
              <a:rPr lang="en-US" altLang="zh-CN">
                <a:highlight>
                  <a:srgbClr val="00FF00"/>
                </a:highlight>
              </a:rPr>
              <a:t>2</a:t>
            </a:r>
            <a:r>
              <a:rPr lang="zh-CN" altLang="en-US">
                <a:highlight>
                  <a:srgbClr val="00FF00"/>
                </a:highlight>
              </a:rPr>
              <a:t>类超越</a:t>
            </a:r>
            <a:r>
              <a:rPr lang="zh-CN" altLang="en-US"/>
              <a:t>：</a:t>
            </a:r>
            <a:endParaRPr lang="zh-CN" altLang="en-US"/>
          </a:p>
          <a:p>
            <a:pPr marL="457200" indent="-457200">
              <a:lnSpc>
                <a:spcPct val="110000"/>
              </a:lnSpc>
              <a:buFont typeface="Wingdings" panose="05000000000000000000" charset="0"/>
              <a:buChar char="o"/>
            </a:pPr>
            <a:r>
              <a:rPr lang="zh-CN" altLang="en-US" sz="2890"/>
              <a:t>在</a:t>
            </a:r>
            <a:r>
              <a:rPr lang="en-US" altLang="zh-CN" sz="2890"/>
              <a:t>EUF-CMA</a:t>
            </a:r>
            <a:r>
              <a:rPr lang="zh-CN" altLang="en-US" sz="2890"/>
              <a:t>安全模型里，敌人是不能获取私钥</a:t>
            </a:r>
            <a:r>
              <a:rPr lang="en-US" altLang="zh-CN" sz="2890"/>
              <a:t>sk</a:t>
            </a:r>
            <a:r>
              <a:rPr lang="zh-CN" altLang="en-US" sz="2890"/>
              <a:t>的。</a:t>
            </a:r>
            <a:endParaRPr lang="zh-CN" altLang="en-US" sz="2890"/>
          </a:p>
          <a:p>
            <a:pPr marL="457200" indent="-457200">
              <a:lnSpc>
                <a:spcPct val="110000"/>
              </a:lnSpc>
              <a:buFont typeface="Wingdings" panose="05000000000000000000" charset="0"/>
              <a:buChar char="o"/>
            </a:pPr>
            <a:r>
              <a:rPr lang="zh-CN" altLang="en-US" sz="2890"/>
              <a:t>在公钥</a:t>
            </a:r>
            <a:r>
              <a:rPr lang="en-US" altLang="zh-CN" sz="2890"/>
              <a:t>sk</a:t>
            </a:r>
            <a:r>
              <a:rPr lang="zh-CN" altLang="en-US" sz="2890"/>
              <a:t>不变的前提下，</a:t>
            </a:r>
            <a:r>
              <a:rPr lang="zh-CN" altLang="en-US" sz="2890">
                <a:highlight>
                  <a:srgbClr val="FFFF00"/>
                </a:highlight>
              </a:rPr>
              <a:t>如果私钥可更新或可演化</a:t>
            </a:r>
            <a:r>
              <a:rPr lang="zh-CN" altLang="en-US" sz="2890"/>
              <a:t>，那么是否允许敌人拿到部分的私钥？</a:t>
            </a:r>
            <a:endParaRPr lang="zh-CN" altLang="en-US" sz="2890"/>
          </a:p>
          <a:p>
            <a:pPr marL="457200" indent="-457200">
              <a:lnSpc>
                <a:spcPct val="110000"/>
              </a:lnSpc>
              <a:buFont typeface="Wingdings" panose="05000000000000000000" charset="0"/>
              <a:buChar char="o"/>
            </a:pPr>
            <a:r>
              <a:rPr lang="zh-CN" altLang="en-US" sz="2890"/>
              <a:t>前向安全数字签名（Forward-Secure Digital Signatures）：在这个技术里，公钥不变，私钥拥有者每隔一段时间更新私钥，即 </a:t>
            </a:r>
            <a:r>
              <a:rPr lang="en-US" altLang="zh-CN" sz="2890"/>
              <a:t>sk_1 </a:t>
            </a:r>
            <a:r>
              <a:rPr lang="zh-CN" altLang="en-US" sz="2890"/>
              <a:t>→</a:t>
            </a:r>
            <a:r>
              <a:rPr lang="en-US" altLang="zh-CN" sz="2890"/>
              <a:t> sk_2 </a:t>
            </a:r>
            <a:r>
              <a:rPr lang="zh-CN" altLang="en-US" sz="2890"/>
              <a:t>→</a:t>
            </a:r>
            <a:r>
              <a:rPr lang="en-US" altLang="zh-CN" sz="2890"/>
              <a:t> sk_3 </a:t>
            </a:r>
            <a:r>
              <a:rPr lang="zh-CN" altLang="en-US" sz="2890"/>
              <a:t>→</a:t>
            </a:r>
            <a:r>
              <a:rPr lang="en-US" altLang="zh-CN" sz="2890"/>
              <a:t> ......</a:t>
            </a:r>
            <a:r>
              <a:rPr lang="zh-CN" altLang="en-US" sz="2890"/>
              <a:t>这是一种单向的更新，即无法通过</a:t>
            </a:r>
            <a:r>
              <a:rPr lang="en-US" altLang="zh-CN" sz="2890"/>
              <a:t>sk_3</a:t>
            </a:r>
            <a:r>
              <a:rPr lang="zh-CN" altLang="en-US" sz="2890"/>
              <a:t>计算出</a:t>
            </a:r>
            <a:r>
              <a:rPr lang="en-US" altLang="zh-CN" sz="2890"/>
              <a:t>sk_2, </a:t>
            </a:r>
            <a:r>
              <a:rPr lang="zh-CN" altLang="en-US" sz="2890"/>
              <a:t>但反过来可以。</a:t>
            </a:r>
            <a:endParaRPr lang="zh-CN" altLang="en-US" sz="2890"/>
          </a:p>
          <a:p>
            <a:pPr marL="457200" indent="-457200">
              <a:lnSpc>
                <a:spcPct val="110000"/>
              </a:lnSpc>
              <a:buFont typeface="Wingdings" panose="05000000000000000000" charset="0"/>
              <a:buChar char="o"/>
            </a:pPr>
            <a:r>
              <a:rPr lang="zh-CN" altLang="en-US" sz="2890"/>
              <a:t>一旦</a:t>
            </a:r>
            <a:r>
              <a:rPr lang="en-US" altLang="zh-CN" sz="2890"/>
              <a:t>sk_3</a:t>
            </a:r>
            <a:r>
              <a:rPr lang="zh-CN" altLang="en-US" sz="2890"/>
              <a:t>丢失或泄露，签名者只需声明私钥从时刻</a:t>
            </a:r>
            <a:r>
              <a:rPr lang="en-US" altLang="zh-CN" sz="2890"/>
              <a:t>3</a:t>
            </a:r>
            <a:r>
              <a:rPr lang="zh-CN" altLang="en-US" sz="2890"/>
              <a:t>起作废即可，最大程度地保护了用</a:t>
            </a:r>
            <a:r>
              <a:rPr lang="en-US" altLang="zh-CN" sz="2890"/>
              <a:t>sk_1</a:t>
            </a:r>
            <a:r>
              <a:rPr lang="zh-CN" altLang="en-US" sz="2890"/>
              <a:t>和</a:t>
            </a:r>
            <a:r>
              <a:rPr lang="en-US" altLang="zh-CN" sz="2890"/>
              <a:t>sk_2</a:t>
            </a:r>
            <a:r>
              <a:rPr lang="zh-CN" altLang="en-US" sz="2890"/>
              <a:t>计算得到的签名的有效性。</a:t>
            </a:r>
            <a:r>
              <a:rPr lang="zh-CN" altLang="en-US"/>
              <a:t> </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5/16</a:t>
            </a:r>
            <a:endParaRPr lang="zh-CN" altLang="en-US"/>
          </a:p>
        </p:txBody>
      </p:sp>
      <p:sp>
        <p:nvSpPr>
          <p:cNvPr id="3" name="Text Placeholder 2"/>
          <p:cNvSpPr>
            <a:spLocks noGrp="1"/>
          </p:cNvSpPr>
          <p:nvPr>
            <p:ph type="body" idx="1"/>
          </p:nvPr>
        </p:nvSpPr>
        <p:spPr>
          <a:xfrm>
            <a:off x="207010" y="1350645"/>
            <a:ext cx="8749665" cy="4692650"/>
          </a:xfrm>
        </p:spPr>
        <p:txBody>
          <a:bodyPr>
            <a:normAutofit lnSpcReduction="10000"/>
          </a:bodyPr>
          <a:p>
            <a:pPr>
              <a:buFont typeface="Wingdings" panose="05000000000000000000" charset="0"/>
            </a:pPr>
            <a:r>
              <a:rPr lang="zh-CN">
                <a:highlight>
                  <a:srgbClr val="00FF00"/>
                </a:highlight>
              </a:rPr>
              <a:t>第</a:t>
            </a:r>
            <a:r>
              <a:rPr lang="en-US" altLang="zh-CN">
                <a:highlight>
                  <a:srgbClr val="00FF00"/>
                </a:highlight>
              </a:rPr>
              <a:t>2</a:t>
            </a:r>
            <a:r>
              <a:rPr lang="zh-CN" altLang="en-US">
                <a:highlight>
                  <a:srgbClr val="00FF00"/>
                </a:highlight>
              </a:rPr>
              <a:t>类超越</a:t>
            </a:r>
            <a:r>
              <a:rPr lang="zh-CN" altLang="en-US"/>
              <a:t>：</a:t>
            </a:r>
            <a:r>
              <a:rPr lang="zh-CN" altLang="en-US">
                <a:sym typeface="+mn-ea"/>
              </a:rPr>
              <a:t>Forward-Secure Digital Signatures</a:t>
            </a:r>
            <a:endParaRPr lang="zh-CN" altLang="en-US">
              <a:sym typeface="+mn-ea"/>
            </a:endParaRPr>
          </a:p>
          <a:p>
            <a:pPr>
              <a:buFont typeface="Wingdings" panose="05000000000000000000" charset="0"/>
            </a:pPr>
            <a:endParaRPr lang="zh-CN" altLang="en-US">
              <a:sym typeface="+mn-ea"/>
            </a:endParaRPr>
          </a:p>
          <a:p>
            <a:pPr marL="34290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(pk,sk_0)</a:t>
            </a:r>
            <a:endParaRPr lang="en-US" altLang="zh-CN" sz="2400">
              <a:latin typeface="+mn-lt"/>
              <a:ea typeface="+mn-ea"/>
              <a:sym typeface="+mn-ea"/>
            </a:endParaRPr>
          </a:p>
          <a:p>
            <a:pPr marL="342900" indent="-342900">
              <a:lnSpc>
                <a:spcPct val="80000"/>
              </a:lnSpc>
              <a:buFont typeface="Wingdings" panose="05000000000000000000" charset="0"/>
              <a:buChar char="o"/>
            </a:pPr>
            <a:r>
              <a:rPr lang="zh-CN" altLang="en-US" sz="2400">
                <a:latin typeface="+mn-lt"/>
                <a:ea typeface="+mn-ea"/>
              </a:rPr>
              <a:t>更新算法</a:t>
            </a:r>
            <a:r>
              <a:rPr lang="en-US" altLang="zh-CN" sz="2400">
                <a:latin typeface="+mn-lt"/>
                <a:ea typeface="+mn-ea"/>
              </a:rPr>
              <a:t>:   Update(sk_i) </a:t>
            </a:r>
            <a:r>
              <a:rPr lang="en-US" altLang="zh-CN" sz="2400">
                <a:latin typeface="+mn-lt"/>
                <a:ea typeface="+mn-ea"/>
                <a:sym typeface="+mn-ea"/>
              </a:rPr>
              <a:t>→  sk_{i+1}</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Sign(sk_i, i, m)  → S^i_m</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i, m, S^i_m) → T/F</a:t>
            </a:r>
            <a:endParaRPr lang="en-US" altLang="zh-CN" sz="2400">
              <a:latin typeface="+mn-lt"/>
              <a:ea typeface="+mn-ea"/>
              <a:sym typeface="+mn-ea"/>
            </a:endParaRPr>
          </a:p>
          <a:p>
            <a:pPr>
              <a:lnSpc>
                <a:spcPct val="110000"/>
              </a:lnSpc>
              <a:buFont typeface="Wingdings" panose="05000000000000000000" charset="0"/>
            </a:pPr>
            <a:endParaRPr sz="2000">
              <a:latin typeface="仿宋" panose="02010609060101010101" charset="-122"/>
              <a:sym typeface="+mn-ea"/>
            </a:endParaRPr>
          </a:p>
          <a:p>
            <a:pPr marL="342900" indent="-342900">
              <a:lnSpc>
                <a:spcPct val="110000"/>
              </a:lnSpc>
              <a:buFont typeface="Wingdings" panose="05000000000000000000" charset="0"/>
              <a:buChar char="o"/>
            </a:pPr>
            <a:r>
              <a:rPr sz="2000">
                <a:latin typeface="仿宋" panose="02010609060101010101" charset="-122"/>
                <a:sym typeface="+mn-ea"/>
              </a:rPr>
              <a:t> </a:t>
            </a:r>
            <a:r>
              <a:rPr sz="2100">
                <a:latin typeface="仿宋" panose="02010609060101010101" charset="-122"/>
                <a:sym typeface="+mn-ea"/>
              </a:rPr>
              <a:t>敌人要求首先看到公钥</a:t>
            </a:r>
            <a:r>
              <a:rPr lang="en-US" sz="2100">
                <a:cs typeface="Garamond" panose="02020404030301010803" charset="0"/>
                <a:sym typeface="+mn-ea"/>
              </a:rPr>
              <a:t>pk</a:t>
            </a:r>
            <a:r>
              <a:rPr sz="2100">
                <a:latin typeface="仿宋" panose="02010609060101010101" charset="-122"/>
                <a:sym typeface="+mn-ea"/>
              </a:rPr>
              <a:t>，不见签名公钥就不点炮。</a:t>
            </a:r>
            <a:endParaRPr sz="2100">
              <a:latin typeface="仿宋" panose="02010609060101010101" charset="-122"/>
            </a:endParaRPr>
          </a:p>
          <a:p>
            <a:pPr marL="457200" indent="-457200">
              <a:buFont typeface="Wingdings" panose="05000000000000000000" charset="0"/>
              <a:buChar char="o"/>
            </a:pPr>
            <a:r>
              <a:rPr sz="2100">
                <a:latin typeface="仿宋" panose="02010609060101010101" charset="-122"/>
                <a:sym typeface="+mn-ea"/>
              </a:rPr>
              <a:t>敌人其次可以随心所欲地得到任意消息</a:t>
            </a:r>
            <a:r>
              <a:rPr lang="en-US" sz="2100">
                <a:cs typeface="Garamond" panose="02020404030301010803" charset="0"/>
                <a:sym typeface="+mn-ea"/>
              </a:rPr>
              <a:t>m_i </a:t>
            </a:r>
            <a:r>
              <a:rPr lang="zh-CN" altLang="en-US" sz="2100">
                <a:cs typeface="Garamond" panose="02020404030301010803" charset="0"/>
                <a:sym typeface="+mn-ea"/>
              </a:rPr>
              <a:t>在</a:t>
            </a:r>
            <a:r>
              <a:rPr lang="en-US" altLang="zh-CN" sz="2100">
                <a:cs typeface="Garamond" panose="02020404030301010803" charset="0"/>
                <a:sym typeface="+mn-ea"/>
              </a:rPr>
              <a:t>j</a:t>
            </a:r>
            <a:r>
              <a:rPr lang="zh-CN" altLang="en-US" sz="2100">
                <a:cs typeface="Garamond" panose="02020404030301010803" charset="0"/>
                <a:sym typeface="+mn-ea"/>
              </a:rPr>
              <a:t>时间点</a:t>
            </a:r>
            <a:r>
              <a:rPr sz="2100">
                <a:latin typeface="仿宋" panose="02010609060101010101" charset="-122"/>
                <a:sym typeface="+mn-ea"/>
              </a:rPr>
              <a:t>的有效签名。</a:t>
            </a:r>
            <a:endParaRPr sz="2100">
              <a:latin typeface="仿宋" panose="02010609060101010101" charset="-122"/>
              <a:sym typeface="+mn-ea"/>
            </a:endParaRPr>
          </a:p>
          <a:p>
            <a:pPr marL="457200" indent="-457200">
              <a:buFont typeface="Wingdings" panose="05000000000000000000" charset="0"/>
              <a:buChar char="o"/>
            </a:pPr>
            <a:r>
              <a:rPr lang="zh-CN" sz="2100">
                <a:solidFill>
                  <a:srgbClr val="C00000"/>
                </a:solidFill>
                <a:latin typeface="仿宋" panose="02010609060101010101" charset="-122"/>
                <a:sym typeface="+mn-ea"/>
              </a:rPr>
              <a:t>敌人可以随心所欲获得</a:t>
            </a:r>
            <a:r>
              <a:rPr lang="en-US" altLang="zh-CN" sz="2100">
                <a:solidFill>
                  <a:srgbClr val="C00000"/>
                </a:solidFill>
                <a:latin typeface="仿宋" panose="02010609060101010101" charset="-122"/>
                <a:sym typeface="+mn-ea"/>
              </a:rPr>
              <a:t>t</a:t>
            </a:r>
            <a:r>
              <a:rPr lang="zh-CN" altLang="en-US" sz="2100">
                <a:solidFill>
                  <a:srgbClr val="C00000"/>
                </a:solidFill>
                <a:latin typeface="仿宋" panose="02010609060101010101" charset="-122"/>
                <a:sym typeface="+mn-ea"/>
              </a:rPr>
              <a:t>时候的签名私钥</a:t>
            </a:r>
            <a:r>
              <a:rPr lang="en-US" altLang="zh-CN" sz="2100">
                <a:solidFill>
                  <a:srgbClr val="C00000"/>
                </a:solidFill>
                <a:latin typeface="仿宋" panose="02010609060101010101" charset="-122"/>
                <a:sym typeface="+mn-ea"/>
              </a:rPr>
              <a:t>sk_t</a:t>
            </a:r>
            <a:r>
              <a:rPr lang="zh-CN" altLang="en-US" sz="2100">
                <a:solidFill>
                  <a:srgbClr val="C00000"/>
                </a:solidFill>
                <a:latin typeface="仿宋" panose="02010609060101010101" charset="-122"/>
                <a:sym typeface="+mn-ea"/>
              </a:rPr>
              <a:t>。</a:t>
            </a:r>
            <a:endParaRPr sz="2100">
              <a:latin typeface="仿宋" panose="02010609060101010101" charset="-122"/>
            </a:endParaRPr>
          </a:p>
          <a:p>
            <a:pPr marL="457200" indent="-457200">
              <a:buFont typeface="Wingdings" panose="05000000000000000000" charset="0"/>
              <a:buChar char="o"/>
            </a:pPr>
            <a:r>
              <a:rPr sz="2100">
                <a:latin typeface="仿宋" panose="02010609060101010101" charset="-122"/>
                <a:sym typeface="+mn-ea"/>
              </a:rPr>
              <a:t>敌人将伪造任意一个新消息</a:t>
            </a:r>
            <a:r>
              <a:rPr lang="en-US" sz="2100">
                <a:latin typeface="仿宋" panose="02010609060101010101" charset="-122"/>
                <a:sym typeface="+mn-ea"/>
              </a:rPr>
              <a:t>(</a:t>
            </a:r>
            <a:r>
              <a:rPr lang="zh-CN" altLang="en-US" sz="2100">
                <a:latin typeface="仿宋" panose="02010609060101010101" charset="-122"/>
                <a:sym typeface="+mn-ea"/>
              </a:rPr>
              <a:t>记为</a:t>
            </a:r>
            <a:r>
              <a:rPr lang="en-US" altLang="zh-CN" sz="2100">
                <a:cs typeface="Garamond" panose="02020404030301010803" charset="0"/>
                <a:sym typeface="+mn-ea"/>
              </a:rPr>
              <a:t>m*</a:t>
            </a:r>
            <a:r>
              <a:rPr lang="en-US" sz="2100">
                <a:latin typeface="仿宋" panose="02010609060101010101" charset="-122"/>
                <a:sym typeface="+mn-ea"/>
              </a:rPr>
              <a:t>)</a:t>
            </a:r>
            <a:r>
              <a:rPr lang="zh-CN" altLang="en-US" sz="2100">
                <a:latin typeface="仿宋" panose="02010609060101010101" charset="-122"/>
                <a:sym typeface="+mn-ea"/>
              </a:rPr>
              <a:t>在</a:t>
            </a:r>
            <a:r>
              <a:rPr lang="en-US" altLang="zh-CN" sz="2100">
                <a:latin typeface="仿宋" panose="02010609060101010101" charset="-122"/>
                <a:sym typeface="+mn-ea"/>
              </a:rPr>
              <a:t>o</a:t>
            </a:r>
            <a:r>
              <a:rPr lang="zh-CN" altLang="en-US" sz="2100">
                <a:latin typeface="仿宋" panose="02010609060101010101" charset="-122"/>
                <a:sym typeface="+mn-ea"/>
              </a:rPr>
              <a:t>时刻</a:t>
            </a:r>
            <a:r>
              <a:rPr sz="2100">
                <a:latin typeface="仿宋" panose="02010609060101010101" charset="-122"/>
                <a:sym typeface="+mn-ea"/>
              </a:rPr>
              <a:t>的</a:t>
            </a:r>
            <a:r>
              <a:rPr lang="zh-CN" sz="2100">
                <a:latin typeface="仿宋" panose="02010609060101010101" charset="-122"/>
                <a:sym typeface="+mn-ea"/>
              </a:rPr>
              <a:t>有效</a:t>
            </a:r>
            <a:r>
              <a:rPr sz="2100">
                <a:latin typeface="仿宋" panose="02010609060101010101" charset="-122"/>
                <a:sym typeface="+mn-ea"/>
              </a:rPr>
              <a:t>签名</a:t>
            </a:r>
            <a:r>
              <a:rPr lang="zh-CN" sz="2100">
                <a:latin typeface="仿宋" panose="02010609060101010101" charset="-122"/>
                <a:sym typeface="+mn-ea"/>
              </a:rPr>
              <a:t>，满足</a:t>
            </a:r>
            <a:r>
              <a:rPr lang="en-US" altLang="zh-CN" sz="2100">
                <a:cs typeface="Garamond" panose="02020404030301010803" charset="0"/>
                <a:sym typeface="+mn-ea"/>
              </a:rPr>
              <a:t>o&lt;t</a:t>
            </a:r>
            <a:r>
              <a:rPr sz="2100">
                <a:latin typeface="仿宋" panose="02010609060101010101" charset="-122"/>
                <a:sym typeface="+mn-ea"/>
              </a:rPr>
              <a:t>。</a:t>
            </a:r>
            <a:endParaRPr sz="2100">
              <a:latin typeface="仿宋" panose="02010609060101010101" charset="-122"/>
            </a:endParaRPr>
          </a:p>
          <a:p>
            <a:pPr>
              <a:lnSpc>
                <a:spcPct val="110000"/>
              </a:lnSpc>
              <a:buFont typeface="Wingdings" panose="05000000000000000000" charset="0"/>
            </a:pPr>
            <a:endParaRPr lang="zh-CN" altLang="en-US" sz="2100"/>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6/16</a:t>
            </a:r>
            <a:endParaRPr lang="zh-CN" altLang="en-US"/>
          </a:p>
        </p:txBody>
      </p:sp>
      <p:sp>
        <p:nvSpPr>
          <p:cNvPr id="3" name="Text Placeholder 2"/>
          <p:cNvSpPr>
            <a:spLocks noGrp="1"/>
          </p:cNvSpPr>
          <p:nvPr>
            <p:ph type="body" idx="1"/>
          </p:nvPr>
        </p:nvSpPr>
        <p:spPr>
          <a:xfrm>
            <a:off x="207010" y="1350645"/>
            <a:ext cx="8749665" cy="5005070"/>
          </a:xfrm>
        </p:spPr>
        <p:txBody>
          <a:bodyPr>
            <a:normAutofit/>
          </a:bodyPr>
          <a:p>
            <a:pPr>
              <a:buFont typeface="Wingdings" panose="05000000000000000000" charset="0"/>
            </a:pPr>
            <a:r>
              <a:rPr lang="zh-CN">
                <a:highlight>
                  <a:srgbClr val="FFFF00"/>
                </a:highlight>
              </a:rPr>
              <a:t>第</a:t>
            </a:r>
            <a:r>
              <a:rPr lang="en-US" altLang="zh-CN">
                <a:highlight>
                  <a:srgbClr val="FFFF00"/>
                </a:highlight>
              </a:rPr>
              <a:t>3</a:t>
            </a:r>
            <a:r>
              <a:rPr lang="zh-CN" altLang="en-US">
                <a:highlight>
                  <a:srgbClr val="FFFF00"/>
                </a:highlight>
              </a:rPr>
              <a:t>类超越</a:t>
            </a:r>
            <a:r>
              <a:rPr lang="zh-CN" altLang="en-US"/>
              <a:t>：</a:t>
            </a:r>
            <a:endParaRPr lang="zh-CN" altLang="en-US"/>
          </a:p>
          <a:p>
            <a:pPr marL="457200" indent="-457200">
              <a:lnSpc>
                <a:spcPct val="110000"/>
              </a:lnSpc>
              <a:buFont typeface="Wingdings" panose="05000000000000000000" charset="0"/>
              <a:buChar char="o"/>
            </a:pPr>
            <a:r>
              <a:t>在标准安全模型里，敌人询问一个消息</a:t>
            </a:r>
            <a:r>
              <a:rPr lang="en-US"/>
              <a:t>m</a:t>
            </a:r>
            <a:r>
              <a:t>的签名后，（拥有私钥的）挑战者输入私钥</a:t>
            </a:r>
            <a:r>
              <a:rPr lang="en-US"/>
              <a:t>sk</a:t>
            </a:r>
            <a:r>
              <a:t>和消息</a:t>
            </a:r>
            <a:r>
              <a:rPr lang="en-US"/>
              <a:t>m</a:t>
            </a:r>
            <a:r>
              <a:t>并运行签名算法生成该消息的签名，再将签名返回给敌人。</a:t>
            </a:r>
          </a:p>
          <a:p>
            <a:pPr marL="457200" indent="-457200">
              <a:lnSpc>
                <a:spcPct val="110000"/>
              </a:lnSpc>
              <a:buFont typeface="Wingdings" panose="05000000000000000000" charset="0"/>
              <a:buChar char="o"/>
            </a:pPr>
            <a:r>
              <a:rPr lang="zh-CN" altLang="en-US"/>
              <a:t>假如例如在后门里（对应的设备里）悄无声息地控制了私钥的输入，即从</a:t>
            </a:r>
            <a:r>
              <a:rPr lang="en-US" altLang="zh-CN"/>
              <a:t>sk</a:t>
            </a:r>
            <a:r>
              <a:rPr lang="zh-CN" altLang="en-US"/>
              <a:t>变成</a:t>
            </a:r>
            <a:r>
              <a:rPr lang="en-US" altLang="zh-CN"/>
              <a:t>f(sk)</a:t>
            </a:r>
            <a:r>
              <a:rPr lang="zh-CN" altLang="en-US"/>
              <a:t>，且函数</a:t>
            </a:r>
            <a:r>
              <a:rPr lang="en-US" altLang="zh-CN"/>
              <a:t>f</a:t>
            </a:r>
            <a:r>
              <a:rPr lang="zh-CN" altLang="en-US"/>
              <a:t>是一种任意的函数。</a:t>
            </a:r>
            <a:endParaRPr lang="zh-CN" altLang="en-US"/>
          </a:p>
          <a:p>
            <a:pPr marL="457200" indent="-457200">
              <a:lnSpc>
                <a:spcPct val="110000"/>
              </a:lnSpc>
              <a:buFont typeface="Wingdings" panose="05000000000000000000" charset="0"/>
              <a:buChar char="o"/>
            </a:pPr>
            <a:r>
              <a:rPr lang="zh-CN" altLang="en-US">
                <a:highlight>
                  <a:srgbClr val="00FF00"/>
                </a:highlight>
              </a:rPr>
              <a:t>问题来了</a:t>
            </a:r>
            <a:r>
              <a:rPr lang="zh-CN" altLang="en-US"/>
              <a:t>：这种攻击可怕吗？如何阻挡？</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7/16</a:t>
            </a:r>
            <a:endParaRPr lang="zh-CN" alt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07010" y="1350645"/>
                <a:ext cx="8749665" cy="5005070"/>
              </a:xfrm>
            </p:spPr>
            <p:txBody>
              <a:bodyPr>
                <a:normAutofit/>
              </a:bodyPr>
              <a:p>
                <a:pPr>
                  <a:buFont typeface="Wingdings" panose="05000000000000000000" charset="0"/>
                </a:pPr>
                <a:r>
                  <a:rPr lang="zh-CN">
                    <a:highlight>
                      <a:srgbClr val="FFFF00"/>
                    </a:highlight>
                  </a:rPr>
                  <a:t>第</a:t>
                </a:r>
                <a:r>
                  <a:rPr lang="en-US" altLang="zh-CN">
                    <a:highlight>
                      <a:srgbClr val="FFFF00"/>
                    </a:highlight>
                  </a:rPr>
                  <a:t>3</a:t>
                </a:r>
                <a:r>
                  <a:rPr lang="zh-CN" altLang="en-US">
                    <a:highlight>
                      <a:srgbClr val="FFFF00"/>
                    </a:highlight>
                  </a:rPr>
                  <a:t>类超越</a:t>
                </a:r>
                <a:r>
                  <a:rPr lang="zh-CN" altLang="en-US"/>
                  <a:t>：</a:t>
                </a:r>
                <a:endParaRPr lang="zh-CN" altLang="en-US"/>
              </a:p>
              <a:p>
                <a:pPr marL="457200" indent="-457200">
                  <a:lnSpc>
                    <a:spcPct val="110000"/>
                  </a:lnSpc>
                  <a:buFont typeface="Wingdings" panose="05000000000000000000" charset="0"/>
                  <a:buChar char="o"/>
                </a:pPr>
                <a:r>
                  <a:rPr lang="zh-CN" altLang="en-US" sz="2400"/>
                  <a:t>假如例如在后门里（对应的设备里）悄无声息地控制了私钥的输入，即从</a:t>
                </a:r>
                <a:r>
                  <a:rPr lang="en-US" altLang="zh-CN" sz="2400"/>
                  <a:t>sk</a:t>
                </a:r>
                <a:r>
                  <a:rPr lang="zh-CN" altLang="en-US" sz="2400"/>
                  <a:t>变成</a:t>
                </a:r>
                <a:r>
                  <a:rPr lang="en-US" altLang="zh-CN" sz="2400"/>
                  <a:t>f(sk)</a:t>
                </a:r>
                <a:r>
                  <a:rPr lang="zh-CN" altLang="en-US" sz="2400"/>
                  <a:t>，且函数</a:t>
                </a:r>
                <a:r>
                  <a:rPr lang="en-US" altLang="zh-CN" sz="2400"/>
                  <a:t>f</a:t>
                </a:r>
                <a:r>
                  <a:rPr lang="zh-CN" altLang="en-US" sz="2400"/>
                  <a:t>是一种任意的函数。</a:t>
                </a:r>
                <a:endParaRPr lang="zh-CN" altLang="en-US" sz="2400"/>
              </a:p>
              <a:p>
                <a:pPr marL="457200" indent="-457200">
                  <a:lnSpc>
                    <a:spcPct val="110000"/>
                  </a:lnSpc>
                  <a:buFont typeface="Wingdings" panose="05000000000000000000" charset="0"/>
                  <a:buChar char="o"/>
                </a:pPr>
                <a:r>
                  <a:rPr lang="zh-CN" altLang="en-US" sz="2400">
                    <a:highlight>
                      <a:srgbClr val="00FF00"/>
                    </a:highlight>
                  </a:rPr>
                  <a:t>问题来了</a:t>
                </a:r>
                <a:r>
                  <a:rPr lang="zh-CN" altLang="en-US" sz="2400"/>
                  <a:t>：这种攻击可怕吗？如何阻挡？</a:t>
                </a:r>
                <a:endParaRPr lang="zh-CN" altLang="en-US" sz="2400"/>
              </a:p>
              <a:p>
                <a:pPr marL="457200" indent="-457200">
                  <a:lnSpc>
                    <a:spcPct val="110000"/>
                  </a:lnSpc>
                  <a:buFont typeface="Wingdings" panose="05000000000000000000" charset="0"/>
                  <a:buChar char="o"/>
                </a:pPr>
                <a:endParaRPr lang="zh-CN" altLang="en-US" sz="2400">
                  <a:sym typeface="+mn-ea"/>
                </a:endParaRPr>
              </a:p>
              <a:p>
                <a:pPr>
                  <a:lnSpc>
                    <a:spcPct val="110000"/>
                  </a:lnSpc>
                  <a:buFont typeface="Wingdings" panose="05000000000000000000" charset="0"/>
                </a:pPr>
                <a:r>
                  <a:rPr lang="zh-CN" altLang="en-US" sz="2400">
                    <a:sym typeface="+mn-ea"/>
                  </a:rPr>
                  <a:t>一个例子：</a:t>
                </a:r>
                <a:endParaRPr lang="zh-CN" altLang="en-US" sz="2400">
                  <a:sym typeface="+mn-ea"/>
                </a:endParaRPr>
              </a:p>
              <a:p>
                <a:pPr marL="457200" indent="-457200">
                  <a:lnSpc>
                    <a:spcPct val="110000"/>
                  </a:lnSpc>
                  <a:buFont typeface="Wingdings" panose="05000000000000000000" charset="0"/>
                  <a:buChar char="o"/>
                </a:pPr>
                <a:r>
                  <a:rPr lang="zh-CN" sz="2400">
                    <a:sym typeface="+mn-ea"/>
                  </a:rPr>
                  <a:t>公钥是</a:t>
                </a:r>
                <a14:m>
                  <m:oMath xmlns:m="http://schemas.openxmlformats.org/officeDocument/2006/math">
                    <m:sSup>
                      <m:sSupPr>
                        <m:ctrlPr>
                          <a:rPr lang="en-US" altLang="zh-CN" sz="2400" i="1">
                            <a:latin typeface="Cambria Math" panose="02040503050406030204" charset="0"/>
                            <a:cs typeface="Cambria Math" panose="02040503050406030204" charset="0"/>
                            <a:sym typeface="+mn-ea"/>
                          </a:rPr>
                        </m:ctrlPr>
                      </m:sSupPr>
                      <m:e>
                        <m:r>
                          <a:rPr lang="en-US" altLang="zh-CN" sz="2400" i="1">
                            <a:latin typeface="Cambria Math" panose="02040503050406030204" charset="0"/>
                            <a:cs typeface="Cambria Math" panose="02040503050406030204" charset="0"/>
                            <a:sym typeface="+mn-ea"/>
                          </a:rPr>
                          <m:t>𝑔</m:t>
                        </m:r>
                      </m:e>
                      <m:sup>
                        <m:r>
                          <a:rPr lang="en-US" altLang="zh-CN" sz="2400" i="1">
                            <a:latin typeface="Cambria Math" panose="02040503050406030204" charset="0"/>
                            <a:cs typeface="Cambria Math" panose="02040503050406030204" charset="0"/>
                            <a:sym typeface="+mn-ea"/>
                          </a:rPr>
                          <m:t>𝑎</m:t>
                        </m:r>
                      </m:sup>
                    </m:sSup>
                  </m:oMath>
                </a14:m>
                <a:r>
                  <a:rPr lang="en-US" altLang="zh-CN" sz="2400">
                    <a:sym typeface="+mn-ea"/>
                  </a:rPr>
                  <a:t>, </a:t>
                </a:r>
                <a:r>
                  <a:rPr lang="zh-CN" altLang="en-US" sz="2400">
                    <a:sym typeface="+mn-ea"/>
                  </a:rPr>
                  <a:t>签名是</a:t>
                </a:r>
                <a14:m>
                  <m:oMath xmlns:m="http://schemas.openxmlformats.org/officeDocument/2006/math">
                    <m:sSup>
                      <m:sSupPr>
                        <m:ctrlPr>
                          <a:rPr lang="en-US" altLang="zh-CN" sz="2400" i="1">
                            <a:latin typeface="Cambria Math" panose="02040503050406030204" charset="0"/>
                            <a:cs typeface="Cambria Math" panose="02040503050406030204" charset="0"/>
                            <a:sym typeface="+mn-ea"/>
                          </a:rPr>
                        </m:ctrlPr>
                      </m:sSupPr>
                      <m:e>
                        <m:r>
                          <a:rPr lang="en-US" altLang="zh-CN" sz="2400" i="1">
                            <a:latin typeface="Cambria Math" panose="02040503050406030204" charset="0"/>
                            <a:cs typeface="Cambria Math" panose="02040503050406030204" charset="0"/>
                            <a:sym typeface="+mn-ea"/>
                          </a:rPr>
                          <m:t>𝑔</m:t>
                        </m:r>
                      </m:e>
                      <m:sup>
                        <m:f>
                          <m:fPr>
                            <m:ctrlPr>
                              <a:rPr lang="en-US" altLang="zh-CN" sz="2400" i="1">
                                <a:latin typeface="Cambria Math" panose="02040503050406030204" charset="0"/>
                                <a:cs typeface="Cambria Math" panose="02040503050406030204" charset="0"/>
                                <a:sym typeface="+mn-ea"/>
                              </a:rPr>
                            </m:ctrlPr>
                          </m:fPr>
                          <m:num>
                            <m:r>
                              <a:rPr lang="en-US" altLang="zh-CN" sz="2400" i="1">
                                <a:latin typeface="Cambria Math" panose="02040503050406030204" charset="0"/>
                                <a:cs typeface="Cambria Math" panose="02040503050406030204" charset="0"/>
                                <a:sym typeface="+mn-ea"/>
                              </a:rPr>
                              <m:t>1</m:t>
                            </m:r>
                          </m:num>
                          <m:den>
                            <m:r>
                              <a:rPr lang="en-US" altLang="zh-CN" sz="2400" i="1">
                                <a:latin typeface="Cambria Math" panose="02040503050406030204" charset="0"/>
                                <a:cs typeface="Cambria Math" panose="02040503050406030204" charset="0"/>
                                <a:sym typeface="+mn-ea"/>
                              </a:rPr>
                              <m:t>𝑎</m:t>
                            </m:r>
                            <m:r>
                              <a:rPr lang="en-US" altLang="zh-CN" sz="2400" i="1">
                                <a:latin typeface="Cambria Math" panose="02040503050406030204" charset="0"/>
                                <a:cs typeface="Cambria Math" panose="02040503050406030204" charset="0"/>
                                <a:sym typeface="+mn-ea"/>
                              </a:rPr>
                              <m:t>+</m:t>
                            </m:r>
                            <m:r>
                              <a:rPr lang="en-US" altLang="zh-CN" sz="2400" i="1">
                                <a:latin typeface="Cambria Math" panose="02040503050406030204" charset="0"/>
                                <a:cs typeface="Cambria Math" panose="02040503050406030204" charset="0"/>
                                <a:sym typeface="+mn-ea"/>
                              </a:rPr>
                              <m:t>𝑚</m:t>
                            </m:r>
                          </m:den>
                        </m:f>
                      </m:sup>
                    </m:sSup>
                  </m:oMath>
                </a14:m>
                <a:endParaRPr lang="en-US" altLang="zh-CN" sz="2400" i="1">
                  <a:latin typeface="Cambria Math" panose="02040503050406030204" charset="0"/>
                  <a:cs typeface="Cambria Math" panose="02040503050406030204" charset="0"/>
                  <a:sym typeface="+mn-ea"/>
                </a:endParaRPr>
              </a:p>
              <a:p>
                <a:pPr marL="457200" indent="-457200">
                  <a:lnSpc>
                    <a:spcPct val="110000"/>
                  </a:lnSpc>
                  <a:buFont typeface="Wingdings" panose="05000000000000000000" charset="0"/>
                  <a:buChar char="o"/>
                </a:pPr>
                <a:r>
                  <a:rPr lang="zh-CN" altLang="en-US" sz="2400"/>
                  <a:t>假设</a:t>
                </a:r>
                <a:r>
                  <a:rPr lang="en-US" altLang="zh-CN" sz="2400"/>
                  <a:t>f(</a:t>
                </a:r>
                <a:r>
                  <a:rPr lang="en-US" altLang="zh-CN" sz="2400" i="1"/>
                  <a:t>a</a:t>
                </a:r>
                <a:r>
                  <a:rPr lang="en-US" altLang="zh-CN" sz="2400"/>
                  <a:t>)=</a:t>
                </a:r>
                <a:r>
                  <a:rPr lang="en-US" altLang="zh-CN" sz="2400" i="1"/>
                  <a:t>a</a:t>
                </a:r>
                <a:r>
                  <a:rPr lang="en-US" altLang="zh-CN" sz="2400"/>
                  <a:t>-m+m*,  </a:t>
                </a:r>
                <a:r>
                  <a:rPr lang="zh-CN" altLang="en-US" sz="2400"/>
                  <a:t>那么</a:t>
                </a:r>
                <a:r>
                  <a:rPr lang="en-US" altLang="zh-CN" sz="2400"/>
                  <a:t>f(</a:t>
                </a:r>
                <a:r>
                  <a:rPr lang="en-US" altLang="zh-CN" sz="2400" i="1"/>
                  <a:t>a</a:t>
                </a:r>
                <a:r>
                  <a:rPr lang="en-US" altLang="zh-CN" sz="2400"/>
                  <a:t>)</a:t>
                </a:r>
                <a:r>
                  <a:rPr lang="zh-CN" altLang="en-US" sz="2400"/>
                  <a:t>对</a:t>
                </a:r>
                <a:r>
                  <a:rPr lang="en-US" altLang="zh-CN" sz="2400"/>
                  <a:t>m</a:t>
                </a:r>
                <a:r>
                  <a:rPr lang="zh-CN" altLang="en-US" sz="2400"/>
                  <a:t>的签名</a:t>
                </a:r>
                <a:r>
                  <a:rPr lang="en-US" altLang="zh-CN" sz="2400"/>
                  <a:t> </a:t>
                </a:r>
                <a:r>
                  <a:rPr lang="en-US" altLang="zh-CN" sz="2400">
                    <a:highlight>
                      <a:srgbClr val="FFFF00"/>
                    </a:highlight>
                  </a:rPr>
                  <a:t>=</a:t>
                </a:r>
                <a:r>
                  <a:rPr lang="en-US" altLang="zh-CN" sz="2400"/>
                  <a:t>  </a:t>
                </a:r>
                <a:r>
                  <a:rPr lang="en-US" altLang="zh-CN" sz="2400" i="1"/>
                  <a:t>a</a:t>
                </a:r>
                <a:r>
                  <a:rPr lang="en-US" altLang="zh-CN" sz="2400"/>
                  <a:t> </a:t>
                </a:r>
                <a:r>
                  <a:rPr lang="zh-CN" altLang="en-US" sz="2400"/>
                  <a:t>对</a:t>
                </a:r>
                <a:r>
                  <a:rPr lang="en-US" altLang="zh-CN" sz="2400"/>
                  <a:t> m* </a:t>
                </a:r>
                <a:r>
                  <a:rPr lang="zh-CN" altLang="en-US" sz="2400"/>
                  <a:t>的签名</a:t>
                </a:r>
                <a:endParaRPr lang="zh-CN" altLang="en-US" sz="2400"/>
              </a:p>
              <a:p>
                <a:pPr marL="457200" indent="-457200">
                  <a:lnSpc>
                    <a:spcPct val="110000"/>
                  </a:lnSpc>
                  <a:buFont typeface="Wingdings" panose="05000000000000000000" charset="0"/>
                  <a:buChar char="o"/>
                </a:pPr>
                <a:r>
                  <a:rPr lang="en-US" altLang="zh-CN" sz="2400"/>
                  <a:t>m</a:t>
                </a:r>
                <a:r>
                  <a:rPr lang="zh-CN" altLang="en-US" sz="2400"/>
                  <a:t>消息是正常无害，而</a:t>
                </a:r>
                <a:r>
                  <a:rPr lang="en-US" altLang="zh-CN" sz="2400"/>
                  <a:t>m*</a:t>
                </a:r>
                <a:r>
                  <a:rPr lang="zh-CN" altLang="en-US" sz="2400"/>
                  <a:t>的破坏性巨大。</a:t>
                </a:r>
                <a:endParaRPr lang="zh-CN" altLang="en-US" sz="2400"/>
              </a:p>
            </p:txBody>
          </p:sp>
        </mc:Choice>
        <mc:Fallback>
          <p:sp>
            <p:nvSpPr>
              <p:cNvPr id="3" name="Text Placeholder 2"/>
              <p:cNvSpPr>
                <a:spLocks noRot="1" noChangeAspect="1" noMove="1" noResize="1" noEditPoints="1" noAdjustHandles="1" noChangeArrowheads="1" noChangeShapeType="1" noTextEdit="1"/>
              </p:cNvSpPr>
              <p:nvPr>
                <p:ph type="body" idx="1"/>
              </p:nvPr>
            </p:nvSpPr>
            <p:spPr>
              <a:xfrm>
                <a:off x="207010" y="1350645"/>
                <a:ext cx="8749665" cy="5005070"/>
              </a:xfrm>
              <a:blipFill rotWithShape="1">
                <a:blip r:embed="rId1"/>
                <a:stretch>
                  <a:fillRect/>
                </a:stretch>
              </a:blipFill>
            </p:spPr>
            <p:txBody>
              <a:bodyPr/>
              <a:lstStyle/>
              <a:p>
                <a:r>
                  <a:rPr lang="en-US" altLang="en-US">
                    <a:noFill/>
                  </a:rPr>
                  <a:t> </a:t>
                </a:r>
              </a:p>
            </p:txBody>
          </p:sp>
        </mc:Fallback>
      </mc:AlternateContent>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8/16</a:t>
            </a:r>
            <a:endParaRPr lang="zh-CN" altLang="en-US"/>
          </a:p>
        </p:txBody>
      </p:sp>
      <p:sp>
        <p:nvSpPr>
          <p:cNvPr id="3" name="Text Placeholder 2"/>
          <p:cNvSpPr>
            <a:spLocks noGrp="1"/>
          </p:cNvSpPr>
          <p:nvPr>
            <p:ph type="body" idx="1"/>
          </p:nvPr>
        </p:nvSpPr>
        <p:spPr>
          <a:xfrm>
            <a:off x="207010" y="1350645"/>
            <a:ext cx="8749665" cy="5006340"/>
          </a:xfrm>
        </p:spPr>
        <p:txBody>
          <a:bodyPr>
            <a:normAutofit lnSpcReduction="20000"/>
          </a:bodyPr>
          <a:p>
            <a:pPr>
              <a:buFont typeface="Wingdings" panose="05000000000000000000" charset="0"/>
            </a:pPr>
            <a:r>
              <a:rPr lang="zh-CN">
                <a:highlight>
                  <a:srgbClr val="FFFF00"/>
                </a:highlight>
              </a:rPr>
              <a:t>第</a:t>
            </a:r>
            <a:r>
              <a:rPr lang="en-US" altLang="zh-CN">
                <a:highlight>
                  <a:srgbClr val="FFFF00"/>
                </a:highlight>
              </a:rPr>
              <a:t>3</a:t>
            </a:r>
            <a:r>
              <a:rPr lang="zh-CN" altLang="en-US">
                <a:highlight>
                  <a:srgbClr val="FFFF00"/>
                </a:highlight>
              </a:rPr>
              <a:t>类超越</a:t>
            </a:r>
            <a:r>
              <a:rPr lang="zh-CN" altLang="en-US"/>
              <a:t>：</a:t>
            </a:r>
            <a:r>
              <a:rPr lang="zh-CN" altLang="en-US">
                <a:sym typeface="+mn-ea"/>
              </a:rPr>
              <a:t>Related-Key Attacks</a:t>
            </a:r>
            <a:endParaRPr lang="zh-CN" altLang="en-US">
              <a:sym typeface="+mn-ea"/>
            </a:endParaRPr>
          </a:p>
          <a:p>
            <a:pPr marL="34290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sym typeface="+mn-ea"/>
            </a:endParaRPr>
          </a:p>
          <a:p>
            <a:pPr marL="34290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 m)  → S_m</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a:lnSpc>
                <a:spcPct val="110000"/>
              </a:lnSpc>
              <a:buFont typeface="Wingdings" panose="05000000000000000000" charset="0"/>
            </a:pPr>
            <a:endParaRPr sz="2000">
              <a:latin typeface="仿宋" panose="02010609060101010101" charset="-122"/>
              <a:sym typeface="+mn-ea"/>
            </a:endParaRPr>
          </a:p>
          <a:p>
            <a:pPr marL="342900" indent="-342900">
              <a:lnSpc>
                <a:spcPct val="110000"/>
              </a:lnSpc>
              <a:buFont typeface="Wingdings" panose="05000000000000000000" charset="0"/>
              <a:buChar char="o"/>
            </a:pPr>
            <a:r>
              <a:rPr sz="2000">
                <a:latin typeface="仿宋" panose="02010609060101010101" charset="-122"/>
                <a:sym typeface="+mn-ea"/>
              </a:rPr>
              <a:t> </a:t>
            </a:r>
            <a:r>
              <a:rPr sz="2100">
                <a:latin typeface="仿宋" panose="02010609060101010101" charset="-122"/>
                <a:sym typeface="+mn-ea"/>
              </a:rPr>
              <a:t>敌人要求首先看到公钥</a:t>
            </a:r>
            <a:r>
              <a:rPr lang="en-US" sz="2100">
                <a:cs typeface="Garamond" panose="02020404030301010803" charset="0"/>
                <a:sym typeface="+mn-ea"/>
              </a:rPr>
              <a:t>pk</a:t>
            </a:r>
            <a:r>
              <a:rPr sz="2100">
                <a:latin typeface="仿宋" panose="02010609060101010101" charset="-122"/>
                <a:sym typeface="+mn-ea"/>
              </a:rPr>
              <a:t>，不见签名公钥就不点炮。</a:t>
            </a:r>
            <a:endParaRPr sz="2100">
              <a:latin typeface="仿宋" panose="02010609060101010101" charset="-122"/>
            </a:endParaRPr>
          </a:p>
          <a:p>
            <a:pPr marL="457200" indent="-457200">
              <a:buFont typeface="Wingdings" panose="05000000000000000000" charset="0"/>
              <a:buChar char="o"/>
            </a:pPr>
            <a:r>
              <a:rPr sz="2100">
                <a:latin typeface="仿宋" panose="02010609060101010101" charset="-122"/>
                <a:sym typeface="+mn-ea"/>
              </a:rPr>
              <a:t>敌人其次可以随心所欲地得到任意消息</a:t>
            </a:r>
            <a:r>
              <a:rPr lang="en-US" sz="2100">
                <a:cs typeface="Garamond" panose="02020404030301010803" charset="0"/>
                <a:sym typeface="+mn-ea"/>
              </a:rPr>
              <a:t>m_i </a:t>
            </a:r>
            <a:r>
              <a:rPr lang="zh-CN" sz="2100">
                <a:highlight>
                  <a:srgbClr val="FFFF00"/>
                </a:highlight>
                <a:cs typeface="Garamond" panose="02020404030301010803" charset="0"/>
                <a:sym typeface="+mn-ea"/>
              </a:rPr>
              <a:t>用函数</a:t>
            </a:r>
            <a:r>
              <a:rPr lang="en-US" altLang="zh-CN" sz="2100">
                <a:highlight>
                  <a:srgbClr val="FFFF00"/>
                </a:highlight>
                <a:cs typeface="Garamond" panose="02020404030301010803" charset="0"/>
                <a:sym typeface="+mn-ea"/>
              </a:rPr>
              <a:t>f_i(sk)</a:t>
            </a:r>
            <a:r>
              <a:rPr sz="2100">
                <a:latin typeface="仿宋" panose="02010609060101010101" charset="-122"/>
                <a:sym typeface="+mn-ea"/>
              </a:rPr>
              <a:t>的有效签名。</a:t>
            </a:r>
            <a:endParaRPr sz="2100">
              <a:latin typeface="仿宋" panose="02010609060101010101" charset="-122"/>
              <a:sym typeface="+mn-ea"/>
            </a:endParaRPr>
          </a:p>
          <a:p>
            <a:pPr marL="457200" indent="-457200">
              <a:buFont typeface="Wingdings" panose="05000000000000000000" charset="0"/>
              <a:buChar char="o"/>
            </a:pPr>
            <a:r>
              <a:rPr sz="2100">
                <a:latin typeface="仿宋" panose="02010609060101010101" charset="-122"/>
                <a:sym typeface="+mn-ea"/>
              </a:rPr>
              <a:t>敌人将伪造任意一个新消息</a:t>
            </a:r>
            <a:r>
              <a:rPr lang="en-US" sz="2100">
                <a:latin typeface="仿宋" panose="02010609060101010101" charset="-122"/>
                <a:sym typeface="+mn-ea"/>
              </a:rPr>
              <a:t>(</a:t>
            </a:r>
            <a:r>
              <a:rPr lang="zh-CN" altLang="en-US" sz="2100">
                <a:latin typeface="仿宋" panose="02010609060101010101" charset="-122"/>
                <a:sym typeface="+mn-ea"/>
              </a:rPr>
              <a:t>记为</a:t>
            </a:r>
            <a:r>
              <a:rPr lang="en-US" altLang="zh-CN" sz="2100">
                <a:cs typeface="Garamond" panose="02020404030301010803" charset="0"/>
                <a:sym typeface="+mn-ea"/>
              </a:rPr>
              <a:t>m*</a:t>
            </a:r>
            <a:r>
              <a:rPr lang="en-US" sz="2100">
                <a:latin typeface="仿宋" panose="02010609060101010101" charset="-122"/>
                <a:sym typeface="+mn-ea"/>
              </a:rPr>
              <a:t>)</a:t>
            </a:r>
            <a:r>
              <a:rPr sz="2100">
                <a:latin typeface="仿宋" panose="02010609060101010101" charset="-122"/>
                <a:sym typeface="+mn-ea"/>
              </a:rPr>
              <a:t>的</a:t>
            </a:r>
            <a:r>
              <a:rPr lang="zh-CN" sz="2100">
                <a:latin typeface="仿宋" panose="02010609060101010101" charset="-122"/>
                <a:sym typeface="+mn-ea"/>
              </a:rPr>
              <a:t>有效</a:t>
            </a:r>
            <a:r>
              <a:rPr sz="2100">
                <a:latin typeface="仿宋" panose="02010609060101010101" charset="-122"/>
                <a:sym typeface="+mn-ea"/>
              </a:rPr>
              <a:t>签名。</a:t>
            </a:r>
            <a:endParaRPr sz="2100">
              <a:latin typeface="仿宋" panose="02010609060101010101" charset="-122"/>
            </a:endParaRPr>
          </a:p>
          <a:p>
            <a:pPr>
              <a:lnSpc>
                <a:spcPct val="110000"/>
              </a:lnSpc>
              <a:buFont typeface="Wingdings" panose="05000000000000000000" charset="0"/>
            </a:pPr>
            <a:endParaRPr lang="zh-CN" altLang="en-US" sz="2100"/>
          </a:p>
          <a:p>
            <a:pPr>
              <a:lnSpc>
                <a:spcPct val="110000"/>
              </a:lnSpc>
              <a:buFont typeface="Wingdings" panose="05000000000000000000" charset="0"/>
            </a:pPr>
            <a:r>
              <a:rPr lang="zh-CN" altLang="en-US" sz="2400"/>
              <a:t>说明：</a:t>
            </a:r>
            <a:r>
              <a:rPr lang="en-US" altLang="zh-CN" sz="2400"/>
              <a:t> </a:t>
            </a:r>
            <a:r>
              <a:rPr lang="zh-CN" altLang="en-US" sz="2400"/>
              <a:t>在这种攻击下，必须要求敌人无法把</a:t>
            </a:r>
            <a:r>
              <a:rPr lang="en-US" altLang="zh-CN" sz="2400"/>
              <a:t>f_i(sk)</a:t>
            </a:r>
            <a:r>
              <a:rPr lang="zh-CN" altLang="en-US" sz="2400"/>
              <a:t>下对</a:t>
            </a:r>
            <a:r>
              <a:rPr lang="en-US" altLang="zh-CN" sz="2400"/>
              <a:t>m_i</a:t>
            </a:r>
            <a:r>
              <a:rPr lang="zh-CN" altLang="en-US" sz="2400"/>
              <a:t>的签名，转换为</a:t>
            </a:r>
            <a:r>
              <a:rPr lang="en-US" altLang="zh-CN" sz="2400"/>
              <a:t>sk</a:t>
            </a:r>
            <a:r>
              <a:rPr lang="zh-CN" altLang="en-US" sz="2400"/>
              <a:t>对</a:t>
            </a:r>
            <a:r>
              <a:rPr lang="en-US" altLang="zh-CN" sz="2400"/>
              <a:t>m*</a:t>
            </a:r>
            <a:r>
              <a:rPr lang="zh-CN" altLang="en-US" sz="2400"/>
              <a:t>的签名，其中函数</a:t>
            </a:r>
            <a:r>
              <a:rPr lang="en-US" altLang="zh-CN" sz="2400"/>
              <a:t>f_i</a:t>
            </a:r>
            <a:r>
              <a:rPr lang="zh-CN" altLang="en-US" sz="2400"/>
              <a:t>为敌人任意指定。否则，攻击直接可以。</a:t>
            </a:r>
            <a:endParaRPr lang="en-US" altLang="zh-CN" sz="2400"/>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9/16</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highlight>
                  <a:srgbClr val="FF00FF"/>
                </a:highlight>
              </a:rPr>
              <a:t>第</a:t>
            </a:r>
            <a:r>
              <a:rPr lang="en-US" altLang="zh-CN">
                <a:highlight>
                  <a:srgbClr val="FF00FF"/>
                </a:highlight>
              </a:rPr>
              <a:t>4</a:t>
            </a:r>
            <a:r>
              <a:rPr lang="zh-CN" altLang="en-US">
                <a:highlight>
                  <a:srgbClr val="FF00FF"/>
                </a:highlight>
              </a:rPr>
              <a:t>类超越</a:t>
            </a:r>
            <a:r>
              <a:rPr lang="zh-CN" altLang="en-US"/>
              <a:t>：</a:t>
            </a:r>
            <a:endParaRPr lang="zh-CN" altLang="en-US"/>
          </a:p>
          <a:p>
            <a:pPr marL="457200" indent="-457200">
              <a:lnSpc>
                <a:spcPct val="110000"/>
              </a:lnSpc>
              <a:buFont typeface="Wingdings" panose="05000000000000000000" charset="0"/>
              <a:buChar char="o"/>
            </a:pPr>
            <a:r>
              <a:t>在标准安全模型里，敌人询问一个消息</a:t>
            </a:r>
            <a:r>
              <a:rPr lang="en-US"/>
              <a:t>m</a:t>
            </a:r>
            <a:r>
              <a:t>的签名后，（拥有私钥的）挑战者输入私钥</a:t>
            </a:r>
            <a:r>
              <a:rPr lang="en-US"/>
              <a:t>sk</a:t>
            </a:r>
            <a:r>
              <a:t>和消息</a:t>
            </a:r>
            <a:r>
              <a:rPr lang="en-US"/>
              <a:t>m</a:t>
            </a:r>
            <a:r>
              <a:t>并运行签名算法生成该消息的签名，再将签名返回给敌人。</a:t>
            </a:r>
          </a:p>
          <a:p>
            <a:pPr marL="457200" indent="-457200">
              <a:lnSpc>
                <a:spcPct val="110000"/>
              </a:lnSpc>
              <a:buFont typeface="Wingdings" panose="05000000000000000000" charset="0"/>
              <a:buChar char="o"/>
            </a:pPr>
            <a:r>
              <a:rPr lang="zh-CN"/>
              <a:t>如果签名的生成需要用到随机数</a:t>
            </a:r>
            <a:r>
              <a:rPr lang="en-US" altLang="zh-CN"/>
              <a:t>r</a:t>
            </a:r>
            <a:r>
              <a:rPr lang="zh-CN"/>
              <a:t>作为签名的一部分，那么</a:t>
            </a:r>
            <a:r>
              <a:rPr lang="en-US" altLang="zh-CN">
                <a:sym typeface="+mn-ea"/>
              </a:rPr>
              <a:t>EUF-CMA</a:t>
            </a:r>
            <a:r>
              <a:rPr lang="zh-CN" altLang="en-US">
                <a:sym typeface="+mn-ea"/>
              </a:rPr>
              <a:t>安全模型</a:t>
            </a:r>
            <a:r>
              <a:rPr lang="zh-CN"/>
              <a:t>不允许敌人</a:t>
            </a:r>
            <a:r>
              <a:rPr lang="zh-CN" altLang="en-US"/>
              <a:t>控制随机数</a:t>
            </a:r>
            <a:r>
              <a:rPr lang="en-US" altLang="zh-CN"/>
              <a:t>r</a:t>
            </a:r>
            <a:r>
              <a:rPr lang="zh-CN" altLang="en-US"/>
              <a:t>的选择（由挑战者决定）。</a:t>
            </a:r>
            <a:endParaRPr lang="zh-CN" altLang="en-US"/>
          </a:p>
          <a:p>
            <a:pPr marL="457200" indent="-457200">
              <a:lnSpc>
                <a:spcPct val="110000"/>
              </a:lnSpc>
              <a:buFont typeface="Wingdings" panose="05000000000000000000" charset="0"/>
              <a:buChar char="o"/>
            </a:pPr>
            <a:r>
              <a:rPr lang="zh-CN" altLang="en-US">
                <a:highlight>
                  <a:srgbClr val="00FF00"/>
                </a:highlight>
              </a:rPr>
              <a:t>问题来了</a:t>
            </a:r>
            <a:r>
              <a:rPr lang="zh-CN" altLang="en-US"/>
              <a:t>：如果敌人有能力控制随机数的选择，那会出什么幺蛾子？</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2400"/>
              <a:t>密码学研究的第二篇论文（安全定义篇）</a:t>
            </a:r>
            <a:endParaRPr lang="zh-CN" altLang="en-US" sz="2400"/>
          </a:p>
        </p:txBody>
      </p:sp>
      <p:sp>
        <p:nvSpPr>
          <p:cNvPr id="3" name="Text Placeholder 2"/>
          <p:cNvSpPr>
            <a:spLocks noGrp="1"/>
          </p:cNvSpPr>
          <p:nvPr>
            <p:ph type="body" idx="1"/>
          </p:nvPr>
        </p:nvSpPr>
        <p:spPr/>
        <p:txBody>
          <a:bodyPr>
            <a:normAutofit lnSpcReduction="10000"/>
          </a:bodyPr>
          <a:p>
            <a:pPr marL="457200" indent="-457200">
              <a:buFont typeface="Arial" panose="020B0604020202020204" pitchFamily="34" charset="0"/>
              <a:buChar char="•"/>
            </a:pPr>
            <a:r>
              <a:rPr lang="en-US"/>
              <a:t>安全定义模型及其内容概览</a:t>
            </a:r>
            <a:endParaRPr lang="en-US"/>
          </a:p>
          <a:p>
            <a:pPr marL="457200" indent="-457200">
              <a:buFont typeface="Arial" panose="020B0604020202020204" pitchFamily="34" charset="0"/>
              <a:buChar char="•"/>
            </a:pPr>
            <a:r>
              <a:rPr lang="en-US"/>
              <a:t>安全定义模型：超越</a:t>
            </a:r>
            <a:endParaRPr lang="en-US"/>
          </a:p>
          <a:p>
            <a:pPr marL="457200" indent="-457200">
              <a:buFont typeface="Arial" panose="020B0604020202020204" pitchFamily="34" charset="0"/>
              <a:buChar char="•"/>
            </a:pPr>
            <a:r>
              <a:rPr lang="en-US"/>
              <a:t>超越一：敌人是谁</a:t>
            </a:r>
            <a:endParaRPr lang="en-US"/>
          </a:p>
          <a:p>
            <a:pPr marL="457200" indent="-457200">
              <a:buFont typeface="Arial" panose="020B0604020202020204" pitchFamily="34" charset="0"/>
              <a:buChar char="•"/>
            </a:pPr>
            <a:r>
              <a:rPr lang="en-US"/>
              <a:t>超越二：敌人将攻击什么</a:t>
            </a:r>
            <a:endParaRPr lang="en-US"/>
          </a:p>
          <a:p>
            <a:pPr marL="457200" indent="-457200">
              <a:buFont typeface="Arial" panose="020B0604020202020204" pitchFamily="34" charset="0"/>
              <a:buChar char="•"/>
            </a:pPr>
            <a:r>
              <a:rPr lang="en-US"/>
              <a:t>超越三：敌人知道什么</a:t>
            </a:r>
            <a:endParaRPr lang="en-US"/>
          </a:p>
          <a:p>
            <a:pPr marL="457200" indent="-457200">
              <a:buFont typeface="Arial" panose="020B0604020202020204" pitchFamily="34" charset="0"/>
              <a:buChar char="•"/>
            </a:pPr>
            <a:r>
              <a:rPr lang="en-US"/>
              <a:t>安全定义模型小节</a:t>
            </a:r>
            <a:endParaRPr lang="en-US"/>
          </a:p>
          <a:p>
            <a:pPr marL="457200" indent="-457200">
              <a:buFont typeface="Arial" panose="020B0604020202020204" pitchFamily="34" charset="0"/>
              <a:buChar char="•"/>
            </a:pPr>
            <a:r>
              <a:rPr lang="en-US"/>
              <a:t>后退一步：反超越</a:t>
            </a:r>
            <a:endParaRPr lang="en-US"/>
          </a:p>
          <a:p>
            <a:pPr marL="457200" indent="-457200">
              <a:buFont typeface="Arial" panose="020B0604020202020204" pitchFamily="34" charset="0"/>
              <a:buChar char="•"/>
            </a:pPr>
            <a:r>
              <a:rPr lang="en-US"/>
              <a:t>密码学的研究之路（方法论）</a:t>
            </a:r>
            <a:endParaRPr 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10/16</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highlight>
                  <a:srgbClr val="FF00FF"/>
                </a:highlight>
              </a:rPr>
              <a:t>第</a:t>
            </a:r>
            <a:r>
              <a:rPr lang="en-US" altLang="zh-CN">
                <a:highlight>
                  <a:srgbClr val="FF00FF"/>
                </a:highlight>
              </a:rPr>
              <a:t>4</a:t>
            </a:r>
            <a:r>
              <a:rPr lang="zh-CN" altLang="en-US">
                <a:highlight>
                  <a:srgbClr val="FF00FF"/>
                </a:highlight>
              </a:rPr>
              <a:t>类超越</a:t>
            </a:r>
            <a:r>
              <a:rPr lang="zh-CN" altLang="en-US"/>
              <a:t>：</a:t>
            </a:r>
            <a:endParaRPr lang="zh-CN" altLang="en-US"/>
          </a:p>
          <a:p>
            <a:pPr marL="457200" indent="-457200">
              <a:lnSpc>
                <a:spcPct val="110000"/>
              </a:lnSpc>
              <a:buFont typeface="Wingdings" panose="05000000000000000000" charset="0"/>
              <a:buChar char="o"/>
            </a:pPr>
            <a:r>
              <a:t>有一个用于计算签名的设备在出厂时就被植入了一种恶意程序，它不仅可以读取小曼存储在设备里的签名私钥sk，而且它还可以控制随机数</a:t>
            </a:r>
            <a:r>
              <a:rPr lang="zh-CN"/>
              <a:t>（用于计算签名）</a:t>
            </a:r>
            <a:r>
              <a:t>的选取，但是</a:t>
            </a:r>
            <a:r>
              <a:rPr lang="zh-CN"/>
              <a:t>敌人</a:t>
            </a:r>
            <a:r>
              <a:t>无法把私钥直接传送出去</a:t>
            </a:r>
            <a:r>
              <a:rPr lang="zh-CN"/>
              <a:t>（会被防火墙检查出来并过滤）</a:t>
            </a:r>
            <a:r>
              <a:t>。</a:t>
            </a:r>
          </a:p>
          <a:p>
            <a:pPr marL="457200" indent="-457200">
              <a:lnSpc>
                <a:spcPct val="110000"/>
              </a:lnSpc>
              <a:buFont typeface="Wingdings" panose="05000000000000000000" charset="0"/>
              <a:buChar char="o"/>
            </a:pPr>
            <a:r>
              <a:t>假设私钥的长度有365个比特，小曼每天需要计算3个签名，而且每一个签名都带有一个随机数r。在成功读取小曼私钥sk后，这个恶意程序</a:t>
            </a:r>
            <a:r>
              <a:rPr lang="zh-CN"/>
              <a:t>有办法秘密地把私钥</a:t>
            </a:r>
            <a:r>
              <a:rPr lang="en-US" altLang="zh-CN"/>
              <a:t>sk</a:t>
            </a:r>
            <a:r>
              <a:rPr lang="zh-CN" altLang="en-US"/>
              <a:t>传送出去。</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11/16</a:t>
            </a:r>
            <a:endParaRPr lang="zh-CN" altLang="en-US"/>
          </a:p>
        </p:txBody>
      </p:sp>
      <p:sp>
        <p:nvSpPr>
          <p:cNvPr id="3" name="Text Placeholder 2"/>
          <p:cNvSpPr>
            <a:spLocks noGrp="1"/>
          </p:cNvSpPr>
          <p:nvPr>
            <p:ph type="body" idx="1"/>
          </p:nvPr>
        </p:nvSpPr>
        <p:spPr>
          <a:xfrm>
            <a:off x="207010" y="1350645"/>
            <a:ext cx="8749665" cy="3148965"/>
          </a:xfrm>
        </p:spPr>
        <p:txBody>
          <a:bodyPr>
            <a:normAutofit lnSpcReduction="20000"/>
          </a:bodyPr>
          <a:p>
            <a:pPr>
              <a:buFont typeface="Wingdings" panose="05000000000000000000" charset="0"/>
            </a:pPr>
            <a:r>
              <a:rPr lang="zh-CN">
                <a:highlight>
                  <a:srgbClr val="FF00FF"/>
                </a:highlight>
              </a:rPr>
              <a:t>第</a:t>
            </a:r>
            <a:r>
              <a:rPr lang="en-US" altLang="zh-CN">
                <a:highlight>
                  <a:srgbClr val="FF00FF"/>
                </a:highlight>
              </a:rPr>
              <a:t>4</a:t>
            </a:r>
            <a:r>
              <a:rPr lang="zh-CN" altLang="en-US">
                <a:highlight>
                  <a:srgbClr val="FF00FF"/>
                </a:highlight>
              </a:rPr>
              <a:t>类超越</a:t>
            </a:r>
            <a:r>
              <a:rPr lang="zh-CN" altLang="en-US"/>
              <a:t>：</a:t>
            </a:r>
            <a:endParaRPr lang="zh-CN" altLang="en-US"/>
          </a:p>
          <a:p>
            <a:pPr marL="457200" indent="-457200">
              <a:lnSpc>
                <a:spcPct val="110000"/>
              </a:lnSpc>
              <a:buFont typeface="Wingdings" panose="05000000000000000000" charset="0"/>
              <a:buChar char="o"/>
            </a:pPr>
            <a:r>
              <a:rPr lang="zh-CN" altLang="en-US" sz="2200"/>
              <a:t>如果私钥的第一个比特为</a:t>
            </a:r>
            <a:r>
              <a:rPr lang="zh-CN" altLang="en-US" sz="2200">
                <a:highlight>
                  <a:srgbClr val="FFFF00"/>
                </a:highlight>
              </a:rPr>
              <a:t>0</a:t>
            </a:r>
            <a:r>
              <a:rPr lang="zh-CN" altLang="en-US" sz="2200"/>
              <a:t>，那么该恶意程序就控制随机数的选择，满足第一天选择的3个随机数之和等于偶数，即</a:t>
            </a:r>
            <a:r>
              <a:rPr lang="en-US" altLang="zh-CN" sz="2200"/>
              <a:t>r_1+r_2+r_3</a:t>
            </a:r>
            <a:r>
              <a:rPr lang="zh-CN" altLang="en-US" sz="2200"/>
              <a:t>为</a:t>
            </a:r>
            <a:r>
              <a:rPr lang="zh-CN" altLang="en-US" sz="2200">
                <a:highlight>
                  <a:srgbClr val="FFFF00"/>
                </a:highlight>
              </a:rPr>
              <a:t>偶数</a:t>
            </a:r>
            <a:r>
              <a:rPr lang="zh-CN" altLang="en-US" sz="2200"/>
              <a:t>。</a:t>
            </a:r>
            <a:endParaRPr lang="zh-CN" altLang="en-US" sz="2200"/>
          </a:p>
          <a:p>
            <a:pPr marL="457200" indent="-457200">
              <a:lnSpc>
                <a:spcPct val="110000"/>
              </a:lnSpc>
              <a:buFont typeface="Wingdings" panose="05000000000000000000" charset="0"/>
              <a:buChar char="o"/>
            </a:pPr>
            <a:r>
              <a:rPr lang="zh-CN" altLang="en-US" sz="2200"/>
              <a:t>如果私钥的第一个比特为</a:t>
            </a:r>
            <a:r>
              <a:rPr lang="zh-CN" altLang="en-US" sz="2200">
                <a:highlight>
                  <a:srgbClr val="00FF00"/>
                </a:highlight>
              </a:rPr>
              <a:t>1</a:t>
            </a:r>
            <a:r>
              <a:rPr lang="zh-CN" altLang="en-US" sz="2200"/>
              <a:t>，那么该恶意程序就控制随机数的选择，满足第一天选择的3个随机数之和等于奇数，即</a:t>
            </a:r>
            <a:r>
              <a:rPr lang="en-US" altLang="zh-CN" sz="2200">
                <a:sym typeface="+mn-ea"/>
              </a:rPr>
              <a:t>r_1+r_2+r_3</a:t>
            </a:r>
            <a:r>
              <a:rPr lang="zh-CN" altLang="en-US" sz="2200"/>
              <a:t>为</a:t>
            </a:r>
            <a:r>
              <a:rPr lang="zh-CN" altLang="en-US" sz="2200">
                <a:highlight>
                  <a:srgbClr val="00FF00"/>
                </a:highlight>
              </a:rPr>
              <a:t>奇数</a:t>
            </a:r>
            <a:r>
              <a:rPr lang="zh-CN" altLang="en-US" sz="2200"/>
              <a:t>。</a:t>
            </a:r>
            <a:endParaRPr lang="zh-CN" altLang="en-US" sz="2200"/>
          </a:p>
          <a:p>
            <a:pPr marL="457200" indent="-457200">
              <a:lnSpc>
                <a:spcPct val="110000"/>
              </a:lnSpc>
              <a:buFont typeface="Wingdings" panose="05000000000000000000" charset="0"/>
              <a:buChar char="o"/>
            </a:pPr>
            <a:r>
              <a:rPr lang="zh-CN" altLang="en-US" sz="2200"/>
              <a:t>这个恶意程序以同样的方法在每一天向外偷偷传送私钥的一个比特。只要小曼计算的所有签名都被敌人监听，那在一年之后，小曼的私钥就会完全被泄露出去。</a:t>
            </a:r>
            <a:endParaRPr lang="zh-CN" altLang="en-US" sz="2200"/>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1"/>
          <a:stretch>
            <a:fillRect/>
          </a:stretch>
        </p:blipFill>
        <p:spPr>
          <a:xfrm>
            <a:off x="995045" y="4418330"/>
            <a:ext cx="6743700" cy="1724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12/16</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20000"/>
          </a:bodyPr>
          <a:p>
            <a:pPr>
              <a:buFont typeface="Wingdings" panose="05000000000000000000" charset="0"/>
            </a:pPr>
            <a:r>
              <a:rPr lang="zh-CN">
                <a:highlight>
                  <a:srgbClr val="FF00FF"/>
                </a:highlight>
              </a:rPr>
              <a:t>第</a:t>
            </a:r>
            <a:r>
              <a:rPr lang="en-US" altLang="zh-CN">
                <a:highlight>
                  <a:srgbClr val="FF00FF"/>
                </a:highlight>
              </a:rPr>
              <a:t>4</a:t>
            </a:r>
            <a:r>
              <a:rPr lang="zh-CN" altLang="en-US">
                <a:highlight>
                  <a:srgbClr val="FF00FF"/>
                </a:highlight>
              </a:rPr>
              <a:t>类超越</a:t>
            </a:r>
            <a:r>
              <a:rPr lang="zh-CN" altLang="en-US"/>
              <a:t>：</a:t>
            </a:r>
            <a:endParaRPr lang="zh-CN" altLang="en-US"/>
          </a:p>
          <a:p>
            <a:pPr marL="457200" indent="-457200">
              <a:lnSpc>
                <a:spcPct val="120000"/>
              </a:lnSpc>
              <a:buFont typeface="Wingdings" panose="05000000000000000000" charset="0"/>
              <a:buChar char="o"/>
            </a:pPr>
            <a:r>
              <a:rPr lang="zh-CN" altLang="en-US"/>
              <a:t>即使一个（签名带随机数的）方案被证明是</a:t>
            </a:r>
            <a:r>
              <a:rPr lang="en-US" altLang="zh-CN"/>
              <a:t>EUF-CMA</a:t>
            </a:r>
            <a:r>
              <a:rPr lang="zh-CN" altLang="en-US"/>
              <a:t>安全的，它也无法阻挡</a:t>
            </a:r>
            <a:r>
              <a:rPr lang="en-US" altLang="zh-CN">
                <a:sym typeface="+mn-ea"/>
              </a:rPr>
              <a:t>“</a:t>
            </a:r>
            <a:r>
              <a:rPr lang="zh-CN" altLang="en-US">
                <a:sym typeface="+mn-ea"/>
              </a:rPr>
              <a:t>小曼私钥被完全泄露</a:t>
            </a:r>
            <a:r>
              <a:rPr lang="en-US" altLang="zh-CN">
                <a:sym typeface="+mn-ea"/>
              </a:rPr>
              <a:t>”</a:t>
            </a:r>
            <a:r>
              <a:rPr lang="zh-CN" altLang="en-US"/>
              <a:t>。</a:t>
            </a:r>
            <a:endParaRPr lang="zh-CN" altLang="en-US"/>
          </a:p>
          <a:p>
            <a:pPr marL="457200" indent="-457200">
              <a:lnSpc>
                <a:spcPct val="120000"/>
              </a:lnSpc>
              <a:buFont typeface="Wingdings" panose="05000000000000000000" charset="0"/>
              <a:buChar char="o"/>
            </a:pPr>
            <a:r>
              <a:rPr lang="zh-CN" altLang="en-US"/>
              <a:t>即使有一个防火墙能过滤检测设备发出的信息也无法阻挡。核心问题在于随机数是否藏有秘密值无法被检测出来。</a:t>
            </a:r>
            <a:endParaRPr lang="zh-CN" altLang="en-US"/>
          </a:p>
          <a:p>
            <a:pPr marL="457200" indent="-457200">
              <a:lnSpc>
                <a:spcPct val="120000"/>
              </a:lnSpc>
              <a:buFont typeface="Wingdings" panose="05000000000000000000" charset="0"/>
              <a:buChar char="o"/>
            </a:pPr>
            <a:r>
              <a:rPr lang="zh-CN" altLang="en-US"/>
              <a:t>既然</a:t>
            </a:r>
            <a:r>
              <a:rPr lang="zh-CN" altLang="en-US">
                <a:highlight>
                  <a:srgbClr val="FFFF00"/>
                </a:highlight>
              </a:rPr>
              <a:t>无法检测出来，那就直接覆盖</a:t>
            </a:r>
            <a:r>
              <a:rPr lang="zh-CN" altLang="en-US"/>
              <a:t>。于是，就有两种解决方法：</a:t>
            </a:r>
            <a:endParaRPr lang="zh-CN" altLang="en-US"/>
          </a:p>
          <a:p>
            <a:pPr lvl="1">
              <a:lnSpc>
                <a:spcPct val="120000"/>
              </a:lnSpc>
              <a:buFont typeface="Wingdings" panose="05000000000000000000" charset="0"/>
              <a:buChar char="v"/>
            </a:pPr>
            <a:r>
              <a:rPr lang="zh-CN" altLang="en-US"/>
              <a:t>签名不使用随机数</a:t>
            </a:r>
            <a:endParaRPr lang="zh-CN" altLang="en-US"/>
          </a:p>
          <a:p>
            <a:pPr lvl="1">
              <a:lnSpc>
                <a:spcPct val="120000"/>
              </a:lnSpc>
              <a:buFont typeface="Wingdings" panose="05000000000000000000" charset="0"/>
              <a:buChar char="v"/>
            </a:pPr>
            <a:r>
              <a:rPr lang="zh-CN" altLang="en-US"/>
              <a:t>随机数可以被防火墙重随机化Re-Randomizable Signatures</a:t>
            </a: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13/16</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highlight>
                  <a:srgbClr val="FFFF00"/>
                </a:highlight>
              </a:rPr>
              <a:t>第</a:t>
            </a:r>
            <a:r>
              <a:rPr lang="en-US" altLang="zh-CN">
                <a:highlight>
                  <a:srgbClr val="FFFF00"/>
                </a:highlight>
              </a:rPr>
              <a:t>5</a:t>
            </a:r>
            <a:r>
              <a:rPr lang="zh-CN" altLang="en-US">
                <a:highlight>
                  <a:srgbClr val="FFFF00"/>
                </a:highlight>
              </a:rPr>
              <a:t>类超越</a:t>
            </a:r>
            <a:r>
              <a:rPr lang="zh-CN" altLang="en-US"/>
              <a:t>：</a:t>
            </a:r>
            <a:endParaRPr lang="zh-CN" altLang="en-US"/>
          </a:p>
          <a:p>
            <a:pPr marL="457200" indent="-457200">
              <a:lnSpc>
                <a:spcPct val="110000"/>
              </a:lnSpc>
              <a:buFont typeface="Wingdings" panose="05000000000000000000" charset="0"/>
              <a:buChar char="o"/>
            </a:pPr>
            <a:r>
              <a:t>在标准安全模型</a:t>
            </a:r>
            <a:r>
              <a:rPr lang="en-US"/>
              <a:t>EUF-CMA</a:t>
            </a:r>
            <a:r>
              <a:t>里，敌人询问</a:t>
            </a:r>
            <a:r>
              <a:rPr lang="zh-CN"/>
              <a:t>某个</a:t>
            </a:r>
            <a:r>
              <a:t>消息</a:t>
            </a:r>
            <a:r>
              <a:rPr lang="zh-CN"/>
              <a:t>（任意消息）</a:t>
            </a:r>
            <a:r>
              <a:t>的签名，而挑战者为敌人计算</a:t>
            </a:r>
            <a:r>
              <a:rPr lang="zh-CN"/>
              <a:t>该</a:t>
            </a:r>
            <a:r>
              <a:t>签名</a:t>
            </a:r>
            <a:r>
              <a:rPr lang="zh-CN"/>
              <a:t>。</a:t>
            </a:r>
            <a:endParaRPr lang="zh-CN"/>
          </a:p>
          <a:p>
            <a:pPr marL="457200" indent="-457200">
              <a:lnSpc>
                <a:spcPct val="110000"/>
              </a:lnSpc>
              <a:buFont typeface="Wingdings" panose="05000000000000000000" charset="0"/>
              <a:buChar char="o"/>
            </a:pPr>
            <a:endParaRPr lang="zh-CN"/>
          </a:p>
          <a:p>
            <a:pPr marL="457200" indent="-457200">
              <a:lnSpc>
                <a:spcPct val="110000"/>
              </a:lnSpc>
              <a:buFont typeface="Wingdings" panose="05000000000000000000" charset="0"/>
              <a:buChar char="o"/>
            </a:pPr>
            <a:r>
              <a:rPr lang="zh-CN"/>
              <a:t>在未来，我们的电子计算机可能被量子计算机取代，而量子计算机允许一种叠加的计算。它也使得敌人可以发动相应的攻击。</a:t>
            </a:r>
            <a:endParaRPr lang="zh-CN"/>
          </a:p>
          <a:p>
            <a:pPr marL="457200" indent="-457200">
              <a:lnSpc>
                <a:spcPct val="110000"/>
              </a:lnSpc>
              <a:buFont typeface="Wingdings" panose="05000000000000000000" charset="0"/>
              <a:buChar char="o"/>
            </a:pPr>
            <a:endParaRPr lang="zh-CN"/>
          </a:p>
          <a:p>
            <a:pPr marL="457200" indent="-457200">
              <a:lnSpc>
                <a:spcPct val="110000"/>
              </a:lnSpc>
              <a:buFont typeface="Wingdings" panose="05000000000000000000" charset="0"/>
              <a:buChar char="o"/>
            </a:pPr>
            <a:r>
              <a:t> </a:t>
            </a:r>
            <a:r>
              <a:rPr lang="zh-CN"/>
              <a:t>这种攻击的体现方式就是签名的询问方式。</a:t>
            </a:r>
            <a:endParaRPr lang="zh-CN"/>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14/16</a:t>
            </a:r>
            <a:endParaRPr lang="zh-CN" altLang="en-US"/>
          </a:p>
        </p:txBody>
      </p:sp>
      <p:sp>
        <p:nvSpPr>
          <p:cNvPr id="3" name="Text Placeholder 2"/>
          <p:cNvSpPr>
            <a:spLocks noGrp="1"/>
          </p:cNvSpPr>
          <p:nvPr>
            <p:ph type="body" idx="1"/>
          </p:nvPr>
        </p:nvSpPr>
        <p:spPr>
          <a:xfrm>
            <a:off x="207010" y="1350645"/>
            <a:ext cx="8749665" cy="4904105"/>
          </a:xfrm>
        </p:spPr>
        <p:txBody>
          <a:bodyPr>
            <a:normAutofit lnSpcReduction="20000"/>
          </a:bodyPr>
          <a:p>
            <a:pPr>
              <a:buFont typeface="Wingdings" panose="05000000000000000000" charset="0"/>
            </a:pPr>
            <a:r>
              <a:rPr lang="zh-CN">
                <a:highlight>
                  <a:srgbClr val="FFFF00"/>
                </a:highlight>
              </a:rPr>
              <a:t>第</a:t>
            </a:r>
            <a:r>
              <a:rPr lang="en-US" altLang="zh-CN">
                <a:highlight>
                  <a:srgbClr val="FFFF00"/>
                </a:highlight>
              </a:rPr>
              <a:t>5</a:t>
            </a:r>
            <a:r>
              <a:rPr lang="zh-CN" altLang="en-US">
                <a:highlight>
                  <a:srgbClr val="FFFF00"/>
                </a:highlight>
              </a:rPr>
              <a:t>类超越</a:t>
            </a:r>
            <a:r>
              <a:rPr lang="zh-CN" altLang="en-US"/>
              <a:t>：Quantum Chosen Message Attacks</a:t>
            </a:r>
            <a:endParaRPr lang="zh-CN" altLang="en-US"/>
          </a:p>
          <a:p>
            <a:pPr>
              <a:buFont typeface="Wingdings" panose="05000000000000000000" charset="0"/>
            </a:pPr>
            <a:endParaRPr lang="zh-CN" altLang="en-US"/>
          </a:p>
          <a:p>
            <a:pPr marL="342900" indent="-342900">
              <a:lnSpc>
                <a:spcPct val="110000"/>
              </a:lnSpc>
              <a:buFont typeface="Wingdings" panose="05000000000000000000" charset="0"/>
              <a:buChar char="o"/>
            </a:pPr>
            <a:r>
              <a:rPr>
                <a:latin typeface="仿宋" panose="02010609060101010101" charset="-122"/>
                <a:sym typeface="+mn-ea"/>
              </a:rPr>
              <a:t>敌人要求首先看到公钥</a:t>
            </a:r>
            <a:r>
              <a:rPr lang="en-US">
                <a:cs typeface="Garamond" panose="02020404030301010803" charset="0"/>
                <a:sym typeface="+mn-ea"/>
              </a:rPr>
              <a:t>pk</a:t>
            </a:r>
            <a:r>
              <a:rPr>
                <a:latin typeface="仿宋" panose="02010609060101010101" charset="-122"/>
                <a:sym typeface="+mn-ea"/>
              </a:rPr>
              <a:t>，不见签名公钥就不点炮。</a:t>
            </a:r>
            <a:endParaRPr>
              <a:latin typeface="仿宋" panose="02010609060101010101" charset="-122"/>
            </a:endParaRPr>
          </a:p>
          <a:p>
            <a:pPr marL="457200" indent="-457200">
              <a:lnSpc>
                <a:spcPct val="110000"/>
              </a:lnSpc>
              <a:buFont typeface="Wingdings" panose="05000000000000000000" charset="0"/>
              <a:buChar char="o"/>
            </a:pPr>
            <a:r>
              <a:rPr>
                <a:latin typeface="仿宋" panose="02010609060101010101" charset="-122"/>
                <a:sym typeface="+mn-ea"/>
              </a:rPr>
              <a:t>敌人其次可以随心所欲地</a:t>
            </a:r>
            <a:r>
              <a:rPr lang="zh-CN">
                <a:latin typeface="仿宋" panose="02010609060101010101" charset="-122"/>
                <a:sym typeface="+mn-ea"/>
              </a:rPr>
              <a:t>把多个消息叠加在一起询问其签名，并选择读取其中的某一个消息的签名。</a:t>
            </a:r>
            <a:endParaRPr lang="zh-CN">
              <a:latin typeface="仿宋" panose="02010609060101010101" charset="-122"/>
              <a:sym typeface="+mn-ea"/>
            </a:endParaRPr>
          </a:p>
          <a:p>
            <a:pPr marL="457200" indent="-457200">
              <a:lnSpc>
                <a:spcPct val="110000"/>
              </a:lnSpc>
              <a:buFont typeface="Wingdings" panose="05000000000000000000" charset="0"/>
              <a:buChar char="o"/>
            </a:pPr>
            <a:r>
              <a:rPr>
                <a:latin typeface="仿宋" panose="02010609060101010101" charset="-122"/>
                <a:sym typeface="+mn-ea"/>
              </a:rPr>
              <a:t>敌人将</a:t>
            </a:r>
            <a:r>
              <a:rPr lang="zh-CN">
                <a:latin typeface="仿宋" panose="02010609060101010101" charset="-122"/>
                <a:sym typeface="+mn-ea"/>
              </a:rPr>
              <a:t>输出</a:t>
            </a:r>
            <a:r>
              <a:rPr lang="en-US">
                <a:cs typeface="Garamond" panose="02020404030301010803" charset="0"/>
                <a:sym typeface="+mn-ea"/>
              </a:rPr>
              <a:t>q+1</a:t>
            </a:r>
            <a:r>
              <a:rPr lang="zh-CN" altLang="en-US">
                <a:latin typeface="仿宋" panose="02010609060101010101" charset="-122"/>
                <a:sym typeface="+mn-ea"/>
              </a:rPr>
              <a:t>个</a:t>
            </a:r>
            <a:r>
              <a:rPr lang="zh-CN">
                <a:latin typeface="仿宋" panose="02010609060101010101" charset="-122"/>
                <a:sym typeface="+mn-ea"/>
              </a:rPr>
              <a:t>有效</a:t>
            </a:r>
            <a:r>
              <a:rPr>
                <a:latin typeface="仿宋" panose="02010609060101010101" charset="-122"/>
                <a:sym typeface="+mn-ea"/>
              </a:rPr>
              <a:t>签名。</a:t>
            </a:r>
            <a:endParaRPr>
              <a:latin typeface="仿宋" panose="02010609060101010101" charset="-122"/>
            </a:endParaRPr>
          </a:p>
          <a:p>
            <a:pPr>
              <a:buFont typeface="Wingdings" panose="05000000000000000000" charset="0"/>
            </a:pPr>
            <a:endParaRPr lang="zh-CN" altLang="en-US"/>
          </a:p>
          <a:p>
            <a:pPr>
              <a:lnSpc>
                <a:spcPct val="110000"/>
              </a:lnSpc>
              <a:buFont typeface="Wingdings" panose="05000000000000000000" charset="0"/>
            </a:pPr>
            <a:r>
              <a:rPr lang="zh-CN" altLang="en-US"/>
              <a:t>说明：挑战者并不知道敌人会读取哪个消息的签名，但返回了所有消息的签名。传统的存在不可伪造已经不满足该模型，因为</a:t>
            </a:r>
            <a:r>
              <a:rPr lang="en-US" altLang="zh-CN"/>
              <a:t>m* </a:t>
            </a:r>
            <a:r>
              <a:rPr lang="zh-CN" altLang="en-US"/>
              <a:t>也允许在询问里，只要不读取。</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15/16</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highlight>
                  <a:srgbClr val="FFFF00"/>
                </a:highlight>
              </a:rPr>
              <a:t>第</a:t>
            </a:r>
            <a:r>
              <a:rPr lang="en-US" altLang="zh-CN">
                <a:highlight>
                  <a:srgbClr val="FFFF00"/>
                </a:highlight>
              </a:rPr>
              <a:t>6</a:t>
            </a:r>
            <a:r>
              <a:rPr lang="zh-CN" altLang="en-US">
                <a:highlight>
                  <a:srgbClr val="FFFF00"/>
                </a:highlight>
              </a:rPr>
              <a:t>类超越</a:t>
            </a:r>
            <a:r>
              <a:rPr lang="zh-CN" altLang="en-US"/>
              <a:t>：</a:t>
            </a:r>
            <a:endParaRPr lang="zh-CN" altLang="en-US"/>
          </a:p>
          <a:p>
            <a:pPr marL="457200" indent="-457200">
              <a:lnSpc>
                <a:spcPct val="110000"/>
              </a:lnSpc>
              <a:buFont typeface="Wingdings" panose="05000000000000000000" charset="0"/>
              <a:buChar char="o"/>
            </a:pPr>
            <a:r>
              <a:rPr lang="zh-CN"/>
              <a:t>在</a:t>
            </a:r>
            <a:r>
              <a:rPr lang="en-US" altLang="zh-CN"/>
              <a:t>EUF-CMA</a:t>
            </a:r>
            <a:r>
              <a:rPr lang="zh-CN" altLang="en-US"/>
              <a:t>安全模型里，</a:t>
            </a:r>
            <a:r>
              <a:t>挑战者产生一个密钥对(pk, sk)后将公钥pk发给敌人。敌人没有权利指定攻击的公钥对象，即挑战者给哪个公钥，敌人就必须伪造这个公钥下有效的签名。</a:t>
            </a:r>
          </a:p>
          <a:p>
            <a:pPr marL="457200" indent="-457200">
              <a:lnSpc>
                <a:spcPct val="110000"/>
              </a:lnSpc>
              <a:buFont typeface="Wingdings" panose="05000000000000000000" charset="0"/>
              <a:buChar char="o"/>
            </a:pPr>
            <a:r>
              <a:t>这个假设与现实世界有点脱节，因为小明、小强、小刚、小艾、小曼、小婉和老马可以各自产生一个密钥对。只要敌人小迪能成功攻击其中任意一个合法用户就可以狠狠地打击这个数字签名方案的安全性。</a:t>
            </a:r>
            <a:r>
              <a:rPr lang="en-US"/>
              <a:t>(</a:t>
            </a:r>
            <a:r>
              <a:rPr lang="zh-CN" altLang="en-US"/>
              <a:t>而且，敌人可以和联合其它用户攻击某个用户</a:t>
            </a:r>
            <a:r>
              <a:rPr lang="en-US"/>
              <a:t>)</a:t>
            </a:r>
            <a:endParaRPr 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超越三：敌人知道什么</a:t>
            </a:r>
            <a:r>
              <a:rPr lang="en-US" altLang="zh-CN"/>
              <a:t>        16/16</a:t>
            </a:r>
            <a:endParaRPr lang="zh-CN" altLang="en-US"/>
          </a:p>
        </p:txBody>
      </p:sp>
      <p:sp>
        <p:nvSpPr>
          <p:cNvPr id="3" name="Text Placeholder 2"/>
          <p:cNvSpPr>
            <a:spLocks noGrp="1"/>
          </p:cNvSpPr>
          <p:nvPr>
            <p:ph type="body" idx="1"/>
          </p:nvPr>
        </p:nvSpPr>
        <p:spPr>
          <a:xfrm>
            <a:off x="207010" y="1350645"/>
            <a:ext cx="8749665" cy="4904105"/>
          </a:xfrm>
        </p:spPr>
        <p:txBody>
          <a:bodyPr>
            <a:normAutofit lnSpcReduction="20000"/>
          </a:bodyPr>
          <a:p>
            <a:pPr>
              <a:buFont typeface="Wingdings" panose="05000000000000000000" charset="0"/>
            </a:pPr>
            <a:r>
              <a:rPr lang="zh-CN">
                <a:highlight>
                  <a:srgbClr val="FFFF00"/>
                </a:highlight>
              </a:rPr>
              <a:t>第</a:t>
            </a:r>
            <a:r>
              <a:rPr lang="en-US" altLang="zh-CN">
                <a:highlight>
                  <a:srgbClr val="FFFF00"/>
                </a:highlight>
              </a:rPr>
              <a:t>6</a:t>
            </a:r>
            <a:r>
              <a:rPr lang="zh-CN" altLang="en-US">
                <a:highlight>
                  <a:srgbClr val="FFFF00"/>
                </a:highlight>
              </a:rPr>
              <a:t>类超越</a:t>
            </a:r>
            <a:r>
              <a:rPr lang="zh-CN" altLang="en-US"/>
              <a:t>：多用户安全Multi-User Setting</a:t>
            </a:r>
            <a:endParaRPr lang="zh-CN" altLang="en-US"/>
          </a:p>
          <a:p>
            <a:pPr marL="342900" indent="-342900">
              <a:lnSpc>
                <a:spcPct val="110000"/>
              </a:lnSpc>
              <a:buFont typeface="Wingdings" panose="05000000000000000000" charset="0"/>
              <a:buChar char="o"/>
            </a:pPr>
            <a:r>
              <a:rPr sz="2400">
                <a:latin typeface="仿宋" panose="02010609060101010101" charset="-122"/>
                <a:sym typeface="+mn-ea"/>
              </a:rPr>
              <a:t>敌人要求首先看到</a:t>
            </a:r>
            <a:r>
              <a:rPr lang="zh-CN" sz="2400">
                <a:latin typeface="仿宋" panose="02010609060101010101" charset="-122"/>
                <a:sym typeface="+mn-ea"/>
              </a:rPr>
              <a:t>一组</a:t>
            </a:r>
            <a:r>
              <a:rPr sz="2400">
                <a:latin typeface="仿宋" panose="02010609060101010101" charset="-122"/>
                <a:sym typeface="+mn-ea"/>
              </a:rPr>
              <a:t>公钥</a:t>
            </a:r>
            <a:r>
              <a:rPr lang="en-US" sz="2400">
                <a:cs typeface="Garamond" panose="02020404030301010803" charset="0"/>
                <a:sym typeface="+mn-ea"/>
              </a:rPr>
              <a:t>pk_1, pk_2,....., pk_n</a:t>
            </a:r>
            <a:r>
              <a:rPr lang="zh-CN" altLang="en-US" sz="2400">
                <a:cs typeface="Garamond" panose="02020404030301010803" charset="0"/>
                <a:sym typeface="+mn-ea"/>
              </a:rPr>
              <a:t>。</a:t>
            </a:r>
            <a:endParaRPr lang="zh-CN" altLang="en-US" sz="2400">
              <a:cs typeface="Garamond" panose="02020404030301010803" charset="0"/>
              <a:sym typeface="+mn-ea"/>
            </a:endParaRPr>
          </a:p>
          <a:p>
            <a:pPr marL="342900" indent="-342900">
              <a:lnSpc>
                <a:spcPct val="110000"/>
              </a:lnSpc>
              <a:buFont typeface="Wingdings" panose="05000000000000000000" charset="0"/>
              <a:buChar char="o"/>
            </a:pPr>
            <a:r>
              <a:rPr sz="2400">
                <a:latin typeface="仿宋" panose="02010609060101010101" charset="-122"/>
                <a:sym typeface="+mn-ea"/>
              </a:rPr>
              <a:t>敌人其次可以随心所欲地得</a:t>
            </a:r>
            <a:r>
              <a:rPr sz="2400">
                <a:solidFill>
                  <a:schemeClr val="tx1"/>
                </a:solidFill>
                <a:uFillTx/>
                <a:sym typeface="+mn-ea"/>
              </a:rPr>
              <a:t>到</a:t>
            </a:r>
            <a:r>
              <a:rPr lang="zh-CN" sz="2400">
                <a:solidFill>
                  <a:schemeClr val="tx1"/>
                </a:solidFill>
                <a:uFillTx/>
                <a:sym typeface="+mn-ea"/>
              </a:rPr>
              <a:t>任意</a:t>
            </a:r>
            <a:r>
              <a:rPr lang="en-US" altLang="zh-CN" sz="2400">
                <a:solidFill>
                  <a:schemeClr val="tx1"/>
                </a:solidFill>
                <a:uFillTx/>
                <a:cs typeface="Garamond" panose="02020404030301010803" charset="0"/>
                <a:sym typeface="+mn-ea"/>
              </a:rPr>
              <a:t>n-1</a:t>
            </a:r>
            <a:r>
              <a:rPr lang="zh-CN" altLang="en-US" sz="2400">
                <a:solidFill>
                  <a:schemeClr val="tx1"/>
                </a:solidFill>
                <a:uFillTx/>
                <a:sym typeface="+mn-ea"/>
              </a:rPr>
              <a:t>个公钥对应的私钥。</a:t>
            </a:r>
            <a:endParaRPr lang="zh-CN" altLang="en-US" sz="2400">
              <a:solidFill>
                <a:schemeClr val="tx1"/>
              </a:solidFill>
              <a:uFillTx/>
              <a:sym typeface="+mn-ea"/>
            </a:endParaRPr>
          </a:p>
          <a:p>
            <a:pPr marL="342900" indent="-342900">
              <a:lnSpc>
                <a:spcPct val="110000"/>
              </a:lnSpc>
              <a:buFont typeface="Wingdings" panose="05000000000000000000" charset="0"/>
              <a:buChar char="o"/>
            </a:pPr>
            <a:r>
              <a:rPr lang="zh-CN" altLang="en-US" sz="2400">
                <a:solidFill>
                  <a:schemeClr val="tx1"/>
                </a:solidFill>
                <a:uFillTx/>
                <a:sym typeface="+mn-ea"/>
              </a:rPr>
              <a:t>敌人可</a:t>
            </a:r>
            <a:r>
              <a:rPr sz="2400">
                <a:solidFill>
                  <a:schemeClr val="tx1"/>
                </a:solidFill>
                <a:uFillTx/>
                <a:sym typeface="+mn-ea"/>
              </a:rPr>
              <a:t>以随心所欲地得到</a:t>
            </a:r>
            <a:r>
              <a:rPr lang="zh-CN" sz="2400">
                <a:solidFill>
                  <a:schemeClr val="tx1"/>
                </a:solidFill>
                <a:uFillTx/>
                <a:sym typeface="+mn-ea"/>
              </a:rPr>
              <a:t>任意消息</a:t>
            </a:r>
            <a:r>
              <a:rPr lang="en-US" altLang="zh-CN" sz="2400">
                <a:solidFill>
                  <a:schemeClr val="tx1"/>
                </a:solidFill>
                <a:uFillTx/>
                <a:sym typeface="+mn-ea"/>
              </a:rPr>
              <a:t>m</a:t>
            </a:r>
            <a:r>
              <a:rPr lang="zh-CN" altLang="en-US" sz="2400">
                <a:solidFill>
                  <a:schemeClr val="tx1"/>
                </a:solidFill>
                <a:uFillTx/>
                <a:sym typeface="+mn-ea"/>
              </a:rPr>
              <a:t>在</a:t>
            </a:r>
            <a:r>
              <a:rPr lang="en-US" altLang="zh-CN" sz="2400">
                <a:solidFill>
                  <a:schemeClr val="tx1"/>
                </a:solidFill>
                <a:uFillTx/>
                <a:sym typeface="+mn-ea"/>
              </a:rPr>
              <a:t>sk*(</a:t>
            </a:r>
            <a:r>
              <a:rPr lang="zh-CN" altLang="en-US" sz="2400">
                <a:solidFill>
                  <a:schemeClr val="tx1"/>
                </a:solidFill>
                <a:uFillTx/>
                <a:sym typeface="+mn-ea"/>
              </a:rPr>
              <a:t>无私钥</a:t>
            </a:r>
            <a:r>
              <a:rPr lang="en-US" altLang="zh-CN" sz="2400">
                <a:solidFill>
                  <a:schemeClr val="tx1"/>
                </a:solidFill>
                <a:uFillTx/>
                <a:sym typeface="+mn-ea"/>
              </a:rPr>
              <a:t>)</a:t>
            </a:r>
            <a:r>
              <a:rPr lang="zh-CN" altLang="en-US" sz="2400">
                <a:solidFill>
                  <a:schemeClr val="tx1"/>
                </a:solidFill>
                <a:uFillTx/>
                <a:sym typeface="+mn-ea"/>
              </a:rPr>
              <a:t>的签名。</a:t>
            </a:r>
            <a:endParaRPr lang="zh-CN" sz="2400">
              <a:solidFill>
                <a:schemeClr val="tx1"/>
              </a:solidFill>
              <a:uFillTx/>
              <a:sym typeface="+mn-ea"/>
            </a:endParaRPr>
          </a:p>
          <a:p>
            <a:pPr marL="342900" indent="-342900">
              <a:lnSpc>
                <a:spcPct val="110000"/>
              </a:lnSpc>
              <a:buFont typeface="Wingdings" panose="05000000000000000000" charset="0"/>
              <a:buChar char="o"/>
            </a:pPr>
            <a:r>
              <a:rPr sz="2400">
                <a:solidFill>
                  <a:schemeClr val="tx1"/>
                </a:solidFill>
                <a:uFillTx/>
                <a:sym typeface="+mn-ea"/>
              </a:rPr>
              <a:t>敌人将伪造</a:t>
            </a:r>
            <a:r>
              <a:rPr lang="en-US" altLang="zh-CN" sz="2400">
                <a:sym typeface="+mn-ea"/>
              </a:rPr>
              <a:t>sk*</a:t>
            </a:r>
            <a:r>
              <a:rPr lang="zh-CN" altLang="en-US" sz="2400">
                <a:sym typeface="+mn-ea"/>
              </a:rPr>
              <a:t>下</a:t>
            </a:r>
            <a:r>
              <a:rPr sz="2400">
                <a:solidFill>
                  <a:schemeClr val="tx1"/>
                </a:solidFill>
                <a:uFillTx/>
                <a:sym typeface="+mn-ea"/>
              </a:rPr>
              <a:t>任意一个新消息</a:t>
            </a:r>
            <a:r>
              <a:rPr lang="en-US" sz="2400">
                <a:solidFill>
                  <a:schemeClr val="tx1"/>
                </a:solidFill>
                <a:uFillTx/>
                <a:sym typeface="+mn-ea"/>
              </a:rPr>
              <a:t>(</a:t>
            </a:r>
            <a:r>
              <a:rPr lang="zh-CN" altLang="en-US" sz="2400">
                <a:solidFill>
                  <a:schemeClr val="tx1"/>
                </a:solidFill>
                <a:uFillTx/>
                <a:sym typeface="+mn-ea"/>
              </a:rPr>
              <a:t>记为</a:t>
            </a:r>
            <a:r>
              <a:rPr lang="en-US" altLang="zh-CN" sz="2400">
                <a:solidFill>
                  <a:schemeClr val="tx1"/>
                </a:solidFill>
                <a:uFillTx/>
                <a:cs typeface="Garamond" panose="02020404030301010803" charset="0"/>
                <a:sym typeface="+mn-ea"/>
              </a:rPr>
              <a:t>m*</a:t>
            </a:r>
            <a:r>
              <a:rPr lang="en-US" sz="2400">
                <a:solidFill>
                  <a:schemeClr val="tx1"/>
                </a:solidFill>
                <a:uFillTx/>
                <a:sym typeface="+mn-ea"/>
              </a:rPr>
              <a:t>)</a:t>
            </a:r>
            <a:r>
              <a:rPr sz="2400">
                <a:solidFill>
                  <a:schemeClr val="tx1"/>
                </a:solidFill>
                <a:uFillTx/>
                <a:sym typeface="+mn-ea"/>
              </a:rPr>
              <a:t>的</a:t>
            </a:r>
            <a:r>
              <a:rPr lang="zh-CN" sz="2400">
                <a:solidFill>
                  <a:schemeClr val="tx1"/>
                </a:solidFill>
                <a:uFillTx/>
                <a:sym typeface="+mn-ea"/>
              </a:rPr>
              <a:t>有效</a:t>
            </a:r>
            <a:r>
              <a:rPr sz="2400">
                <a:solidFill>
                  <a:schemeClr val="tx1"/>
                </a:solidFill>
                <a:uFillTx/>
                <a:sym typeface="+mn-ea"/>
              </a:rPr>
              <a:t>签名。</a:t>
            </a:r>
            <a:endParaRPr sz="2400">
              <a:solidFill>
                <a:schemeClr val="tx1"/>
              </a:solidFill>
              <a:uFillTx/>
              <a:sym typeface="+mn-ea"/>
            </a:endParaRPr>
          </a:p>
          <a:p>
            <a:pPr marL="342900" indent="-342900">
              <a:lnSpc>
                <a:spcPct val="110000"/>
              </a:lnSpc>
              <a:buFont typeface="Wingdings" panose="05000000000000000000" charset="0"/>
              <a:buChar char="o"/>
            </a:pPr>
            <a:endParaRPr sz="2400">
              <a:solidFill>
                <a:schemeClr val="tx1"/>
              </a:solidFill>
              <a:uFillTx/>
              <a:sym typeface="+mn-ea"/>
            </a:endParaRPr>
          </a:p>
          <a:p>
            <a:pPr>
              <a:lnSpc>
                <a:spcPct val="110000"/>
              </a:lnSpc>
              <a:buFont typeface="Wingdings" panose="05000000000000000000" charset="0"/>
            </a:pPr>
            <a:r>
              <a:rPr lang="zh-CN" sz="2400">
                <a:solidFill>
                  <a:schemeClr val="tx1"/>
                </a:solidFill>
                <a:uFillTx/>
              </a:rPr>
              <a:t>说明：虽然这种安全模型看似离现实世界更近，但研究人员可以用一种简单的抓阄方法猜中被敌人看上的公钥。因此和标准安全模型下的安全证明相比，其安全证明并没有太大的区别。唯一的区别是这种抓阄方式将不具有紧归约的性质。研究的热点就是如何在这种安全模型下给出一个紧归约证明。能不用抓阄的方式达到紧归约安全证明对技术的要求是非常高的。</a:t>
            </a:r>
            <a:endParaRPr lang="zh-CN" sz="2400">
              <a:solidFill>
                <a:schemeClr val="tx1"/>
              </a:solidFill>
              <a:uFillTx/>
            </a:endParaRPr>
          </a:p>
          <a:p>
            <a:pPr marL="457200" indent="-457200">
              <a:lnSpc>
                <a:spcPct val="110000"/>
              </a:lnSpc>
              <a:buFont typeface="Wingdings" panose="05000000000000000000" charset="0"/>
              <a:buChar char="o"/>
            </a:pPr>
            <a:endParaRPr lang="zh-CN" altLang="en-US" sz="24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a:t>
            </a:r>
            <a:r>
              <a:rPr lang="zh-CN" altLang="en-US"/>
              <a:t>定义</a:t>
            </a:r>
            <a:r>
              <a:rPr lang="en-US"/>
              <a:t>模型</a:t>
            </a:r>
            <a:r>
              <a:rPr lang="zh-CN" altLang="en-US"/>
              <a:t>总结</a:t>
            </a:r>
            <a:r>
              <a:rPr lang="en-US" altLang="zh-CN"/>
              <a:t>                  1/2</a:t>
            </a:r>
            <a:endParaRPr lang="zh-CN" altLang="en-US"/>
          </a:p>
        </p:txBody>
      </p:sp>
      <p:sp>
        <p:nvSpPr>
          <p:cNvPr id="3" name="Text Placeholder 2"/>
          <p:cNvSpPr>
            <a:spLocks noGrp="1"/>
          </p:cNvSpPr>
          <p:nvPr>
            <p:ph type="body" idx="1"/>
          </p:nvPr>
        </p:nvSpPr>
        <p:spPr>
          <a:xfrm>
            <a:off x="207010" y="1350645"/>
            <a:ext cx="8749665" cy="4645025"/>
          </a:xfrm>
        </p:spPr>
        <p:txBody>
          <a:bodyPr>
            <a:noAutofit/>
          </a:bodyPr>
          <a:p>
            <a:pPr marL="457200" indent="-457200">
              <a:lnSpc>
                <a:spcPct val="110000"/>
              </a:lnSpc>
              <a:buFont typeface="Wingdings" panose="05000000000000000000" charset="0"/>
              <a:buChar char="o"/>
            </a:pPr>
            <a:r>
              <a:rPr lang="zh-CN" altLang="en-US">
                <a:sym typeface="+mn-ea"/>
              </a:rPr>
              <a:t>给定一个安全模型，我们可以通过</a:t>
            </a:r>
            <a:r>
              <a:rPr lang="zh-CN" altLang="en-US">
                <a:highlight>
                  <a:srgbClr val="FFFF00"/>
                </a:highlight>
                <a:sym typeface="+mn-ea"/>
              </a:rPr>
              <a:t>强化</a:t>
            </a:r>
            <a:r>
              <a:rPr lang="en-US" altLang="zh-CN">
                <a:sym typeface="+mn-ea"/>
              </a:rPr>
              <a:t>“</a:t>
            </a:r>
            <a:r>
              <a:rPr lang="zh-CN" altLang="en-US">
                <a:solidFill>
                  <a:srgbClr val="1F2DA8"/>
                </a:solidFill>
                <a:sym typeface="+mn-ea"/>
              </a:rPr>
              <a:t>敌人是谁、敌人将攻击什么、敌人知道什么</a:t>
            </a:r>
            <a:r>
              <a:rPr lang="en-US" altLang="zh-CN">
                <a:sym typeface="+mn-ea"/>
              </a:rPr>
              <a:t>”</a:t>
            </a:r>
            <a:r>
              <a:rPr lang="zh-CN" altLang="en-US">
                <a:sym typeface="+mn-ea"/>
              </a:rPr>
              <a:t>实现超越。</a:t>
            </a:r>
            <a:endParaRPr lang="zh-CN" altLang="en-US">
              <a:sym typeface="+mn-ea"/>
            </a:endParaRPr>
          </a:p>
          <a:p>
            <a:pPr marL="457200" indent="-457200">
              <a:lnSpc>
                <a:spcPct val="110000"/>
              </a:lnSpc>
              <a:buFont typeface="Wingdings" panose="05000000000000000000" charset="0"/>
              <a:buChar char="o"/>
            </a:pPr>
            <a:r>
              <a:rPr lang="zh-CN" altLang="en-US">
                <a:sym typeface="+mn-ea"/>
              </a:rPr>
              <a:t>这种超越在某些具体应用下是必须的（否则无法保证安全）。但是，这并不意味这种安全性是现实世界必须考虑的因素（不用考虑落地实现）。</a:t>
            </a:r>
            <a:endParaRPr lang="zh-CN" altLang="en-US">
              <a:sym typeface="+mn-ea"/>
            </a:endParaRPr>
          </a:p>
          <a:p>
            <a:pPr marL="457200" indent="-457200">
              <a:lnSpc>
                <a:spcPct val="110000"/>
              </a:lnSpc>
              <a:buFont typeface="Wingdings" panose="05000000000000000000" charset="0"/>
              <a:buChar char="o"/>
            </a:pPr>
            <a:r>
              <a:rPr lang="zh-CN" altLang="en-US">
                <a:sym typeface="+mn-ea"/>
              </a:rPr>
              <a:t>前面的例子实际上属于</a:t>
            </a:r>
            <a:r>
              <a:rPr lang="en-US" altLang="zh-CN">
                <a:sym typeface="+mn-ea"/>
              </a:rPr>
              <a:t>“</a:t>
            </a:r>
            <a:r>
              <a:rPr lang="zh-CN" altLang="en-US">
                <a:sym typeface="+mn-ea"/>
              </a:rPr>
              <a:t>独立</a:t>
            </a:r>
            <a:r>
              <a:rPr lang="en-US" altLang="zh-CN">
                <a:sym typeface="+mn-ea"/>
              </a:rPr>
              <a:t>”</a:t>
            </a:r>
            <a:r>
              <a:rPr lang="zh-CN" altLang="en-US">
                <a:sym typeface="+mn-ea"/>
              </a:rPr>
              <a:t>超越，</a:t>
            </a:r>
            <a:r>
              <a:rPr lang="zh-CN" altLang="en-US">
                <a:highlight>
                  <a:srgbClr val="00FF00"/>
                </a:highlight>
                <a:sym typeface="+mn-ea"/>
              </a:rPr>
              <a:t>互不影响</a:t>
            </a:r>
            <a:r>
              <a:rPr lang="zh-CN" altLang="en-US">
                <a:sym typeface="+mn-ea"/>
              </a:rPr>
              <a:t>或考虑。比如</a:t>
            </a:r>
            <a:r>
              <a:rPr lang="en-US" altLang="zh-CN">
                <a:sym typeface="+mn-ea"/>
              </a:rPr>
              <a:t>strong unforgeability</a:t>
            </a:r>
            <a:r>
              <a:rPr lang="zh-CN" altLang="en-US">
                <a:sym typeface="+mn-ea"/>
              </a:rPr>
              <a:t>提出时</a:t>
            </a:r>
            <a:r>
              <a:rPr lang="en-US" altLang="zh-CN">
                <a:sym typeface="+mn-ea"/>
              </a:rPr>
              <a:t>“</a:t>
            </a:r>
            <a:r>
              <a:rPr lang="zh-CN" altLang="en-US">
                <a:sym typeface="+mn-ea"/>
              </a:rPr>
              <a:t>敌人知道什么</a:t>
            </a:r>
            <a:r>
              <a:rPr lang="en-US" altLang="zh-CN">
                <a:sym typeface="+mn-ea"/>
              </a:rPr>
              <a:t>”</a:t>
            </a:r>
            <a:r>
              <a:rPr lang="zh-CN" altLang="en-US">
                <a:sym typeface="+mn-ea"/>
              </a:rPr>
              <a:t>就不考虑超越。总之，</a:t>
            </a:r>
            <a:r>
              <a:rPr lang="zh-CN" altLang="en-US">
                <a:solidFill>
                  <a:schemeClr val="bg1"/>
                </a:solidFill>
                <a:highlight>
                  <a:srgbClr val="FF0000"/>
                </a:highlight>
                <a:sym typeface="+mn-ea"/>
              </a:rPr>
              <a:t>研究是在超越人类的认知极限</a:t>
            </a:r>
            <a:r>
              <a:rPr lang="zh-CN" altLang="en-US">
                <a:sym typeface="+mn-ea"/>
              </a:rPr>
              <a:t>，而不仅仅是解决人类当前急需解决的安全问题。</a:t>
            </a: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b="25617"/>
          <a:stretch>
            <a:fillRect/>
          </a:stretch>
        </p:blipFill>
        <p:spPr>
          <a:xfrm>
            <a:off x="904875" y="805815"/>
            <a:ext cx="7061200" cy="975360"/>
          </a:xfrm>
          <a:prstGeom prst="rect">
            <a:avLst/>
          </a:prstGeom>
        </p:spPr>
      </p:pic>
      <p:sp>
        <p:nvSpPr>
          <p:cNvPr id="2" name="Title 1"/>
          <p:cNvSpPr>
            <a:spLocks noGrp="1"/>
          </p:cNvSpPr>
          <p:nvPr>
            <p:ph type="title"/>
          </p:nvPr>
        </p:nvSpPr>
        <p:spPr/>
        <p:txBody>
          <a:bodyPr/>
          <a:p>
            <a:r>
              <a:rPr lang="en-US"/>
              <a:t>安全</a:t>
            </a:r>
            <a:r>
              <a:rPr lang="zh-CN" altLang="en-US"/>
              <a:t>定义</a:t>
            </a:r>
            <a:r>
              <a:rPr lang="en-US"/>
              <a:t>模型</a:t>
            </a:r>
            <a:r>
              <a:rPr lang="zh-CN" altLang="en-US"/>
              <a:t>总结</a:t>
            </a:r>
            <a:r>
              <a:rPr lang="en-US" altLang="zh-CN"/>
              <a:t>:</a:t>
            </a:r>
            <a:r>
              <a:rPr lang="zh-CN" altLang="en-US"/>
              <a:t>一个例子</a:t>
            </a:r>
            <a:r>
              <a:rPr lang="en-US" altLang="zh-CN"/>
              <a:t>    2/2</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8" name="Picture 7"/>
          <p:cNvPicPr>
            <a:picLocks noChangeAspect="1"/>
          </p:cNvPicPr>
          <p:nvPr/>
        </p:nvPicPr>
        <p:blipFill>
          <a:blip r:embed="rId2"/>
          <a:stretch>
            <a:fillRect/>
          </a:stretch>
        </p:blipFill>
        <p:spPr>
          <a:xfrm>
            <a:off x="904875" y="1781175"/>
            <a:ext cx="7334250" cy="431990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2589530"/>
            <a:ext cx="9114790" cy="839470"/>
          </a:xfrm>
        </p:spPr>
        <p:txBody>
          <a:bodyPr/>
          <a:p>
            <a:pPr algn="ctr"/>
            <a:r>
              <a:rPr lang="zh-CN"/>
              <a:t>后退一步：反超越</a:t>
            </a:r>
            <a:endParaRPr lang="zh-CN"/>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a:t>
            </a:r>
            <a:r>
              <a:rPr lang="zh-CN" altLang="en-US"/>
              <a:t>定义</a:t>
            </a:r>
            <a:r>
              <a:rPr lang="en-US"/>
              <a:t>模型及其内容概览     1/2</a:t>
            </a:r>
            <a:endParaRPr lang="zh-CN" altLang="en-US"/>
          </a:p>
        </p:txBody>
      </p:sp>
      <p:sp>
        <p:nvSpPr>
          <p:cNvPr id="3" name="Text Placeholder 2"/>
          <p:cNvSpPr>
            <a:spLocks noGrp="1"/>
          </p:cNvSpPr>
          <p:nvPr>
            <p:ph type="body" idx="1"/>
          </p:nvPr>
        </p:nvSpPr>
        <p:spPr/>
        <p:txBody>
          <a:bodyPr>
            <a:noAutofit/>
          </a:bodyPr>
          <a:p>
            <a:pPr marL="457200" indent="-457200">
              <a:lnSpc>
                <a:spcPct val="110000"/>
              </a:lnSpc>
              <a:buFont typeface="Wingdings" panose="05000000000000000000" charset="0"/>
              <a:buChar char="o"/>
            </a:pPr>
            <a:r>
              <a:rPr sz="2400"/>
              <a:t>安全定义模型有三问</a:t>
            </a:r>
            <a:r>
              <a:rPr lang="zh-CN" sz="2400"/>
              <a:t>：</a:t>
            </a:r>
            <a:endParaRPr lang="zh-CN" sz="2400"/>
          </a:p>
          <a:p>
            <a:pPr lvl="1">
              <a:lnSpc>
                <a:spcPct val="110000"/>
              </a:lnSpc>
              <a:buFont typeface="Wingdings" panose="05000000000000000000" charset="0"/>
              <a:buChar char="v"/>
            </a:pPr>
            <a:r>
              <a:rPr lang="zh-CN" sz="2055">
                <a:highlight>
                  <a:srgbClr val="FFFF00"/>
                </a:highlight>
              </a:rPr>
              <a:t>敌人到底是谁</a:t>
            </a:r>
            <a:r>
              <a:rPr lang="zh-CN" sz="2055"/>
              <a:t>？（哪个计算能力范围的敌人）</a:t>
            </a:r>
            <a:endParaRPr lang="zh-CN" sz="2055"/>
          </a:p>
          <a:p>
            <a:pPr lvl="1">
              <a:lnSpc>
                <a:spcPct val="110000"/>
              </a:lnSpc>
              <a:buFont typeface="Wingdings" panose="05000000000000000000" charset="0"/>
              <a:buChar char="v"/>
            </a:pPr>
            <a:r>
              <a:rPr lang="zh-CN" sz="2055">
                <a:highlight>
                  <a:srgbClr val="00FF00"/>
                </a:highlight>
              </a:rPr>
              <a:t>敌人知道什么</a:t>
            </a:r>
            <a:r>
              <a:rPr lang="zh-CN" sz="2055"/>
              <a:t>？（等价于计算问题的</a:t>
            </a:r>
            <a:r>
              <a:rPr lang="en-US" altLang="zh-CN" sz="2055"/>
              <a:t>input</a:t>
            </a:r>
            <a:r>
              <a:rPr lang="zh-CN" sz="2055"/>
              <a:t>）</a:t>
            </a:r>
            <a:endParaRPr lang="zh-CN" sz="2055"/>
          </a:p>
          <a:p>
            <a:pPr lvl="1">
              <a:lnSpc>
                <a:spcPct val="110000"/>
              </a:lnSpc>
              <a:buFont typeface="Wingdings" panose="05000000000000000000" charset="0"/>
              <a:buChar char="v"/>
            </a:pPr>
            <a:r>
              <a:rPr lang="zh-CN" sz="2055">
                <a:highlight>
                  <a:srgbClr val="FF00FF"/>
                </a:highlight>
              </a:rPr>
              <a:t>敌人攻击什么</a:t>
            </a:r>
            <a:r>
              <a:rPr lang="zh-CN" sz="2055"/>
              <a:t>？（等价于计算问题的</a:t>
            </a:r>
            <a:r>
              <a:rPr lang="en-US" altLang="zh-CN" sz="2055"/>
              <a:t>output</a:t>
            </a:r>
            <a:r>
              <a:rPr lang="zh-CN" sz="2055"/>
              <a:t>）</a:t>
            </a:r>
            <a:endParaRPr lang="zh-CN" sz="2055"/>
          </a:p>
          <a:p>
            <a:pPr lvl="1">
              <a:lnSpc>
                <a:spcPct val="110000"/>
              </a:lnSpc>
              <a:buFont typeface="Wingdings" panose="05000000000000000000" charset="0"/>
              <a:buChar char="v"/>
            </a:pPr>
            <a:endParaRPr sz="2055"/>
          </a:p>
          <a:p>
            <a:pPr marL="457200" indent="-457200">
              <a:lnSpc>
                <a:spcPct val="110000"/>
              </a:lnSpc>
              <a:buFont typeface="Wingdings" panose="05000000000000000000" charset="0"/>
              <a:buChar char="o"/>
            </a:pPr>
            <a:r>
              <a:rPr sz="2400"/>
              <a:t>在数字签名的标准安全模型EUF-CMA里，此三问和对应的答案如下所示。</a:t>
            </a:r>
            <a:endParaRPr sz="2400"/>
          </a:p>
          <a:p>
            <a:pPr marL="457200" indent="-457200">
              <a:lnSpc>
                <a:spcPct val="110000"/>
              </a:lnSpc>
              <a:buFont typeface="Wingdings" panose="05000000000000000000" charset="0"/>
              <a:buChar char="o"/>
            </a:pPr>
            <a:endParaRPr sz="2400"/>
          </a:p>
          <a:p>
            <a:pPr>
              <a:lnSpc>
                <a:spcPct val="110000"/>
              </a:lnSpc>
              <a:buFont typeface="Wingdings" panose="05000000000000000000" charset="0"/>
            </a:pPr>
            <a:endParaRPr lang="zh-CN" sz="2400"/>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8" name="Picture 7"/>
          <p:cNvPicPr>
            <a:picLocks noChangeAspect="1"/>
          </p:cNvPicPr>
          <p:nvPr/>
        </p:nvPicPr>
        <p:blipFill>
          <a:blip r:embed="rId1"/>
          <a:stretch>
            <a:fillRect/>
          </a:stretch>
        </p:blipFill>
        <p:spPr>
          <a:xfrm>
            <a:off x="109855" y="4423410"/>
            <a:ext cx="8846820" cy="156654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后退一步：反超越</a:t>
            </a:r>
            <a:r>
              <a:rPr lang="en-US" altLang="zh-CN"/>
              <a:t>                  1/4</a:t>
            </a:r>
            <a:endParaRPr lang="zh-CN" altLang="en-US"/>
          </a:p>
        </p:txBody>
      </p:sp>
      <p:sp>
        <p:nvSpPr>
          <p:cNvPr id="3" name="Text Placeholder 2"/>
          <p:cNvSpPr>
            <a:spLocks noGrp="1"/>
          </p:cNvSpPr>
          <p:nvPr>
            <p:ph type="body" idx="1"/>
          </p:nvPr>
        </p:nvSpPr>
        <p:spPr>
          <a:xfrm>
            <a:off x="207010" y="1350645"/>
            <a:ext cx="8749665" cy="4645025"/>
          </a:xfrm>
        </p:spPr>
        <p:txBody>
          <a:bodyPr>
            <a:noAutofit/>
          </a:bodyPr>
          <a:p>
            <a:pPr marL="457200" indent="-457200">
              <a:lnSpc>
                <a:spcPct val="110000"/>
              </a:lnSpc>
              <a:buFont typeface="Wingdings" panose="05000000000000000000" charset="0"/>
              <a:buChar char="o"/>
            </a:pPr>
            <a:r>
              <a:rPr lang="zh-CN" altLang="en-US">
                <a:sym typeface="+mn-ea"/>
              </a:rPr>
              <a:t>给定一个安全模型，我们可以通过</a:t>
            </a:r>
            <a:r>
              <a:rPr lang="zh-CN" altLang="en-US">
                <a:highlight>
                  <a:srgbClr val="00FF00"/>
                </a:highlight>
                <a:sym typeface="+mn-ea"/>
              </a:rPr>
              <a:t>弱化</a:t>
            </a:r>
            <a:r>
              <a:rPr lang="en-US" altLang="zh-CN">
                <a:sym typeface="+mn-ea"/>
              </a:rPr>
              <a:t>“</a:t>
            </a:r>
            <a:r>
              <a:rPr lang="zh-CN" altLang="en-US">
                <a:solidFill>
                  <a:srgbClr val="1F2DA8"/>
                </a:solidFill>
                <a:sym typeface="+mn-ea"/>
              </a:rPr>
              <a:t>敌人是谁、敌人将攻击什么、敌人知道什么</a:t>
            </a:r>
            <a:r>
              <a:rPr lang="en-US" altLang="zh-CN">
                <a:sym typeface="+mn-ea"/>
              </a:rPr>
              <a:t>”</a:t>
            </a:r>
            <a:r>
              <a:rPr lang="zh-CN" altLang="en-US">
                <a:sym typeface="+mn-ea"/>
              </a:rPr>
              <a:t>实现反超越。</a:t>
            </a:r>
            <a:endParaRPr lang="zh-CN" altLang="en-US">
              <a:sym typeface="+mn-ea"/>
            </a:endParaRPr>
          </a:p>
          <a:p>
            <a:pPr marL="457200" indent="-457200">
              <a:lnSpc>
                <a:spcPct val="110000"/>
              </a:lnSpc>
              <a:buFont typeface="Wingdings" panose="05000000000000000000" charset="0"/>
              <a:buChar char="o"/>
            </a:pPr>
            <a:endParaRPr lang="zh-CN" altLang="en-US">
              <a:sym typeface="+mn-ea"/>
            </a:endParaRPr>
          </a:p>
          <a:p>
            <a:pPr marL="457200" indent="-457200">
              <a:lnSpc>
                <a:spcPct val="110000"/>
              </a:lnSpc>
              <a:buFont typeface="Wingdings" panose="05000000000000000000" charset="0"/>
              <a:buChar char="o"/>
            </a:pPr>
            <a:r>
              <a:rPr lang="zh-CN" altLang="en-US">
                <a:sym typeface="+mn-ea"/>
              </a:rPr>
              <a:t>这种反超越的研究动机是</a:t>
            </a:r>
            <a:r>
              <a:rPr lang="en-US" altLang="zh-CN">
                <a:sym typeface="+mn-ea"/>
              </a:rPr>
              <a:t>“</a:t>
            </a:r>
            <a:r>
              <a:rPr lang="zh-CN" altLang="en-US">
                <a:highlight>
                  <a:srgbClr val="FF00FF"/>
                </a:highlight>
                <a:sym typeface="+mn-ea"/>
              </a:rPr>
              <a:t>没有必要使用强安全模型</a:t>
            </a:r>
            <a:r>
              <a:rPr lang="en-US" altLang="zh-CN">
                <a:sym typeface="+mn-ea"/>
              </a:rPr>
              <a:t>”</a:t>
            </a:r>
            <a:endParaRPr lang="en-US" altLang="zh-CN">
              <a:sym typeface="+mn-ea"/>
            </a:endParaRPr>
          </a:p>
          <a:p>
            <a:pPr marL="457200" indent="-457200">
              <a:lnSpc>
                <a:spcPct val="110000"/>
              </a:lnSpc>
              <a:buFont typeface="Wingdings" panose="05000000000000000000" charset="0"/>
              <a:buChar char="o"/>
            </a:pPr>
            <a:endParaRPr lang="en-US" altLang="zh-CN">
              <a:sym typeface="+mn-ea"/>
            </a:endParaRPr>
          </a:p>
          <a:p>
            <a:pPr marL="457200" indent="-457200">
              <a:lnSpc>
                <a:spcPct val="110000"/>
              </a:lnSpc>
              <a:buFont typeface="Wingdings" panose="05000000000000000000" charset="0"/>
              <a:buChar char="o"/>
            </a:pPr>
            <a:r>
              <a:rPr lang="zh-CN" altLang="en-US">
                <a:highlight>
                  <a:srgbClr val="FFFF00"/>
                </a:highlight>
                <a:sym typeface="+mn-ea"/>
              </a:rPr>
              <a:t>问题来了</a:t>
            </a:r>
            <a:r>
              <a:rPr lang="zh-CN" altLang="en-US">
                <a:sym typeface="+mn-ea"/>
              </a:rPr>
              <a:t>：弱化安全模型能带来什么</a:t>
            </a:r>
            <a:r>
              <a:rPr lang="en-US" altLang="zh-CN">
                <a:sym typeface="+mn-ea"/>
              </a:rPr>
              <a:t>benefits?</a:t>
            </a:r>
            <a:endParaRPr lang="en-US" altLang="zh-CN">
              <a:sym typeface="+mn-ea"/>
            </a:endParaRPr>
          </a:p>
          <a:p>
            <a:pPr marL="457200" indent="-457200">
              <a:lnSpc>
                <a:spcPct val="110000"/>
              </a:lnSpc>
              <a:buFont typeface="Wingdings" panose="05000000000000000000" charset="0"/>
              <a:buChar char="o"/>
            </a:pPr>
            <a:endParaRPr lang="en-US" altLang="zh-CN">
              <a:sym typeface="+mn-ea"/>
            </a:endParaRPr>
          </a:p>
          <a:p>
            <a:pPr marL="457200" indent="-457200">
              <a:lnSpc>
                <a:spcPct val="110000"/>
              </a:lnSpc>
              <a:buFont typeface="Wingdings" panose="05000000000000000000" charset="0"/>
              <a:buChar char="o"/>
            </a:pPr>
            <a:endParaRPr lang="zh-CN" altLang="en-US">
              <a:sym typeface="+mn-ea"/>
            </a:endParaRPr>
          </a:p>
          <a:p>
            <a:pPr marL="457200" indent="-457200">
              <a:lnSpc>
                <a:spcPct val="110000"/>
              </a:lnSpc>
              <a:buFont typeface="Wingdings" panose="05000000000000000000" charset="0"/>
              <a:buChar char="o"/>
            </a:pP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后退一步：反超越</a:t>
            </a:r>
            <a:r>
              <a:rPr lang="en-US" altLang="zh-CN"/>
              <a:t>                  2/4</a:t>
            </a:r>
            <a:endParaRPr lang="zh-CN" altLang="en-US"/>
          </a:p>
        </p:txBody>
      </p:sp>
      <p:sp>
        <p:nvSpPr>
          <p:cNvPr id="3" name="Text Placeholder 2"/>
          <p:cNvSpPr>
            <a:spLocks noGrp="1"/>
          </p:cNvSpPr>
          <p:nvPr>
            <p:ph type="body" idx="1"/>
          </p:nvPr>
        </p:nvSpPr>
        <p:spPr>
          <a:xfrm>
            <a:off x="207010" y="1350645"/>
            <a:ext cx="8749665" cy="5005705"/>
          </a:xfrm>
        </p:spPr>
        <p:txBody>
          <a:bodyPr>
            <a:noAutofit/>
          </a:bodyPr>
          <a:p>
            <a:pPr marL="457200" indent="-457200">
              <a:lnSpc>
                <a:spcPct val="100000"/>
              </a:lnSpc>
              <a:buFont typeface="Wingdings" panose="05000000000000000000" charset="0"/>
              <a:buChar char="o"/>
            </a:pPr>
            <a:r>
              <a:rPr lang="zh-CN" altLang="en-US">
                <a:highlight>
                  <a:srgbClr val="FFFF00"/>
                </a:highlight>
                <a:sym typeface="+mn-ea"/>
              </a:rPr>
              <a:t>问题来了</a:t>
            </a:r>
            <a:r>
              <a:rPr lang="zh-CN" altLang="en-US">
                <a:sym typeface="+mn-ea"/>
              </a:rPr>
              <a:t>：弱化安全模型能带来什么</a:t>
            </a:r>
            <a:r>
              <a:rPr lang="en-US" altLang="zh-CN">
                <a:sym typeface="+mn-ea"/>
              </a:rPr>
              <a:t>benefits?</a:t>
            </a:r>
            <a:endParaRPr lang="en-US" altLang="zh-CN">
              <a:sym typeface="+mn-ea"/>
            </a:endParaRPr>
          </a:p>
          <a:p>
            <a:pPr marL="457200" indent="-457200">
              <a:lnSpc>
                <a:spcPct val="100000"/>
              </a:lnSpc>
              <a:buFont typeface="Wingdings" panose="05000000000000000000" charset="0"/>
              <a:buChar char="o"/>
            </a:pPr>
            <a:r>
              <a:rPr lang="zh-CN" altLang="en-US">
                <a:highlight>
                  <a:srgbClr val="00FF00"/>
                </a:highlight>
                <a:sym typeface="+mn-ea"/>
              </a:rPr>
              <a:t>答</a:t>
            </a:r>
            <a:r>
              <a:rPr lang="zh-CN" altLang="en-US">
                <a:sym typeface="+mn-ea"/>
              </a:rPr>
              <a:t>：有些具体的应用</a:t>
            </a:r>
            <a:r>
              <a:rPr lang="zh-CN" altLang="en-US">
                <a:sym typeface="+mn-ea"/>
              </a:rPr>
              <a:t>不需要使用强安全的方案！我们通过</a:t>
            </a:r>
            <a:r>
              <a:rPr lang="en-US" altLang="zh-CN">
                <a:sym typeface="+mn-ea"/>
              </a:rPr>
              <a:t>relax</a:t>
            </a:r>
            <a:r>
              <a:rPr lang="zh-CN" altLang="en-US">
                <a:sym typeface="+mn-ea"/>
              </a:rPr>
              <a:t>安全性达到更高的效率（最终的目的）</a:t>
            </a:r>
            <a:endParaRPr lang="zh-CN" altLang="en-US">
              <a:sym typeface="+mn-ea"/>
            </a:endParaRPr>
          </a:p>
          <a:p>
            <a:pPr marL="457200" indent="-457200">
              <a:lnSpc>
                <a:spcPct val="100000"/>
              </a:lnSpc>
              <a:buFont typeface="Wingdings" panose="05000000000000000000" charset="0"/>
              <a:buChar char="o"/>
            </a:pPr>
            <a:r>
              <a:rPr lang="zh-CN" altLang="en-US">
                <a:highlight>
                  <a:srgbClr val="FF00FF"/>
                </a:highlight>
                <a:sym typeface="+mn-ea"/>
              </a:rPr>
              <a:t>超越认知极限</a:t>
            </a:r>
            <a:r>
              <a:rPr lang="zh-CN" altLang="en-US">
                <a:sym typeface="+mn-ea"/>
              </a:rPr>
              <a:t>：我们能用多低安全的方案来应用？</a:t>
            </a:r>
            <a:endParaRPr lang="zh-CN" altLang="en-US">
              <a:sym typeface="+mn-ea"/>
            </a:endParaRPr>
          </a:p>
          <a:p>
            <a:pPr marL="457200" indent="-457200">
              <a:lnSpc>
                <a:spcPct val="100000"/>
              </a:lnSpc>
              <a:buFont typeface="Wingdings" panose="05000000000000000000" charset="0"/>
              <a:buChar char="o"/>
            </a:pPr>
            <a:endParaRPr lang="zh-CN" altLang="en-US">
              <a:sym typeface="+mn-ea"/>
            </a:endParaRPr>
          </a:p>
          <a:p>
            <a:pPr>
              <a:lnSpc>
                <a:spcPct val="100000"/>
              </a:lnSpc>
              <a:buFont typeface="Wingdings" panose="05000000000000000000" charset="0"/>
            </a:pPr>
            <a:r>
              <a:rPr lang="zh-CN" altLang="en-US">
                <a:solidFill>
                  <a:srgbClr val="C00000"/>
                </a:solidFill>
                <a:sym typeface="+mn-ea"/>
              </a:rPr>
              <a:t>研究方法（</a:t>
            </a:r>
            <a:r>
              <a:rPr lang="en-US" altLang="zh-CN">
                <a:solidFill>
                  <a:srgbClr val="C00000"/>
                </a:solidFill>
                <a:sym typeface="+mn-ea"/>
              </a:rPr>
              <a:t>2</a:t>
            </a:r>
            <a:r>
              <a:rPr lang="zh-CN" altLang="en-US">
                <a:solidFill>
                  <a:srgbClr val="C00000"/>
                </a:solidFill>
                <a:sym typeface="+mn-ea"/>
              </a:rPr>
              <a:t>步）</a:t>
            </a:r>
            <a:r>
              <a:rPr lang="zh-CN" altLang="en-US">
                <a:sym typeface="+mn-ea"/>
              </a:rPr>
              <a:t>：</a:t>
            </a:r>
            <a:endParaRPr lang="zh-CN" altLang="en-US">
              <a:sym typeface="+mn-ea"/>
            </a:endParaRPr>
          </a:p>
          <a:p>
            <a:pPr>
              <a:lnSpc>
                <a:spcPct val="100000"/>
              </a:lnSpc>
              <a:buFont typeface="Wingdings" panose="05000000000000000000" charset="0"/>
            </a:pPr>
            <a:r>
              <a:rPr lang="en-US" altLang="zh-CN">
                <a:sym typeface="+mn-ea"/>
              </a:rPr>
              <a:t>1. </a:t>
            </a:r>
            <a:r>
              <a:rPr lang="zh-CN" altLang="en-US">
                <a:sym typeface="+mn-ea"/>
              </a:rPr>
              <a:t>通过</a:t>
            </a:r>
            <a:r>
              <a:rPr lang="en-US" altLang="zh-CN">
                <a:sym typeface="+mn-ea"/>
              </a:rPr>
              <a:t>“</a:t>
            </a:r>
            <a:r>
              <a:rPr lang="zh-CN" altLang="en-US">
                <a:solidFill>
                  <a:schemeClr val="tx1"/>
                </a:solidFill>
                <a:sym typeface="+mn-ea"/>
              </a:rPr>
              <a:t>敌人是谁、敌人将攻击什么、敌人知道什么</a:t>
            </a:r>
            <a:r>
              <a:rPr lang="en-US" altLang="zh-CN">
                <a:solidFill>
                  <a:schemeClr val="tx1"/>
                </a:solidFill>
                <a:sym typeface="+mn-ea"/>
              </a:rPr>
              <a:t>”</a:t>
            </a:r>
            <a:r>
              <a:rPr lang="zh-CN" altLang="en-US">
                <a:solidFill>
                  <a:schemeClr val="tx1"/>
                </a:solidFill>
                <a:sym typeface="+mn-ea"/>
              </a:rPr>
              <a:t>实现弱化的安全模型。</a:t>
            </a:r>
            <a:endParaRPr lang="zh-CN" altLang="en-US">
              <a:solidFill>
                <a:schemeClr val="tx1"/>
              </a:solidFill>
              <a:sym typeface="+mn-ea"/>
            </a:endParaRPr>
          </a:p>
          <a:p>
            <a:pPr>
              <a:lnSpc>
                <a:spcPct val="100000"/>
              </a:lnSpc>
              <a:buFont typeface="Wingdings" panose="05000000000000000000" charset="0"/>
            </a:pPr>
            <a:r>
              <a:rPr lang="en-US" altLang="zh-CN">
                <a:solidFill>
                  <a:schemeClr val="tx1"/>
                </a:solidFill>
                <a:sym typeface="+mn-ea"/>
              </a:rPr>
              <a:t>2. </a:t>
            </a:r>
            <a:r>
              <a:rPr lang="zh-CN" altLang="en-US">
                <a:solidFill>
                  <a:schemeClr val="tx1"/>
                </a:solidFill>
                <a:sym typeface="+mn-ea"/>
              </a:rPr>
              <a:t>找到一个具体的应用，</a:t>
            </a:r>
            <a:r>
              <a:rPr lang="zh-CN" altLang="en-US">
                <a:sym typeface="+mn-ea"/>
              </a:rPr>
              <a:t>其只需要满足该弱安全模型。</a:t>
            </a:r>
            <a:endParaRPr lang="zh-CN" altLang="en-US">
              <a:sym typeface="+mn-ea"/>
            </a:endParaRPr>
          </a:p>
          <a:p>
            <a:pPr marL="457200" indent="-457200">
              <a:lnSpc>
                <a:spcPct val="110000"/>
              </a:lnSpc>
              <a:buFont typeface="Wingdings" panose="05000000000000000000" charset="0"/>
              <a:buChar char="o"/>
            </a:pP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714500" y="573405"/>
            <a:ext cx="5715000" cy="1314450"/>
          </a:xfrm>
          <a:prstGeom prst="rect">
            <a:avLst/>
          </a:prstGeom>
        </p:spPr>
      </p:pic>
      <p:sp>
        <p:nvSpPr>
          <p:cNvPr id="2" name="Title 1"/>
          <p:cNvSpPr>
            <a:spLocks noGrp="1"/>
          </p:cNvSpPr>
          <p:nvPr>
            <p:ph type="title"/>
          </p:nvPr>
        </p:nvSpPr>
        <p:spPr/>
        <p:txBody>
          <a:bodyPr/>
          <a:p>
            <a:r>
              <a:rPr lang="zh-CN"/>
              <a:t>后退一步：反超越</a:t>
            </a:r>
            <a:r>
              <a:rPr lang="en-US" altLang="zh-CN"/>
              <a:t>                  3/4</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8" name="Picture 7"/>
          <p:cNvPicPr>
            <a:picLocks noChangeAspect="1"/>
          </p:cNvPicPr>
          <p:nvPr/>
        </p:nvPicPr>
        <p:blipFill>
          <a:blip r:embed="rId2"/>
          <a:stretch>
            <a:fillRect/>
          </a:stretch>
        </p:blipFill>
        <p:spPr>
          <a:xfrm>
            <a:off x="1198245" y="1478915"/>
            <a:ext cx="7054850" cy="48094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283335" y="683260"/>
            <a:ext cx="7039610" cy="1186815"/>
          </a:xfrm>
          <a:prstGeom prst="rect">
            <a:avLst/>
          </a:prstGeom>
        </p:spPr>
      </p:pic>
      <p:sp>
        <p:nvSpPr>
          <p:cNvPr id="2" name="Title 1"/>
          <p:cNvSpPr>
            <a:spLocks noGrp="1"/>
          </p:cNvSpPr>
          <p:nvPr>
            <p:ph type="title"/>
          </p:nvPr>
        </p:nvSpPr>
        <p:spPr/>
        <p:txBody>
          <a:bodyPr/>
          <a:p>
            <a:r>
              <a:rPr lang="zh-CN"/>
              <a:t>后退一步：反超越</a:t>
            </a:r>
            <a:r>
              <a:rPr lang="en-US" altLang="zh-CN"/>
              <a:t>                  4/4</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2"/>
          <a:stretch>
            <a:fillRect/>
          </a:stretch>
        </p:blipFill>
        <p:spPr>
          <a:xfrm>
            <a:off x="1283335" y="1811020"/>
            <a:ext cx="6596380" cy="44424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2589530"/>
            <a:ext cx="9114790" cy="839470"/>
          </a:xfrm>
        </p:spPr>
        <p:txBody>
          <a:bodyPr/>
          <a:p>
            <a:pPr algn="ctr"/>
            <a:r>
              <a:rPr lang="zh-CN"/>
              <a:t>密码学的研究之路</a:t>
            </a:r>
            <a:endParaRPr lang="zh-CN"/>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sym typeface="+mn-ea"/>
              </a:rPr>
              <a:t>密码学的研究之路</a:t>
            </a:r>
            <a:r>
              <a:rPr lang="en-US" altLang="zh-CN">
                <a:sym typeface="+mn-ea"/>
              </a:rPr>
              <a:t>                  1/4</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Content Placeholder 5"/>
          <p:cNvPicPr>
            <a:picLocks noChangeAspect="1"/>
          </p:cNvPicPr>
          <p:nvPr/>
        </p:nvPicPr>
        <p:blipFill>
          <a:blip r:embed="rId1"/>
          <a:stretch>
            <a:fillRect/>
          </a:stretch>
        </p:blipFill>
        <p:spPr>
          <a:xfrm>
            <a:off x="207010" y="1441450"/>
            <a:ext cx="5438775" cy="3975100"/>
          </a:xfrm>
          <a:prstGeom prst="rect">
            <a:avLst/>
          </a:prstGeom>
        </p:spPr>
      </p:pic>
      <p:cxnSp>
        <p:nvCxnSpPr>
          <p:cNvPr id="7" name="Straight Connector 6"/>
          <p:cNvCxnSpPr/>
          <p:nvPr/>
        </p:nvCxnSpPr>
        <p:spPr>
          <a:xfrm flipV="1">
            <a:off x="-24765" y="3429000"/>
            <a:ext cx="900557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V="1">
            <a:off x="0" y="4131945"/>
            <a:ext cx="900557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9" name="Straight Connector 8"/>
          <p:cNvCxnSpPr/>
          <p:nvPr/>
        </p:nvCxnSpPr>
        <p:spPr>
          <a:xfrm flipV="1">
            <a:off x="0" y="4705985"/>
            <a:ext cx="900557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0" name="Text Box 9"/>
          <p:cNvSpPr txBox="1"/>
          <p:nvPr/>
        </p:nvSpPr>
        <p:spPr>
          <a:xfrm>
            <a:off x="6764020" y="2449830"/>
            <a:ext cx="1123315" cy="460375"/>
          </a:xfrm>
          <a:prstGeom prst="rect">
            <a:avLst/>
          </a:prstGeom>
          <a:noFill/>
        </p:spPr>
        <p:txBody>
          <a:bodyPr wrap="square" rtlCol="0" anchor="t">
            <a:spAutoFit/>
          </a:bodyPr>
          <a:p>
            <a:r>
              <a:rPr lang="zh-CN" altLang="en-US" sz="2400">
                <a:highlight>
                  <a:srgbClr val="FFFF00"/>
                </a:highlight>
                <a:uFillTx/>
                <a:sym typeface="+mn-ea"/>
              </a:rPr>
              <a:t>新构造</a:t>
            </a:r>
            <a:endParaRPr lang="zh-CN" altLang="en-US" sz="2400">
              <a:highlight>
                <a:srgbClr val="FFFF00"/>
              </a:highlight>
              <a:uFillTx/>
              <a:sym typeface="+mn-ea"/>
            </a:endParaRPr>
          </a:p>
        </p:txBody>
      </p:sp>
      <p:sp>
        <p:nvSpPr>
          <p:cNvPr id="11" name="Text Box 10"/>
          <p:cNvSpPr txBox="1"/>
          <p:nvPr/>
        </p:nvSpPr>
        <p:spPr>
          <a:xfrm>
            <a:off x="6764020" y="3550285"/>
            <a:ext cx="1123315" cy="460375"/>
          </a:xfrm>
          <a:prstGeom prst="rect">
            <a:avLst/>
          </a:prstGeom>
          <a:noFill/>
        </p:spPr>
        <p:txBody>
          <a:bodyPr wrap="square" rtlCol="0" anchor="t">
            <a:spAutoFit/>
          </a:bodyPr>
          <a:p>
            <a:r>
              <a:rPr lang="zh-CN" altLang="en-US" sz="2400">
                <a:highlight>
                  <a:srgbClr val="00FF00"/>
                </a:highlight>
                <a:uFillTx/>
                <a:sym typeface="+mn-ea"/>
              </a:rPr>
              <a:t>新起点</a:t>
            </a:r>
            <a:endParaRPr lang="zh-CN" altLang="en-US" sz="2400">
              <a:highlight>
                <a:srgbClr val="00FF00"/>
              </a:highlight>
              <a:uFillTx/>
              <a:sym typeface="+mn-ea"/>
            </a:endParaRPr>
          </a:p>
        </p:txBody>
      </p:sp>
      <p:sp>
        <p:nvSpPr>
          <p:cNvPr id="13" name="Text Box 12"/>
          <p:cNvSpPr txBox="1"/>
          <p:nvPr/>
        </p:nvSpPr>
        <p:spPr>
          <a:xfrm>
            <a:off x="6764020" y="4189095"/>
            <a:ext cx="1123315" cy="460375"/>
          </a:xfrm>
          <a:prstGeom prst="rect">
            <a:avLst/>
          </a:prstGeom>
          <a:noFill/>
        </p:spPr>
        <p:txBody>
          <a:bodyPr wrap="square" rtlCol="0" anchor="t">
            <a:spAutoFit/>
          </a:bodyPr>
          <a:p>
            <a:r>
              <a:rPr lang="zh-CN" altLang="en-US" sz="2400">
                <a:highlight>
                  <a:srgbClr val="FF00FF"/>
                </a:highlight>
                <a:uFillTx/>
                <a:sym typeface="+mn-ea"/>
              </a:rPr>
              <a:t>新模型</a:t>
            </a:r>
            <a:endParaRPr lang="zh-CN" altLang="en-US" sz="2400">
              <a:highlight>
                <a:srgbClr val="FF00FF"/>
              </a:highlight>
              <a:uFillTx/>
              <a:sym typeface="+mn-ea"/>
            </a:endParaRPr>
          </a:p>
        </p:txBody>
      </p:sp>
      <p:sp>
        <p:nvSpPr>
          <p:cNvPr id="14" name="Right Brace 13"/>
          <p:cNvSpPr/>
          <p:nvPr/>
        </p:nvSpPr>
        <p:spPr>
          <a:xfrm>
            <a:off x="5706110" y="2061845"/>
            <a:ext cx="447675" cy="1245870"/>
          </a:xfrm>
          <a:prstGeom prst="righ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sym typeface="+mn-ea"/>
              </a:rPr>
              <a:t>密码学的研究之路</a:t>
            </a:r>
            <a:r>
              <a:rPr lang="en-US" altLang="zh-CN">
                <a:sym typeface="+mn-ea"/>
              </a:rPr>
              <a:t>                  2/4</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graphicFrame>
        <p:nvGraphicFramePr>
          <p:cNvPr id="3" name="Table 2"/>
          <p:cNvGraphicFramePr/>
          <p:nvPr/>
        </p:nvGraphicFramePr>
        <p:xfrm>
          <a:off x="347345" y="1485900"/>
          <a:ext cx="8435340" cy="2753360"/>
        </p:xfrm>
        <a:graphic>
          <a:graphicData uri="http://schemas.openxmlformats.org/drawingml/2006/table">
            <a:tbl>
              <a:tblPr firstRow="1" bandRow="1">
                <a:tableStyleId>{5C22544A-7EE6-4342-B048-85BDC9FD1C3A}</a:tableStyleId>
              </a:tblPr>
              <a:tblGrid>
                <a:gridCol w="1369060"/>
                <a:gridCol w="3331210"/>
                <a:gridCol w="3735070"/>
              </a:tblGrid>
              <a:tr h="688340">
                <a:tc>
                  <a:txBody>
                    <a:bodyPr/>
                    <a:p>
                      <a:pPr algn="ctr">
                        <a:buNone/>
                      </a:pPr>
                      <a:endParaRPr lang="en-US" sz="2400"/>
                    </a:p>
                  </a:txBody>
                  <a:tcPr anchor="ctr" anchorCtr="0"/>
                </a:tc>
                <a:tc>
                  <a:txBody>
                    <a:bodyPr/>
                    <a:p>
                      <a:pPr algn="ctr">
                        <a:buNone/>
                      </a:pPr>
                      <a:r>
                        <a:rPr lang="zh-CN" altLang="en-US" sz="3600">
                          <a:solidFill>
                            <a:schemeClr val="bg1"/>
                          </a:solidFill>
                        </a:rPr>
                        <a:t>效率</a:t>
                      </a:r>
                      <a:endParaRPr lang="zh-CN" altLang="en-US" sz="3600">
                        <a:solidFill>
                          <a:schemeClr val="bg1"/>
                        </a:solidFill>
                      </a:endParaRPr>
                    </a:p>
                  </a:txBody>
                  <a:tcPr anchor="ctr" anchorCtr="0"/>
                </a:tc>
                <a:tc>
                  <a:txBody>
                    <a:bodyPr/>
                    <a:p>
                      <a:pPr algn="ctr">
                        <a:buNone/>
                      </a:pPr>
                      <a:r>
                        <a:rPr lang="zh-CN" altLang="en-US" sz="3600"/>
                        <a:t>安全</a:t>
                      </a:r>
                      <a:endParaRPr lang="zh-CN" altLang="en-US" sz="3600"/>
                    </a:p>
                  </a:txBody>
                  <a:tcPr anchor="ctr" anchorCtr="0"/>
                </a:tc>
              </a:tr>
              <a:tr h="688340">
                <a:tc>
                  <a:txBody>
                    <a:bodyPr/>
                    <a:p>
                      <a:pPr algn="ctr">
                        <a:buNone/>
                      </a:pPr>
                      <a:r>
                        <a:rPr lang="zh-CN" altLang="en-US" sz="2800" b="1"/>
                        <a:t>新构造</a:t>
                      </a:r>
                      <a:endParaRPr lang="zh-CN" altLang="en-US" sz="2800" b="1"/>
                    </a:p>
                  </a:txBody>
                  <a:tcPr anchor="ctr" anchorCtr="0"/>
                </a:tc>
                <a:tc>
                  <a:txBody>
                    <a:bodyPr/>
                    <a:p>
                      <a:pPr algn="ctr">
                        <a:buNone/>
                      </a:pPr>
                      <a:r>
                        <a:rPr lang="zh-CN" altLang="en-US" sz="2400"/>
                        <a:t>计算效率，存储效率，通讯效率，实现效率，应用范围</a:t>
                      </a:r>
                      <a:endParaRPr lang="zh-CN" altLang="en-US" sz="2400"/>
                    </a:p>
                  </a:txBody>
                  <a:tcPr anchor="ctr" anchorCtr="0"/>
                </a:tc>
                <a:tc>
                  <a:txBody>
                    <a:bodyPr/>
                    <a:p>
                      <a:pPr algn="ctr">
                        <a:buNone/>
                      </a:pPr>
                      <a:r>
                        <a:rPr lang="zh-CN" altLang="en-US" sz="2400"/>
                        <a:t>困难问题</a:t>
                      </a:r>
                      <a:endParaRPr lang="zh-CN" altLang="en-US" sz="2400"/>
                    </a:p>
                    <a:p>
                      <a:pPr algn="ctr">
                        <a:buNone/>
                      </a:pPr>
                      <a:r>
                        <a:rPr lang="zh-CN" altLang="en-US" sz="2400"/>
                        <a:t>归约效率</a:t>
                      </a:r>
                      <a:endParaRPr lang="zh-CN" altLang="en-US" sz="2400"/>
                    </a:p>
                    <a:p>
                      <a:pPr algn="ctr">
                        <a:buNone/>
                      </a:pPr>
                      <a:r>
                        <a:rPr lang="zh-CN" altLang="en-US" sz="2400"/>
                        <a:t>证明模型</a:t>
                      </a:r>
                      <a:endParaRPr lang="zh-CN" altLang="en-US" sz="2400"/>
                    </a:p>
                  </a:txBody>
                  <a:tcPr anchor="ctr" anchorCtr="0"/>
                </a:tc>
              </a:tr>
              <a:tr h="688340">
                <a:tc>
                  <a:txBody>
                    <a:bodyPr/>
                    <a:p>
                      <a:pPr algn="ctr">
                        <a:buNone/>
                      </a:pPr>
                      <a:r>
                        <a:rPr lang="zh-CN" altLang="en-US" sz="2800" b="1"/>
                        <a:t>新起点</a:t>
                      </a:r>
                      <a:endParaRPr lang="zh-CN" altLang="en-US" sz="2800" b="1"/>
                    </a:p>
                  </a:txBody>
                  <a:tcPr anchor="ctr" anchorCtr="0"/>
                </a:tc>
                <a:tc>
                  <a:txBody>
                    <a:bodyPr/>
                    <a:p>
                      <a:pPr algn="ctr">
                        <a:buNone/>
                      </a:pPr>
                      <a:r>
                        <a:rPr lang="zh-CN" altLang="en-US" sz="2400"/>
                        <a:t>使方案更高效的新起点</a:t>
                      </a:r>
                      <a:endParaRPr lang="zh-CN" altLang="en-US" sz="2400"/>
                    </a:p>
                  </a:txBody>
                  <a:tcPr anchor="ctr" anchorCtr="0"/>
                </a:tc>
                <a:tc>
                  <a:txBody>
                    <a:bodyPr/>
                    <a:p>
                      <a:pPr algn="ctr">
                        <a:buNone/>
                      </a:pPr>
                      <a:r>
                        <a:rPr lang="zh-CN" altLang="en-US" sz="2400"/>
                        <a:t>使方案更安全的新起点</a:t>
                      </a:r>
                      <a:endParaRPr lang="zh-CN" altLang="en-US" sz="2400"/>
                    </a:p>
                    <a:p>
                      <a:pPr algn="ctr">
                        <a:buNone/>
                      </a:pPr>
                      <a:r>
                        <a:rPr lang="zh-CN" altLang="en-US" sz="2400"/>
                        <a:t>具有战略意义的新起点</a:t>
                      </a:r>
                      <a:endParaRPr lang="zh-CN" altLang="en-US" sz="2400"/>
                    </a:p>
                  </a:txBody>
                  <a:tcPr anchor="ctr" anchorCtr="0"/>
                </a:tc>
              </a:tr>
              <a:tr h="688340">
                <a:tc>
                  <a:txBody>
                    <a:bodyPr/>
                    <a:p>
                      <a:pPr algn="ctr">
                        <a:buNone/>
                      </a:pPr>
                      <a:r>
                        <a:rPr lang="zh-CN" altLang="en-US" sz="2800" b="1"/>
                        <a:t>新模型</a:t>
                      </a:r>
                      <a:endParaRPr lang="zh-CN" altLang="en-US" sz="2800" b="1"/>
                    </a:p>
                  </a:txBody>
                  <a:tcPr anchor="ctr" anchorCtr="0"/>
                </a:tc>
                <a:tc>
                  <a:txBody>
                    <a:bodyPr/>
                    <a:p>
                      <a:pPr algn="ctr">
                        <a:buNone/>
                      </a:pPr>
                      <a:r>
                        <a:rPr lang="zh-CN" altLang="en-US" sz="2400"/>
                        <a:t>计算委托，计算提前，捆绑销售，应用精进。</a:t>
                      </a:r>
                      <a:endParaRPr lang="zh-CN" altLang="en-US" sz="2400"/>
                    </a:p>
                  </a:txBody>
                  <a:tcPr anchor="ctr" anchorCtr="0"/>
                </a:tc>
                <a:tc>
                  <a:txBody>
                    <a:bodyPr/>
                    <a:p>
                      <a:pPr algn="ctr">
                        <a:buNone/>
                      </a:pPr>
                      <a:r>
                        <a:rPr lang="zh-CN" altLang="en-US" sz="2400"/>
                        <a:t>敌人是谁</a:t>
                      </a:r>
                      <a:endParaRPr lang="zh-CN" altLang="en-US" sz="2400"/>
                    </a:p>
                    <a:p>
                      <a:pPr algn="ctr">
                        <a:buNone/>
                      </a:pPr>
                      <a:r>
                        <a:rPr lang="zh-CN" altLang="en-US" sz="2400"/>
                        <a:t>敌人攻击什么</a:t>
                      </a:r>
                      <a:endParaRPr lang="zh-CN" altLang="en-US" sz="2400"/>
                    </a:p>
                    <a:p>
                      <a:pPr algn="ctr">
                        <a:buNone/>
                      </a:pPr>
                      <a:r>
                        <a:rPr lang="zh-CN" altLang="en-US" sz="2400"/>
                        <a:t>敌人知道什么</a:t>
                      </a:r>
                      <a:endParaRPr lang="zh-CN" altLang="en-US" sz="2400"/>
                    </a:p>
                  </a:txBody>
                  <a:tcPr anchor="ctr" anchorCtr="0"/>
                </a:tc>
              </a:tr>
            </a:tbl>
          </a:graphicData>
        </a:graphic>
      </p:graphicFrame>
      <p:sp>
        <p:nvSpPr>
          <p:cNvPr id="12" name="Text Box 11"/>
          <p:cNvSpPr txBox="1"/>
          <p:nvPr/>
        </p:nvSpPr>
        <p:spPr>
          <a:xfrm>
            <a:off x="347345" y="5683885"/>
            <a:ext cx="8435975" cy="460375"/>
          </a:xfrm>
          <a:prstGeom prst="rect">
            <a:avLst/>
          </a:prstGeom>
          <a:noFill/>
        </p:spPr>
        <p:txBody>
          <a:bodyPr wrap="square" rtlCol="0" anchor="t">
            <a:spAutoFit/>
          </a:bodyPr>
          <a:p>
            <a:pPr algn="ctr"/>
            <a:r>
              <a:rPr lang="zh-CN" altLang="en-US" sz="2400">
                <a:highlight>
                  <a:srgbClr val="FFFF00"/>
                </a:highlight>
                <a:uFillTx/>
                <a:sym typeface="+mn-ea"/>
              </a:rPr>
              <a:t>以上仅仅是以保护数据完整性为应用需求的数字签名</a:t>
            </a:r>
            <a:endParaRPr lang="zh-CN" altLang="en-US" sz="2400">
              <a:highlight>
                <a:srgbClr val="FFFF00"/>
              </a:highlight>
              <a:uFillTx/>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sym typeface="+mn-ea"/>
              </a:rPr>
              <a:t>密码学的研究之路</a:t>
            </a:r>
            <a:r>
              <a:rPr lang="en-US" altLang="zh-CN">
                <a:sym typeface="+mn-ea"/>
              </a:rPr>
              <a:t>                  3/4</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1"/>
          <a:stretch>
            <a:fillRect/>
          </a:stretch>
        </p:blipFill>
        <p:spPr>
          <a:xfrm>
            <a:off x="2469515" y="1245235"/>
            <a:ext cx="4224655" cy="1952625"/>
          </a:xfrm>
          <a:prstGeom prst="rect">
            <a:avLst/>
          </a:prstGeom>
        </p:spPr>
      </p:pic>
      <p:sp>
        <p:nvSpPr>
          <p:cNvPr id="7" name="Text Placeholder 6"/>
          <p:cNvSpPr>
            <a:spLocks noGrp="1"/>
          </p:cNvSpPr>
          <p:nvPr>
            <p:ph type="body" idx="1"/>
          </p:nvPr>
        </p:nvSpPr>
        <p:spPr>
          <a:xfrm>
            <a:off x="207010" y="3298190"/>
            <a:ext cx="8749665" cy="2964815"/>
          </a:xfrm>
        </p:spPr>
        <p:txBody>
          <a:bodyPr>
            <a:noAutofit/>
          </a:bodyPr>
          <a:p>
            <a:pPr marL="457200" indent="-457200">
              <a:lnSpc>
                <a:spcPct val="110000"/>
              </a:lnSpc>
              <a:buFont typeface="Wingdings" panose="05000000000000000000" charset="0"/>
              <a:buChar char="o"/>
            </a:pPr>
            <a:r>
              <a:rPr lang="zh-CN" sz="2400">
                <a:sym typeface="+mn-ea"/>
              </a:rPr>
              <a:t>到了这里，我们能看到和星星一样多的研究问题和研究动机。对于刚刚入门密码学的研究生，</a:t>
            </a:r>
            <a:r>
              <a:rPr lang="zh-CN" sz="2400">
                <a:highlight>
                  <a:srgbClr val="FFFF00"/>
                </a:highlight>
                <a:sym typeface="+mn-ea"/>
              </a:rPr>
              <a:t>你要担忧的不是找不到研究问题，而是哪一个研究问题更有趣</a:t>
            </a:r>
            <a:r>
              <a:rPr lang="zh-CN" sz="2400">
                <a:sym typeface="+mn-ea"/>
              </a:rPr>
              <a:t>。</a:t>
            </a:r>
            <a:endParaRPr lang="zh-CN" sz="2400">
              <a:sym typeface="+mn-ea"/>
            </a:endParaRPr>
          </a:p>
          <a:p>
            <a:pPr marL="457200" indent="-457200">
              <a:lnSpc>
                <a:spcPct val="110000"/>
              </a:lnSpc>
              <a:buFont typeface="Wingdings" panose="05000000000000000000" charset="0"/>
              <a:buChar char="o"/>
            </a:pPr>
            <a:r>
              <a:rPr lang="zh-CN" sz="2400">
                <a:sym typeface="+mn-ea"/>
              </a:rPr>
              <a:t>密码学的研究怎么做下去？在某一个研究动机点上，超越人类的认知极限就可以。研究，不仅仅是贡献提高与实际应用相关的密码技术，也包括间接地为人类的知识库添砖加瓦。</a:t>
            </a:r>
            <a:endParaRPr lang="en-US" altLang="zh-CN" sz="240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sym typeface="+mn-ea"/>
              </a:rPr>
              <a:t>密码学的研究之路</a:t>
            </a:r>
            <a:r>
              <a:rPr lang="en-US" altLang="zh-CN">
                <a:sym typeface="+mn-ea"/>
              </a:rPr>
              <a:t>                  4/4</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7" name="Text Placeholder 6"/>
          <p:cNvSpPr>
            <a:spLocks noGrp="1"/>
          </p:cNvSpPr>
          <p:nvPr>
            <p:ph type="body" idx="1"/>
          </p:nvPr>
        </p:nvSpPr>
        <p:spPr>
          <a:xfrm>
            <a:off x="207010" y="1450975"/>
            <a:ext cx="8749665" cy="4812030"/>
          </a:xfrm>
        </p:spPr>
        <p:txBody>
          <a:bodyPr>
            <a:noAutofit/>
          </a:bodyPr>
          <a:p>
            <a:pPr marL="457200" indent="-457200">
              <a:lnSpc>
                <a:spcPct val="110000"/>
              </a:lnSpc>
              <a:buFont typeface="Wingdings" panose="05000000000000000000" charset="0"/>
              <a:buChar char="o"/>
            </a:pPr>
            <a:r>
              <a:rPr lang="zh-CN">
                <a:sym typeface="+mn-ea"/>
              </a:rPr>
              <a:t>小明得到具有</a:t>
            </a:r>
            <a:r>
              <a:rPr lang="en-US" altLang="zh-CN">
                <a:sym typeface="+mn-ea"/>
              </a:rPr>
              <a:t>A</a:t>
            </a:r>
            <a:r>
              <a:rPr lang="zh-CN" altLang="en-US">
                <a:sym typeface="+mn-ea"/>
              </a:rPr>
              <a:t>性质的方案。</a:t>
            </a:r>
            <a:endParaRPr lang="zh-CN" altLang="en-US">
              <a:sym typeface="+mn-ea"/>
            </a:endParaRPr>
          </a:p>
          <a:p>
            <a:pPr marL="457200" indent="-457200">
              <a:lnSpc>
                <a:spcPct val="110000"/>
              </a:lnSpc>
              <a:buFont typeface="Wingdings" panose="05000000000000000000" charset="0"/>
              <a:buChar char="o"/>
            </a:pPr>
            <a:r>
              <a:rPr lang="zh-CN" altLang="en-US">
                <a:sym typeface="+mn-ea"/>
              </a:rPr>
              <a:t>小强得到具有</a:t>
            </a:r>
            <a:r>
              <a:rPr lang="en-US" altLang="zh-CN">
                <a:sym typeface="+mn-ea"/>
              </a:rPr>
              <a:t>B</a:t>
            </a:r>
            <a:r>
              <a:rPr lang="zh-CN" altLang="en-US">
                <a:sym typeface="+mn-ea"/>
              </a:rPr>
              <a:t>性质的方案。</a:t>
            </a:r>
            <a:endParaRPr lang="zh-CN" altLang="en-US">
              <a:sym typeface="+mn-ea"/>
            </a:endParaRPr>
          </a:p>
          <a:p>
            <a:pPr>
              <a:lnSpc>
                <a:spcPct val="110000"/>
              </a:lnSpc>
              <a:buFont typeface="Wingdings" panose="05000000000000000000" charset="0"/>
            </a:pPr>
            <a:r>
              <a:rPr lang="zh-CN" altLang="en-US">
                <a:highlight>
                  <a:srgbClr val="FFFF00"/>
                </a:highlight>
                <a:sym typeface="+mn-ea"/>
              </a:rPr>
              <a:t>问</a:t>
            </a:r>
            <a:r>
              <a:rPr lang="zh-CN" altLang="en-US">
                <a:sym typeface="+mn-ea"/>
              </a:rPr>
              <a:t>：小刚研究具有</a:t>
            </a:r>
            <a:r>
              <a:rPr lang="en-US" altLang="zh-CN">
                <a:sym typeface="+mn-ea"/>
              </a:rPr>
              <a:t>A+B</a:t>
            </a:r>
            <a:r>
              <a:rPr lang="zh-CN" altLang="en-US">
                <a:sym typeface="+mn-ea"/>
              </a:rPr>
              <a:t>性质的方案是否可以？</a:t>
            </a:r>
            <a:endParaRPr lang="zh-CN" altLang="en-US">
              <a:sym typeface="+mn-ea"/>
            </a:endParaRPr>
          </a:p>
          <a:p>
            <a:pPr>
              <a:lnSpc>
                <a:spcPct val="110000"/>
              </a:lnSpc>
              <a:buFont typeface="Wingdings" panose="05000000000000000000" charset="0"/>
            </a:pPr>
            <a:r>
              <a:rPr lang="zh-CN" altLang="en-US">
                <a:highlight>
                  <a:srgbClr val="00FF00"/>
                </a:highlight>
                <a:sym typeface="+mn-ea"/>
              </a:rPr>
              <a:t>答</a:t>
            </a:r>
            <a:r>
              <a:rPr lang="zh-CN" altLang="en-US">
                <a:sym typeface="+mn-ea"/>
              </a:rPr>
              <a:t>：是否可以应该由小刚给出理由（两类的理由如下）。</a:t>
            </a:r>
            <a:endParaRPr lang="zh-CN" altLang="en-US">
              <a:sym typeface="+mn-ea"/>
            </a:endParaRPr>
          </a:p>
          <a:p>
            <a:pPr marL="457200" indent="-457200">
              <a:lnSpc>
                <a:spcPct val="110000"/>
              </a:lnSpc>
              <a:buFont typeface="Wingdings" panose="05000000000000000000" charset="0"/>
              <a:buChar char="Ø"/>
            </a:pPr>
            <a:r>
              <a:rPr lang="zh-CN" altLang="en-US">
                <a:sym typeface="+mn-ea"/>
              </a:rPr>
              <a:t>找到一个其他研究人员没有发现的特殊应用，其需要具有</a:t>
            </a:r>
            <a:r>
              <a:rPr lang="en-US" altLang="zh-CN">
                <a:sym typeface="+mn-ea"/>
              </a:rPr>
              <a:t>A+B</a:t>
            </a:r>
            <a:r>
              <a:rPr lang="zh-CN" altLang="en-US">
                <a:sym typeface="+mn-ea"/>
              </a:rPr>
              <a:t>性质的方案。贡献点在于</a:t>
            </a:r>
            <a:r>
              <a:rPr lang="zh-CN" altLang="en-US">
                <a:solidFill>
                  <a:srgbClr val="C00000"/>
                </a:solidFill>
                <a:sym typeface="+mn-ea"/>
              </a:rPr>
              <a:t>发现问题</a:t>
            </a:r>
            <a:r>
              <a:rPr lang="zh-CN" altLang="en-US">
                <a:sym typeface="+mn-ea"/>
              </a:rPr>
              <a:t>。</a:t>
            </a:r>
            <a:endParaRPr lang="zh-CN" altLang="en-US">
              <a:sym typeface="+mn-ea"/>
            </a:endParaRPr>
          </a:p>
          <a:p>
            <a:pPr marL="457200" indent="-457200">
              <a:lnSpc>
                <a:spcPct val="110000"/>
              </a:lnSpc>
              <a:buFont typeface="Wingdings" panose="05000000000000000000" charset="0"/>
              <a:buChar char="Ø"/>
            </a:pPr>
            <a:r>
              <a:rPr lang="zh-CN" altLang="en-US">
                <a:sym typeface="+mn-ea"/>
              </a:rPr>
              <a:t>指出同时实现具有</a:t>
            </a:r>
            <a:r>
              <a:rPr lang="en-US" altLang="zh-CN">
                <a:sym typeface="+mn-ea"/>
              </a:rPr>
              <a:t>A</a:t>
            </a:r>
            <a:r>
              <a:rPr lang="zh-CN" altLang="en-US">
                <a:sym typeface="+mn-ea"/>
              </a:rPr>
              <a:t>和</a:t>
            </a:r>
            <a:r>
              <a:rPr lang="en-US" altLang="zh-CN">
                <a:sym typeface="+mn-ea"/>
              </a:rPr>
              <a:t>B</a:t>
            </a:r>
            <a:r>
              <a:rPr lang="zh-CN" altLang="en-US">
                <a:sym typeface="+mn-ea"/>
              </a:rPr>
              <a:t>性质的方案的困难点。如果小刚能解决，则贡献点在于</a:t>
            </a:r>
            <a:r>
              <a:rPr lang="zh-CN" altLang="en-US">
                <a:solidFill>
                  <a:srgbClr val="C00000"/>
                </a:solidFill>
                <a:sym typeface="+mn-ea"/>
              </a:rPr>
              <a:t>解决问题</a:t>
            </a:r>
            <a:r>
              <a:rPr lang="zh-CN" altLang="en-US">
                <a:sym typeface="+mn-ea"/>
              </a:rPr>
              <a:t>。</a:t>
            </a:r>
            <a:endParaRPr lang="zh-CN" altLang="en-US">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第9课（完）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a:t>
            </a:r>
            <a:r>
              <a:rPr lang="zh-CN" altLang="en-US"/>
              <a:t>定义</a:t>
            </a:r>
            <a:r>
              <a:rPr lang="en-US"/>
              <a:t>模型及其内容概览     2/2</a:t>
            </a:r>
            <a:endParaRPr lang="zh-CN" altLang="en-US"/>
          </a:p>
        </p:txBody>
      </p:sp>
      <p:sp>
        <p:nvSpPr>
          <p:cNvPr id="3" name="Text Placeholder 2"/>
          <p:cNvSpPr>
            <a:spLocks noGrp="1"/>
          </p:cNvSpPr>
          <p:nvPr>
            <p:ph type="body" idx="1"/>
          </p:nvPr>
        </p:nvSpPr>
        <p:spPr>
          <a:xfrm>
            <a:off x="207010" y="1350645"/>
            <a:ext cx="8749665" cy="4645025"/>
          </a:xfrm>
        </p:spPr>
        <p:txBody>
          <a:bodyPr>
            <a:noAutofit/>
          </a:bodyPr>
          <a:p>
            <a:pPr marL="457200" indent="-457200">
              <a:lnSpc>
                <a:spcPct val="110000"/>
              </a:lnSpc>
              <a:buFont typeface="Wingdings" panose="05000000000000000000" charset="0"/>
              <a:buChar char="o"/>
            </a:pPr>
            <a:r>
              <a:rPr sz="2400"/>
              <a:t>安全定义模型有三问</a:t>
            </a:r>
            <a:r>
              <a:rPr lang="zh-CN" sz="2400"/>
              <a:t>：</a:t>
            </a:r>
            <a:endParaRPr lang="zh-CN" sz="2400"/>
          </a:p>
          <a:p>
            <a:pPr lvl="1">
              <a:lnSpc>
                <a:spcPct val="110000"/>
              </a:lnSpc>
              <a:buFont typeface="Wingdings" panose="05000000000000000000" charset="0"/>
              <a:buChar char="v"/>
            </a:pPr>
            <a:r>
              <a:rPr lang="zh-CN" sz="2055">
                <a:highlight>
                  <a:srgbClr val="FFFF00"/>
                </a:highlight>
              </a:rPr>
              <a:t>敌人到底是谁</a:t>
            </a:r>
            <a:r>
              <a:rPr lang="zh-CN" sz="2055"/>
              <a:t>？（哪个计算能力范围的敌人）</a:t>
            </a:r>
            <a:endParaRPr lang="zh-CN" sz="2055"/>
          </a:p>
          <a:p>
            <a:pPr lvl="1">
              <a:lnSpc>
                <a:spcPct val="110000"/>
              </a:lnSpc>
              <a:buFont typeface="Wingdings" panose="05000000000000000000" charset="0"/>
              <a:buChar char="v"/>
            </a:pPr>
            <a:r>
              <a:rPr lang="zh-CN" sz="2055">
                <a:highlight>
                  <a:srgbClr val="00FF00"/>
                </a:highlight>
              </a:rPr>
              <a:t>敌人知道什么</a:t>
            </a:r>
            <a:r>
              <a:rPr lang="zh-CN" sz="2055"/>
              <a:t>？（等价于计算问题的</a:t>
            </a:r>
            <a:r>
              <a:rPr lang="en-US" altLang="zh-CN" sz="2055"/>
              <a:t>input</a:t>
            </a:r>
            <a:r>
              <a:rPr lang="zh-CN" sz="2055"/>
              <a:t>）</a:t>
            </a:r>
            <a:endParaRPr lang="zh-CN" sz="2055"/>
          </a:p>
          <a:p>
            <a:pPr lvl="1">
              <a:lnSpc>
                <a:spcPct val="110000"/>
              </a:lnSpc>
              <a:buFont typeface="Wingdings" panose="05000000000000000000" charset="0"/>
              <a:buChar char="v"/>
            </a:pPr>
            <a:r>
              <a:rPr lang="zh-CN" sz="2055">
                <a:highlight>
                  <a:srgbClr val="FF00FF"/>
                </a:highlight>
              </a:rPr>
              <a:t>敌人攻击什么</a:t>
            </a:r>
            <a:r>
              <a:rPr lang="zh-CN" sz="2055"/>
              <a:t>？（等价于计算问题的</a:t>
            </a:r>
            <a:r>
              <a:rPr lang="en-US" altLang="zh-CN" sz="2055"/>
              <a:t>output</a:t>
            </a:r>
            <a:r>
              <a:rPr lang="zh-CN" sz="2055"/>
              <a:t>）</a:t>
            </a:r>
            <a:endParaRPr lang="zh-CN" sz="2055"/>
          </a:p>
          <a:p>
            <a:pPr lvl="1">
              <a:lnSpc>
                <a:spcPct val="110000"/>
              </a:lnSpc>
              <a:buFont typeface="Wingdings" panose="05000000000000000000" charset="0"/>
              <a:buChar char="v"/>
            </a:pPr>
            <a:endParaRPr sz="2055"/>
          </a:p>
          <a:p>
            <a:pPr marL="457200" indent="-457200">
              <a:lnSpc>
                <a:spcPct val="110000"/>
              </a:lnSpc>
              <a:buFont typeface="Wingdings" panose="05000000000000000000" charset="0"/>
              <a:buChar char="o"/>
            </a:pPr>
            <a:r>
              <a:rPr lang="zh-CN" sz="2400"/>
              <a:t>一个</a:t>
            </a:r>
            <a:r>
              <a:rPr lang="en-US" altLang="zh-CN" sz="2400"/>
              <a:t> </a:t>
            </a:r>
            <a:r>
              <a:rPr lang="zh-CN" altLang="en-US" sz="2400"/>
              <a:t>方案被定义在</a:t>
            </a:r>
            <a:r>
              <a:rPr lang="en-US" altLang="zh-CN" sz="2400"/>
              <a:t>X</a:t>
            </a:r>
            <a:r>
              <a:rPr lang="zh-CN" altLang="en-US" sz="2400"/>
              <a:t>安全模型下是安全的，</a:t>
            </a:r>
            <a:r>
              <a:rPr lang="en-US" altLang="zh-CN" sz="2400"/>
              <a:t>iff </a:t>
            </a:r>
            <a:r>
              <a:rPr lang="zh-CN" altLang="en-US" sz="2400"/>
              <a:t>该计算能力范围内的</a:t>
            </a:r>
            <a:r>
              <a:rPr lang="zh-CN" altLang="en-US" sz="2400" u="sng">
                <a:solidFill>
                  <a:srgbClr val="FF0000"/>
                </a:solidFill>
              </a:rPr>
              <a:t>所有</a:t>
            </a:r>
            <a:r>
              <a:rPr lang="zh-CN" altLang="en-US" sz="2400"/>
              <a:t>敌人，在给定</a:t>
            </a:r>
            <a:r>
              <a:rPr lang="zh-CN" altLang="en-US" sz="2400" u="sng">
                <a:solidFill>
                  <a:srgbClr val="FF0000"/>
                </a:solidFill>
              </a:rPr>
              <a:t>等价的</a:t>
            </a:r>
            <a:r>
              <a:rPr lang="en-US" altLang="zh-CN" sz="2400" u="sng">
                <a:solidFill>
                  <a:srgbClr val="FF0000"/>
                </a:solidFill>
              </a:rPr>
              <a:t>input</a:t>
            </a:r>
            <a:r>
              <a:rPr lang="zh-CN" altLang="en-US" sz="2400"/>
              <a:t>时，都不能（以不可忽略的优势）计算出</a:t>
            </a:r>
            <a:r>
              <a:rPr lang="zh-CN" altLang="en-US" sz="2400" u="sng">
                <a:solidFill>
                  <a:srgbClr val="FF0000"/>
                </a:solidFill>
              </a:rPr>
              <a:t>等价的</a:t>
            </a:r>
            <a:r>
              <a:rPr lang="en-US" altLang="zh-CN" sz="2400" u="sng">
                <a:solidFill>
                  <a:srgbClr val="FF0000"/>
                </a:solidFill>
              </a:rPr>
              <a:t>output</a:t>
            </a:r>
            <a:r>
              <a:rPr lang="zh-CN" altLang="en-US" sz="2400"/>
              <a:t>。</a:t>
            </a:r>
            <a:endParaRPr sz="2400"/>
          </a:p>
          <a:p>
            <a:pPr>
              <a:lnSpc>
                <a:spcPct val="110000"/>
              </a:lnSpc>
              <a:buFont typeface="Wingdings" panose="05000000000000000000" charset="0"/>
            </a:pPr>
            <a:endParaRPr lang="zh-CN" sz="2400"/>
          </a:p>
          <a:p>
            <a:pPr marL="342900" indent="-342900">
              <a:lnSpc>
                <a:spcPct val="110000"/>
              </a:lnSpc>
              <a:buFont typeface="Wingdings" panose="05000000000000000000" charset="0"/>
              <a:buChar char="o"/>
            </a:pPr>
            <a:r>
              <a:rPr lang="en-US" altLang="zh-CN" sz="2400">
                <a:sym typeface="+mn-ea"/>
              </a:rPr>
              <a:t>“</a:t>
            </a:r>
            <a:r>
              <a:rPr lang="zh-CN" altLang="en-US" sz="2400">
                <a:sym typeface="+mn-ea"/>
              </a:rPr>
              <a:t>以不可忽略的优势</a:t>
            </a:r>
            <a:r>
              <a:rPr lang="en-US" altLang="zh-CN" sz="2400">
                <a:sym typeface="+mn-ea"/>
              </a:rPr>
              <a:t>”</a:t>
            </a:r>
            <a:r>
              <a:rPr lang="zh-CN" altLang="en-US" sz="2400">
                <a:sym typeface="+mn-ea"/>
              </a:rPr>
              <a:t>这个知识点展开后非常深奥，本课程跳过。</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a:t>
            </a:r>
            <a:r>
              <a:rPr lang="zh-CN" altLang="en-US"/>
              <a:t>定义</a:t>
            </a:r>
            <a:r>
              <a:rPr lang="en-US"/>
              <a:t>模型</a:t>
            </a:r>
            <a:r>
              <a:rPr lang="zh-CN" altLang="en-US"/>
              <a:t>：超越</a:t>
            </a:r>
            <a:r>
              <a:rPr lang="en-US" altLang="zh-CN"/>
              <a:t>         </a:t>
            </a:r>
            <a:r>
              <a:rPr lang="en-US"/>
              <a:t>     1/2</a:t>
            </a:r>
            <a:endParaRPr lang="zh-CN" altLang="en-US"/>
          </a:p>
        </p:txBody>
      </p:sp>
      <p:sp>
        <p:nvSpPr>
          <p:cNvPr id="3" name="Text Placeholder 2"/>
          <p:cNvSpPr>
            <a:spLocks noGrp="1"/>
          </p:cNvSpPr>
          <p:nvPr>
            <p:ph type="body" idx="1"/>
          </p:nvPr>
        </p:nvSpPr>
        <p:spPr>
          <a:xfrm>
            <a:off x="207010" y="1350645"/>
            <a:ext cx="8749665" cy="4645025"/>
          </a:xfrm>
        </p:spPr>
        <p:txBody>
          <a:bodyPr>
            <a:noAutofit/>
          </a:bodyPr>
          <a:p>
            <a:pPr marL="457200" indent="-457200">
              <a:lnSpc>
                <a:spcPct val="110000"/>
              </a:lnSpc>
              <a:buFont typeface="Wingdings" panose="05000000000000000000" charset="0"/>
              <a:buChar char="o"/>
            </a:pPr>
            <a:r>
              <a:rPr lang="zh-CN">
                <a:sym typeface="+mn-ea"/>
              </a:rPr>
              <a:t>在密码学这个学科里，</a:t>
            </a:r>
            <a:r>
              <a:rPr lang="zh-CN" sz="2800"/>
              <a:t>学术研究不是局限在解决实际的安全问题，而是在超越人类的认识极限，为人类的知识库添砖加瓦。</a:t>
            </a:r>
            <a:endParaRPr lang="zh-CN" sz="2800"/>
          </a:p>
          <a:p>
            <a:pPr marL="457200" indent="-457200">
              <a:lnSpc>
                <a:spcPct val="110000"/>
              </a:lnSpc>
              <a:buFont typeface="Wingdings" panose="05000000000000000000" charset="0"/>
              <a:buChar char="o"/>
            </a:pPr>
            <a:endParaRPr lang="zh-CN" sz="2800"/>
          </a:p>
          <a:p>
            <a:pPr marL="457200" indent="-457200">
              <a:lnSpc>
                <a:spcPct val="110000"/>
              </a:lnSpc>
              <a:buFont typeface="Wingdings" panose="05000000000000000000" charset="0"/>
              <a:buChar char="o"/>
            </a:pPr>
            <a:r>
              <a:rPr lang="zh-CN" sz="2800"/>
              <a:t>假如我们可以在</a:t>
            </a:r>
            <a:r>
              <a:rPr lang="en-US" altLang="zh-CN" sz="2800"/>
              <a:t>X</a:t>
            </a:r>
            <a:r>
              <a:rPr lang="zh-CN" altLang="en-US" sz="2800"/>
              <a:t>安全模型下证明一个方案的安全性。一个很自然的问题是：</a:t>
            </a:r>
            <a:r>
              <a:rPr lang="en-US" altLang="zh-CN" sz="2800"/>
              <a:t> </a:t>
            </a:r>
            <a:r>
              <a:rPr lang="zh-CN" altLang="en-US" sz="2800">
                <a:solidFill>
                  <a:schemeClr val="bg1"/>
                </a:solidFill>
                <a:highlight>
                  <a:srgbClr val="FF0000"/>
                </a:highlight>
              </a:rPr>
              <a:t>我们能不能在比</a:t>
            </a:r>
            <a:r>
              <a:rPr lang="en-US" altLang="zh-CN" sz="2800">
                <a:solidFill>
                  <a:schemeClr val="bg1"/>
                </a:solidFill>
                <a:highlight>
                  <a:srgbClr val="FF0000"/>
                </a:highlight>
              </a:rPr>
              <a:t>X</a:t>
            </a:r>
            <a:r>
              <a:rPr lang="zh-CN" altLang="en-US" sz="2800">
                <a:solidFill>
                  <a:schemeClr val="bg1"/>
                </a:solidFill>
                <a:highlight>
                  <a:srgbClr val="FF0000"/>
                </a:highlight>
              </a:rPr>
              <a:t>更强的安全模型下，证明一个方案的安全性？</a:t>
            </a:r>
            <a:endParaRPr lang="zh-CN" altLang="en-US" sz="2800">
              <a:solidFill>
                <a:schemeClr val="bg1"/>
              </a:solidFill>
              <a:highlight>
                <a:srgbClr val="FF0000"/>
              </a:highlight>
            </a:endParaRPr>
          </a:p>
          <a:p>
            <a:pPr marL="457200" indent="-457200">
              <a:lnSpc>
                <a:spcPct val="110000"/>
              </a:lnSpc>
              <a:buFont typeface="Wingdings" panose="05000000000000000000" charset="0"/>
              <a:buChar char="o"/>
            </a:pPr>
            <a:endParaRPr sz="2800"/>
          </a:p>
          <a:p>
            <a:pPr marL="457200" indent="-457200">
              <a:lnSpc>
                <a:spcPct val="110000"/>
              </a:lnSpc>
              <a:buFont typeface="Wingdings" panose="05000000000000000000" charset="0"/>
              <a:buChar char="o"/>
            </a:pPr>
            <a:r>
              <a:rPr lang="zh-CN" sz="2800">
                <a:highlight>
                  <a:srgbClr val="00FF00"/>
                </a:highlight>
              </a:rPr>
              <a:t>问题来了</a:t>
            </a:r>
            <a:r>
              <a:rPr lang="zh-CN" sz="2800"/>
              <a:t>：什么是比</a:t>
            </a:r>
            <a:r>
              <a:rPr lang="en-US" altLang="zh-CN" sz="2800"/>
              <a:t>X</a:t>
            </a:r>
            <a:r>
              <a:rPr lang="zh-CN" altLang="en-US" sz="2800"/>
              <a:t>更强的安全模型？</a:t>
            </a:r>
            <a:endParaRPr lang="zh-CN" sz="2800"/>
          </a:p>
          <a:p>
            <a:pPr marL="457200" lvl="1" indent="0">
              <a:lnSpc>
                <a:spcPct val="110000"/>
              </a:lnSpc>
              <a:buFont typeface="Wingdings" panose="05000000000000000000" charset="0"/>
              <a:buNone/>
            </a:pPr>
            <a:endParaRPr lang="zh-CN" altLang="en-US" sz="2800">
              <a:sym typeface="+mn-ea"/>
            </a:endParaRPr>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a:t>
            </a:r>
            <a:r>
              <a:rPr lang="zh-CN" altLang="en-US"/>
              <a:t>定义</a:t>
            </a:r>
            <a:r>
              <a:rPr lang="en-US"/>
              <a:t>模型</a:t>
            </a:r>
            <a:r>
              <a:rPr lang="zh-CN" altLang="en-US"/>
              <a:t>：超越</a:t>
            </a:r>
            <a:r>
              <a:rPr lang="en-US" altLang="zh-CN"/>
              <a:t>         </a:t>
            </a:r>
            <a:r>
              <a:rPr lang="en-US"/>
              <a:t>     2/2</a:t>
            </a:r>
            <a:endParaRPr lang="zh-CN" alt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graphicFrame>
        <p:nvGraphicFramePr>
          <p:cNvPr id="7" name="Table 6"/>
          <p:cNvGraphicFramePr/>
          <p:nvPr/>
        </p:nvGraphicFramePr>
        <p:xfrm>
          <a:off x="300355" y="1905000"/>
          <a:ext cx="8425815" cy="1584960"/>
        </p:xfrm>
        <a:graphic>
          <a:graphicData uri="http://schemas.openxmlformats.org/drawingml/2006/table">
            <a:tbl>
              <a:tblPr firstRow="1" bandRow="1">
                <a:tableStyleId>{5C22544A-7EE6-4342-B048-85BDC9FD1C3A}</a:tableStyleId>
              </a:tblPr>
              <a:tblGrid>
                <a:gridCol w="2033905"/>
                <a:gridCol w="2649220"/>
                <a:gridCol w="3742690"/>
              </a:tblGrid>
              <a:tr h="381000">
                <a:tc>
                  <a:txBody>
                    <a:bodyPr/>
                    <a:p>
                      <a:pPr algn="ctr">
                        <a:buNone/>
                      </a:pPr>
                      <a:endParaRPr lang="en-US" sz="2000"/>
                    </a:p>
                  </a:txBody>
                  <a:tcPr/>
                </a:tc>
                <a:tc>
                  <a:txBody>
                    <a:bodyPr/>
                    <a:p>
                      <a:pPr algn="ctr">
                        <a:buNone/>
                      </a:pPr>
                      <a:r>
                        <a:rPr lang="en-US" sz="2000"/>
                        <a:t>X</a:t>
                      </a:r>
                      <a:r>
                        <a:rPr lang="zh-CN" altLang="en-US" sz="2000"/>
                        <a:t>安全模型</a:t>
                      </a:r>
                      <a:endParaRPr lang="zh-CN" altLang="en-US" sz="2000"/>
                    </a:p>
                  </a:txBody>
                  <a:tcPr/>
                </a:tc>
                <a:tc>
                  <a:txBody>
                    <a:bodyPr/>
                    <a:p>
                      <a:pPr algn="ctr">
                        <a:buNone/>
                      </a:pPr>
                      <a:r>
                        <a:rPr lang="zh-CN" altLang="en-US" sz="2000"/>
                        <a:t>比</a:t>
                      </a:r>
                      <a:r>
                        <a:rPr lang="en-US" altLang="zh-CN" sz="2000"/>
                        <a:t>X</a:t>
                      </a:r>
                      <a:r>
                        <a:rPr lang="zh-CN" altLang="en-US" sz="2000"/>
                        <a:t>更强的安全模型</a:t>
                      </a:r>
                      <a:endParaRPr lang="zh-CN" altLang="en-US" sz="2000"/>
                    </a:p>
                  </a:txBody>
                  <a:tcPr/>
                </a:tc>
              </a:tr>
              <a:tr h="381000">
                <a:tc>
                  <a:txBody>
                    <a:bodyPr/>
                    <a:p>
                      <a:pPr algn="ctr">
                        <a:buNone/>
                      </a:pPr>
                      <a:r>
                        <a:rPr lang="zh-CN" sz="2000">
                          <a:highlight>
                            <a:srgbClr val="FFFF00"/>
                          </a:highlight>
                          <a:sym typeface="+mn-ea"/>
                        </a:rPr>
                        <a:t>敌人到底是谁？</a:t>
                      </a:r>
                      <a:endParaRPr lang="zh-CN" sz="2000">
                        <a:highlight>
                          <a:srgbClr val="FFFF00"/>
                        </a:highlight>
                        <a:sym typeface="+mn-ea"/>
                      </a:endParaRPr>
                    </a:p>
                  </a:txBody>
                  <a:tcPr anchor="ctr" anchorCtr="0"/>
                </a:tc>
                <a:tc>
                  <a:txBody>
                    <a:bodyPr/>
                    <a:p>
                      <a:pPr algn="ctr">
                        <a:buNone/>
                      </a:pPr>
                      <a:r>
                        <a:rPr lang="zh-CN" altLang="en-US" sz="2000"/>
                        <a:t>计算能力以</a:t>
                      </a:r>
                      <a:r>
                        <a:rPr lang="en-US" altLang="zh-CN" sz="2000"/>
                        <a:t>D</a:t>
                      </a:r>
                      <a:r>
                        <a:rPr lang="zh-CN" altLang="en-US" sz="2000"/>
                        <a:t>为范围的所有敌人</a:t>
                      </a:r>
                      <a:endParaRPr lang="zh-CN" altLang="en-US" sz="2000"/>
                    </a:p>
                  </a:txBody>
                  <a:tcPr/>
                </a:tc>
                <a:tc>
                  <a:txBody>
                    <a:bodyPr/>
                    <a:p>
                      <a:pPr algn="ctr">
                        <a:buNone/>
                      </a:pPr>
                      <a:r>
                        <a:rPr lang="zh-CN" altLang="en-US" sz="2000">
                          <a:sym typeface="+mn-ea"/>
                        </a:rPr>
                        <a:t>计算能力范围比</a:t>
                      </a:r>
                      <a:r>
                        <a:rPr lang="en-US" altLang="zh-CN" sz="2000">
                          <a:sym typeface="+mn-ea"/>
                        </a:rPr>
                        <a:t>D</a:t>
                      </a:r>
                      <a:r>
                        <a:rPr lang="zh-CN" altLang="en-US" sz="2000">
                          <a:sym typeface="+mn-ea"/>
                        </a:rPr>
                        <a:t>更广的</a:t>
                      </a:r>
                      <a:endParaRPr lang="zh-CN" altLang="en-US" sz="2000">
                        <a:sym typeface="+mn-ea"/>
                      </a:endParaRPr>
                    </a:p>
                    <a:p>
                      <a:pPr algn="ctr">
                        <a:buNone/>
                      </a:pPr>
                      <a:r>
                        <a:rPr lang="zh-CN" altLang="en-US" sz="2000">
                          <a:sym typeface="+mn-ea"/>
                        </a:rPr>
                        <a:t>所有敌人</a:t>
                      </a:r>
                      <a:endParaRPr lang="zh-CN" altLang="en-US" sz="2000">
                        <a:sym typeface="+mn-ea"/>
                      </a:endParaRPr>
                    </a:p>
                  </a:txBody>
                  <a:tcPr/>
                </a:tc>
              </a:tr>
              <a:tr h="381000">
                <a:tc>
                  <a:txBody>
                    <a:bodyPr/>
                    <a:p>
                      <a:pPr algn="ctr">
                        <a:buNone/>
                      </a:pPr>
                      <a:r>
                        <a:rPr lang="zh-CN" sz="2000">
                          <a:highlight>
                            <a:srgbClr val="00FF00"/>
                          </a:highlight>
                          <a:sym typeface="+mn-ea"/>
                        </a:rPr>
                        <a:t>敌人知道什么？</a:t>
                      </a:r>
                      <a:endParaRPr lang="zh-CN" sz="2000">
                        <a:highlight>
                          <a:srgbClr val="00FF00"/>
                        </a:highlight>
                        <a:sym typeface="+mn-ea"/>
                      </a:endParaRPr>
                    </a:p>
                  </a:txBody>
                  <a:tcPr/>
                </a:tc>
                <a:tc>
                  <a:txBody>
                    <a:bodyPr/>
                    <a:p>
                      <a:pPr algn="ctr">
                        <a:buNone/>
                      </a:pPr>
                      <a:r>
                        <a:rPr lang="zh-CN" sz="2000">
                          <a:sym typeface="+mn-ea"/>
                        </a:rPr>
                        <a:t>计算问题的</a:t>
                      </a:r>
                      <a:r>
                        <a:rPr lang="en-US" altLang="zh-CN" sz="2000">
                          <a:sym typeface="+mn-ea"/>
                        </a:rPr>
                        <a:t>input</a:t>
                      </a:r>
                      <a:endParaRPr lang="en-US" sz="2000"/>
                    </a:p>
                  </a:txBody>
                  <a:tcPr/>
                </a:tc>
                <a:tc>
                  <a:txBody>
                    <a:bodyPr/>
                    <a:p>
                      <a:pPr algn="ctr">
                        <a:buNone/>
                      </a:pPr>
                      <a:r>
                        <a:rPr lang="zh-CN" altLang="en-US" sz="2000"/>
                        <a:t>敌人知道的超过了</a:t>
                      </a:r>
                      <a:r>
                        <a:rPr lang="en-US" altLang="zh-CN" sz="2000"/>
                        <a:t>input</a:t>
                      </a:r>
                      <a:endParaRPr lang="en-US" altLang="zh-CN" sz="2000"/>
                    </a:p>
                  </a:txBody>
                  <a:tcPr/>
                </a:tc>
              </a:tr>
              <a:tr h="381000">
                <a:tc>
                  <a:txBody>
                    <a:bodyPr/>
                    <a:p>
                      <a:pPr algn="ctr">
                        <a:buNone/>
                      </a:pPr>
                      <a:r>
                        <a:rPr lang="zh-CN" sz="2000">
                          <a:highlight>
                            <a:srgbClr val="FF00FF"/>
                          </a:highlight>
                          <a:sym typeface="+mn-ea"/>
                        </a:rPr>
                        <a:t>敌人攻击什么</a:t>
                      </a:r>
                      <a:r>
                        <a:rPr lang="zh-CN" sz="2000">
                          <a:highlight>
                            <a:srgbClr val="FF00FF"/>
                          </a:highlight>
                          <a:sym typeface="+mn-ea"/>
                        </a:rPr>
                        <a:t>？</a:t>
                      </a:r>
                      <a:endParaRPr lang="zh-CN" sz="2000">
                        <a:highlight>
                          <a:srgbClr val="FF00FF"/>
                        </a:highlight>
                        <a:sym typeface="+mn-ea"/>
                      </a:endParaRPr>
                    </a:p>
                  </a:txBody>
                  <a:tcPr/>
                </a:tc>
                <a:tc>
                  <a:txBody>
                    <a:bodyPr/>
                    <a:p>
                      <a:pPr algn="ctr">
                        <a:buNone/>
                      </a:pPr>
                      <a:r>
                        <a:rPr lang="zh-CN" altLang="en-US" sz="2000"/>
                        <a:t>计算问题的</a:t>
                      </a:r>
                      <a:r>
                        <a:rPr lang="en-US" altLang="zh-CN" sz="2000"/>
                        <a:t>output</a:t>
                      </a:r>
                      <a:endParaRPr lang="en-US" altLang="zh-CN" sz="2000"/>
                    </a:p>
                  </a:txBody>
                  <a:tcPr/>
                </a:tc>
                <a:tc>
                  <a:txBody>
                    <a:bodyPr/>
                    <a:p>
                      <a:pPr algn="ctr">
                        <a:buNone/>
                      </a:pPr>
                      <a:r>
                        <a:rPr lang="zh-CN" altLang="en-US" sz="2000"/>
                        <a:t>敌人的输出比</a:t>
                      </a:r>
                      <a:r>
                        <a:rPr lang="en-US" altLang="zh-CN" sz="2000"/>
                        <a:t>output</a:t>
                      </a:r>
                      <a:r>
                        <a:rPr lang="zh-CN" altLang="en-US" sz="2000"/>
                        <a:t>更容易</a:t>
                      </a:r>
                      <a:endParaRPr lang="zh-CN" altLang="en-US" sz="2000"/>
                    </a:p>
                  </a:txBody>
                  <a:tcPr/>
                </a:tc>
              </a:tr>
            </a:tbl>
          </a:graphicData>
        </a:graphic>
      </p:graphicFrame>
      <p:sp>
        <p:nvSpPr>
          <p:cNvPr id="8" name="Text Placeholder 7"/>
          <p:cNvSpPr>
            <a:spLocks noGrp="1"/>
          </p:cNvSpPr>
          <p:nvPr>
            <p:ph type="body" idx="1"/>
          </p:nvPr>
        </p:nvSpPr>
        <p:spPr>
          <a:xfrm>
            <a:off x="207010" y="4013200"/>
            <a:ext cx="8749665" cy="1982470"/>
          </a:xfrm>
        </p:spPr>
        <p:txBody>
          <a:bodyPr>
            <a:noAutofit/>
          </a:bodyPr>
          <a:p>
            <a:pPr marL="457200" lvl="0" indent="-457200">
              <a:lnSpc>
                <a:spcPct val="110000"/>
              </a:lnSpc>
              <a:buFont typeface="Wingdings" panose="05000000000000000000" charset="0"/>
              <a:buChar char="o"/>
            </a:pPr>
            <a:r>
              <a:rPr lang="zh-CN" altLang="en-US" sz="2400">
                <a:sym typeface="+mn-ea"/>
              </a:rPr>
              <a:t>如果我们能在比</a:t>
            </a:r>
            <a:r>
              <a:rPr lang="en-US" altLang="zh-CN" sz="2400">
                <a:sym typeface="+mn-ea"/>
              </a:rPr>
              <a:t>X</a:t>
            </a:r>
            <a:r>
              <a:rPr lang="zh-CN" altLang="en-US" sz="2400">
                <a:sym typeface="+mn-ea"/>
              </a:rPr>
              <a:t>更强的安全模型下证明方案的安全性，那说明更强的敌人，在知道更多的信息时，发动更容易的攻击都做不到，从而说明方案更安全！</a:t>
            </a:r>
            <a:endParaRPr lang="zh-CN" altLang="en-US" sz="2400">
              <a:sym typeface="+mn-ea"/>
            </a:endParaRPr>
          </a:p>
          <a:p>
            <a:pPr marL="457200" lvl="0" indent="-457200">
              <a:lnSpc>
                <a:spcPct val="110000"/>
              </a:lnSpc>
              <a:buFont typeface="Wingdings" panose="05000000000000000000" charset="0"/>
              <a:buChar char="o"/>
            </a:pPr>
            <a:r>
              <a:rPr lang="zh-CN" altLang="en-US" sz="2400">
                <a:sym typeface="+mn-ea"/>
              </a:rPr>
              <a:t>只要能从这三点中的某一点（而不是三点）超越就是进步</a:t>
            </a:r>
            <a:endParaRPr lang="zh-CN" altLang="en-US" sz="24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超越一：敌人是谁</a:t>
            </a:r>
            <a:r>
              <a:rPr lang="en-US" altLang="zh-CN"/>
              <a:t>                  1/5</a:t>
            </a:r>
            <a:endParaRPr lang="zh-CN" altLang="en-US"/>
          </a:p>
        </p:txBody>
      </p:sp>
      <p:sp>
        <p:nvSpPr>
          <p:cNvPr id="3" name="Text Placeholder 2"/>
          <p:cNvSpPr>
            <a:spLocks noGrp="1"/>
          </p:cNvSpPr>
          <p:nvPr>
            <p:ph type="body" idx="1"/>
          </p:nvPr>
        </p:nvSpPr>
        <p:spPr>
          <a:xfrm>
            <a:off x="207010" y="1350645"/>
            <a:ext cx="8749665" cy="4796155"/>
          </a:xfrm>
        </p:spPr>
        <p:txBody>
          <a:bodyPr>
            <a:normAutofit lnSpcReduction="10000"/>
          </a:bodyPr>
          <a:p>
            <a:pPr marL="457200" indent="-457200">
              <a:buFont typeface="Wingdings" panose="05000000000000000000" charset="0"/>
              <a:buChar char="o"/>
            </a:pPr>
            <a:r>
              <a:rPr lang="en-US"/>
              <a:t>提高敌人的计算能力是一种超越方法。</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数字签名属于公钥密码，而公钥密码所有的方案都建立在一个密钥对(pk, sk)之上。所有方案的安全性都要求通过pk计算sk是某一个计算困难问题。</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因此，数字签名的安全性只能抵抗计算能力有限的敌人，因为所有的方案都将不是计算能力无限敌人的对手——</a:t>
            </a:r>
            <a:r>
              <a:rPr lang="zh-CN" altLang="en-US"/>
              <a:t>敌人可以通过计算得到</a:t>
            </a:r>
            <a:r>
              <a:rPr lang="en-US" altLang="zh-CN"/>
              <a:t>sk</a:t>
            </a:r>
            <a:r>
              <a:rPr lang="zh-CN" altLang="en-US"/>
              <a:t>后伪伪造签名。</a:t>
            </a:r>
            <a:endParaRPr lang="en-US"/>
          </a:p>
          <a:p>
            <a:pPr marL="457200" indent="-457200">
              <a:buFont typeface="Wingdings" panose="05000000000000000000" charset="0"/>
              <a:buChar char="o"/>
            </a:pPr>
            <a:endParaRPr lang="en-US"/>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超越一：敌人是谁</a:t>
            </a:r>
            <a:r>
              <a:rPr lang="en-US" altLang="zh-CN"/>
              <a:t>                  2/5</a:t>
            </a:r>
            <a:endParaRPr lang="zh-CN" altLang="en-US"/>
          </a:p>
        </p:txBody>
      </p:sp>
      <p:sp>
        <p:nvSpPr>
          <p:cNvPr id="3" name="Text Placeholder 2"/>
          <p:cNvSpPr>
            <a:spLocks noGrp="1"/>
          </p:cNvSpPr>
          <p:nvPr>
            <p:ph type="body" idx="1"/>
          </p:nvPr>
        </p:nvSpPr>
        <p:spPr>
          <a:xfrm>
            <a:off x="207010" y="1350645"/>
            <a:ext cx="8749665" cy="4662170"/>
          </a:xfrm>
        </p:spPr>
        <p:txBody>
          <a:bodyPr>
            <a:normAutofit fontScale="90000" lnSpcReduction="10000"/>
          </a:bodyPr>
          <a:p>
            <a:pPr marL="457200" indent="-457200">
              <a:lnSpc>
                <a:spcPct val="130000"/>
              </a:lnSpc>
              <a:buFont typeface="Wingdings" panose="05000000000000000000" charset="0"/>
              <a:buChar char="o"/>
            </a:pPr>
            <a:r>
              <a:rPr lang="en-US"/>
              <a:t>计算能力无限的敌人很容易通过公钥计算出私钥，从而伪造签名。</a:t>
            </a:r>
            <a:endParaRPr lang="en-US"/>
          </a:p>
          <a:p>
            <a:pPr marL="457200" indent="-457200">
              <a:lnSpc>
                <a:spcPct val="130000"/>
              </a:lnSpc>
              <a:buFont typeface="Wingdings" panose="05000000000000000000" charset="0"/>
              <a:buChar char="o"/>
            </a:pPr>
            <a:r>
              <a:rPr lang="en-US"/>
              <a:t>既然我们</a:t>
            </a:r>
            <a:r>
              <a:rPr lang="en-US">
                <a:highlight>
                  <a:srgbClr val="FFFF00"/>
                </a:highlight>
              </a:rPr>
              <a:t>阻止不了</a:t>
            </a:r>
            <a:r>
              <a:rPr lang="en-US"/>
              <a:t>，那我们能不能</a:t>
            </a:r>
            <a:r>
              <a:rPr lang="en-US">
                <a:highlight>
                  <a:srgbClr val="00FF00"/>
                </a:highlight>
              </a:rPr>
              <a:t>证明</a:t>
            </a:r>
            <a:r>
              <a:rPr lang="en-US"/>
              <a:t>这个签名是</a:t>
            </a:r>
            <a:r>
              <a:rPr lang="zh-CN" altLang="en-US"/>
              <a:t>（敌人）</a:t>
            </a:r>
            <a:r>
              <a:rPr lang="en-US"/>
              <a:t>伪造的，而不是签名者</a:t>
            </a:r>
            <a:r>
              <a:rPr lang="zh-CN" altLang="en-US"/>
              <a:t>生成</a:t>
            </a:r>
            <a:r>
              <a:rPr lang="en-US"/>
              <a:t>的呢？</a:t>
            </a:r>
            <a:endParaRPr lang="en-US"/>
          </a:p>
          <a:p>
            <a:pPr marL="457200" indent="-457200">
              <a:lnSpc>
                <a:spcPct val="130000"/>
              </a:lnSpc>
              <a:buFont typeface="Wingdings" panose="05000000000000000000" charset="0"/>
              <a:buChar char="o"/>
            </a:pPr>
            <a:r>
              <a:rPr lang="zh-CN" altLang="en-US"/>
              <a:t>一个更形象的</a:t>
            </a:r>
            <a:r>
              <a:rPr lang="en-US"/>
              <a:t>比喻就是：如果我们真的无法阻挡犯罪分子印假钞，那么我们能不能造出一个机器区分真钞和假钞</a:t>
            </a:r>
            <a:r>
              <a:rPr lang="zh-CN" altLang="en-US"/>
              <a:t>呢</a:t>
            </a:r>
            <a:r>
              <a:rPr lang="en-US"/>
              <a:t>？</a:t>
            </a:r>
            <a:endParaRPr lang="en-US"/>
          </a:p>
          <a:p>
            <a:pPr marL="457200" indent="-457200">
              <a:lnSpc>
                <a:spcPct val="130000"/>
              </a:lnSpc>
              <a:buFont typeface="Wingdings" panose="05000000000000000000" charset="0"/>
              <a:buChar char="o"/>
            </a:pPr>
            <a:r>
              <a:rPr lang="en-US"/>
              <a:t> 这种思路来自后退一步海阔天空这项</a:t>
            </a:r>
            <a:r>
              <a:rPr lang="zh-CN" altLang="en-US"/>
              <a:t>研究</a:t>
            </a:r>
            <a:r>
              <a:rPr lang="en-US"/>
              <a:t>技能。</a:t>
            </a:r>
            <a:r>
              <a:rPr lang="zh-CN" altLang="en-US"/>
              <a:t>一个对应的概念就是失败终止签名</a:t>
            </a:r>
            <a:r>
              <a:rPr lang="zh-CN" altLang="en-US" sz="2000"/>
              <a:t>（Failed-Stop Signatures）</a:t>
            </a:r>
            <a:endParaRPr lang="zh-CN" altLang="en-US" sz="2000"/>
          </a:p>
        </p:txBody>
      </p:sp>
      <p:sp>
        <p:nvSpPr>
          <p:cNvPr id="4" name="Footer Placeholder 3"/>
          <p:cNvSpPr>
            <a:spLocks noGrp="1"/>
          </p:cNvSpPr>
          <p:nvPr>
            <p:ph type="ftr" sz="quarter" idx="11"/>
          </p:nvPr>
        </p:nvSpPr>
        <p:spPr/>
        <p:txBody>
          <a:bodyPr/>
          <a:p>
            <a:r>
              <a:rPr lang="zh-CN" altLang="en-US"/>
              <a:t>《公钥密码学研究方法论》第9课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9634</Words>
  <Application>WPS Presentation</Application>
  <PresentationFormat>On-screen Show (4:3)</PresentationFormat>
  <Paragraphs>657</Paragraphs>
  <Slides>49</Slides>
  <Notes>41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49</vt:i4>
      </vt:variant>
    </vt:vector>
  </HeadingPairs>
  <TitlesOfParts>
    <vt:vector size="65" baseType="lpstr">
      <vt:lpstr>Arial</vt:lpstr>
      <vt:lpstr>宋体</vt:lpstr>
      <vt:lpstr>Wingdings</vt:lpstr>
      <vt:lpstr>微软雅黑</vt:lpstr>
      <vt:lpstr>Garamond</vt:lpstr>
      <vt:lpstr>仿宋</vt:lpstr>
      <vt:lpstr>黑体</vt:lpstr>
      <vt:lpstr>Wingdings</vt:lpstr>
      <vt:lpstr>Cambria Math</vt:lpstr>
      <vt:lpstr>Arial Unicode MS</vt:lpstr>
      <vt:lpstr>Calibri</vt:lpstr>
      <vt:lpstr>MS Mincho</vt:lpstr>
      <vt:lpstr>Liberation Mono</vt:lpstr>
      <vt:lpstr>Office Theme</vt:lpstr>
      <vt:lpstr>1_Office Theme</vt:lpstr>
      <vt:lpstr>2_Office Theme</vt:lpstr>
      <vt:lpstr>公钥密码学研究方法论  </vt:lpstr>
      <vt:lpstr>内容回顾：安全评价</vt:lpstr>
      <vt:lpstr>Outline：密码学研究的第二篇论文（安全定义篇）</vt:lpstr>
      <vt:lpstr>安全定义模型及其内容概览     1/2</vt:lpstr>
      <vt:lpstr>安全定义模型及其内容概览     2/2</vt:lpstr>
      <vt:lpstr>安全定义模型：超越              1/2</vt:lpstr>
      <vt:lpstr>安全定义模型：超越              2/2</vt:lpstr>
      <vt:lpstr>超越一：敌人是谁                  1/5</vt:lpstr>
      <vt:lpstr>超越一：敌人是谁                  2/5</vt:lpstr>
      <vt:lpstr>超越一：敌人是谁                  3/5</vt:lpstr>
      <vt:lpstr>超越一：敌人是谁                  4/5</vt:lpstr>
      <vt:lpstr>超越一：敌人是谁                  5/5</vt:lpstr>
      <vt:lpstr>超越二：敌人将攻击什么        1/8</vt:lpstr>
      <vt:lpstr>超越二：敌人将攻击什么        2/8</vt:lpstr>
      <vt:lpstr>超越二：敌人将攻击什么        3/8</vt:lpstr>
      <vt:lpstr>超越二：敌人将攻击什么        4/8</vt:lpstr>
      <vt:lpstr>超越二：敌人将攻击什么        5/8</vt:lpstr>
      <vt:lpstr>超越二：敌人将攻击什么        6/8</vt:lpstr>
      <vt:lpstr>超越二：敌人将攻击什么        7/8</vt:lpstr>
      <vt:lpstr>超越二：敌人将攻击什么        8/8</vt:lpstr>
      <vt:lpstr>超越三：敌人知道什么          1/16</vt:lpstr>
      <vt:lpstr>超越三：敌人知道什么          2/16</vt:lpstr>
      <vt:lpstr>超越三：敌人知道什么          3/16</vt:lpstr>
      <vt:lpstr>超越三：敌人知道什么          4/16</vt:lpstr>
      <vt:lpstr>超越三：敌人知道什么          5/16</vt:lpstr>
      <vt:lpstr>超越三：敌人知道什么          6/16</vt:lpstr>
      <vt:lpstr>超越三：敌人知道什么          7/16</vt:lpstr>
      <vt:lpstr>超越三：敌人知道什么          8/16</vt:lpstr>
      <vt:lpstr>超越三：敌人知道什么          9/16</vt:lpstr>
      <vt:lpstr>超越三：敌人知道什么        10/16</vt:lpstr>
      <vt:lpstr>超越三：敌人知道什么        11/16</vt:lpstr>
      <vt:lpstr>超越三：敌人知道什么        12/16</vt:lpstr>
      <vt:lpstr>超越三：敌人知道什么        13/16</vt:lpstr>
      <vt:lpstr>超越三：敌人知道什么        14/16</vt:lpstr>
      <vt:lpstr>超越三：敌人知道什么        15/16</vt:lpstr>
      <vt:lpstr>超越三：敌人知道什么        16/16</vt:lpstr>
      <vt:lpstr>安全定义模型总结                  1/2</vt:lpstr>
      <vt:lpstr>安全定义模型总结:一个例子    2/2</vt:lpstr>
      <vt:lpstr>后退一步：反超越</vt:lpstr>
      <vt:lpstr>后退一步：反超越                  1/4</vt:lpstr>
      <vt:lpstr>后退一步：反超越                  2/4</vt:lpstr>
      <vt:lpstr>后退一步：反超越                  3/4</vt:lpstr>
      <vt:lpstr>后退一步：反超越                  4/4</vt:lpstr>
      <vt:lpstr>密码学的研究之路</vt:lpstr>
      <vt:lpstr>密码学的研究之路                  1/4</vt:lpstr>
      <vt:lpstr>密码学的研究之路                  2/4</vt:lpstr>
      <vt:lpstr>密码学的研究之路                  3/4</vt:lpstr>
      <vt:lpstr>密码学的研究之路                  4/4</vt:lpstr>
      <vt:lpstr>第9课（完）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228</cp:revision>
  <dcterms:created xsi:type="dcterms:W3CDTF">2023-09-01T10:24:00Z</dcterms:created>
  <dcterms:modified xsi:type="dcterms:W3CDTF">2023-10-03T01:15:31Z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