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Lst>
  <p:notesMasterIdLst>
    <p:notesMasterId r:id="rId5"/>
  </p:notesMasterIdLst>
  <p:handoutMasterIdLst>
    <p:handoutMasterId r:id="rId54"/>
  </p:handoutMasterIdLst>
  <p:sldIdLst>
    <p:sldId id="256" r:id="rId4"/>
    <p:sldId id="538" r:id="rId6"/>
    <p:sldId id="539" r:id="rId7"/>
    <p:sldId id="480" r:id="rId8"/>
    <p:sldId id="481" r:id="rId9"/>
    <p:sldId id="482" r:id="rId10"/>
    <p:sldId id="483"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25" r:id="rId41"/>
    <p:sldId id="515" r:id="rId42"/>
    <p:sldId id="516" r:id="rId43"/>
    <p:sldId id="517" r:id="rId44"/>
    <p:sldId id="518" r:id="rId45"/>
    <p:sldId id="519" r:id="rId46"/>
    <p:sldId id="520" r:id="rId47"/>
    <p:sldId id="521" r:id="rId48"/>
    <p:sldId id="522" r:id="rId49"/>
    <p:sldId id="523" r:id="rId50"/>
    <p:sldId id="524" r:id="rId51"/>
    <p:sldId id="514" r:id="rId52"/>
    <p:sldId id="38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000000"/>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紧归约这里介绍得非常粗糙。这门课不对它深入</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这里的</a:t>
            </a:r>
            <a:r>
              <a:rPr lang="en-US" altLang="zh-CN"/>
              <a:t>weak </a:t>
            </a:r>
            <a:r>
              <a:rPr lang="zh-CN" altLang="en-US"/>
              <a:t>意味着</a:t>
            </a:r>
            <a:r>
              <a:rPr lang="en-US" altLang="zh-CN"/>
              <a:t> </a:t>
            </a:r>
            <a:r>
              <a:rPr lang="zh-CN" altLang="en-US"/>
              <a:t>敌人的攻击难度增加，敌人被限制的更多</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标准模型和标准安全模型不一样</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sym typeface="+mn-ea"/>
              </a:rPr>
              <a:t>才能发动攻击</a:t>
            </a:r>
            <a:r>
              <a:rPr lang="en-US" altLang="zh-CN">
                <a:sym typeface="+mn-ea"/>
              </a:rPr>
              <a:t>:   </a:t>
            </a:r>
            <a:r>
              <a:rPr lang="zh-CN" altLang="en-US">
                <a:sym typeface="+mn-ea"/>
              </a:rPr>
              <a:t>方案构造的技巧要满足这个条件</a:t>
            </a:r>
            <a:endParaRPr lang="zh-CN" altLang="en-US">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问：</a:t>
            </a:r>
            <a:r>
              <a:rPr lang="en-US" altLang="zh-CN"/>
              <a:t> </a:t>
            </a:r>
            <a:r>
              <a:rPr lang="zh-CN" altLang="en-US"/>
              <a:t>为什么不让敌人对真的方案攻击，直接解决困难问题？</a:t>
            </a:r>
            <a:r>
              <a:rPr lang="en-US" altLang="zh-CN"/>
              <a:t>   </a:t>
            </a:r>
            <a:r>
              <a:rPr lang="zh-CN" altLang="en-US"/>
              <a:t>这个问题很多初学者经常问</a:t>
            </a:r>
            <a:endParaRPr lang="zh-CN" altLang="en-US"/>
          </a:p>
          <a:p>
            <a:endParaRPr lang="zh-CN" altLang="en-US"/>
          </a:p>
          <a:p>
            <a:r>
              <a:rPr lang="zh-CN" altLang="en-US"/>
              <a:t>最直接的回答：</a:t>
            </a:r>
            <a:r>
              <a:rPr lang="en-US" altLang="zh-CN"/>
              <a:t> </a:t>
            </a:r>
            <a:r>
              <a:rPr lang="zh-CN" altLang="en-US"/>
              <a:t>真实方案里可没有困难问题的解</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把</a:t>
            </a:r>
            <a:r>
              <a:rPr lang="en-US" altLang="zh-CN"/>
              <a:t>“</a:t>
            </a:r>
            <a:r>
              <a:rPr lang="zh-CN" altLang="en-US"/>
              <a:t>安全模型考虑进来后更多</a:t>
            </a:r>
            <a:r>
              <a:rPr lang="en-US" altLang="zh-CN"/>
              <a:t>‘</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为了与书保持一致，</a:t>
            </a:r>
            <a:r>
              <a:rPr lang="en-US" altLang="zh-CN"/>
              <a:t>3</a:t>
            </a:r>
            <a:r>
              <a:rPr lang="zh-CN" altLang="en-US"/>
              <a:t>号跳过。</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新在新的研究动机，困难问题必须是抗量子</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我们一起深入观察一下Schnorr数字签名方案。在EUF-CMA安全模型下，敌人知道的信息和敌人攻击的目标都很复杂，证明者很难直接看出或分析得出方案具有安全性。而对于给定的单向性困难问题，研究人员可以比较容易分析并相信它的困难性。如果证明者能把签名方案的安全性归约到该困难问题的困难性，那方案的安全性就可信多了。这才是安全归约证明的本质。</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《数字签名研究方法论》第8课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《公钥密码学研究方法论》第8课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《数字签名研究方法论》第8课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《数字签名研究方法论》第8课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《公钥密码学研究方法论》第8课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/49</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《数字签名研究方法论》第8课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研究方法论》第8课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研究方法论》第8课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第8课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评价因素之一：困难问题</a:t>
            </a:r>
            <a:r>
              <a:rPr lang="en-US" altLang="zh-CN"/>
              <a:t>        2/4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07010" y="1350645"/>
                <a:ext cx="8749665" cy="4853305"/>
              </a:xfrm>
            </p:spPr>
            <p:txBody>
              <a:bodyPr>
                <a:noAutofit/>
              </a:bodyPr>
              <a:p>
                <a:pPr marL="342900" lvl="0" indent="-342900">
                  <a:lnSpc>
                    <a:spcPct val="130000"/>
                  </a:lnSpc>
                  <a:buFont typeface="Wingdings" panose="05000000000000000000" charset="0"/>
                  <a:buChar char="o"/>
                </a:pPr>
                <a:r>
                  <a:rPr lang="zh-CN" altLang="en-US" sz="2400">
                    <a:solidFill>
                      <a:schemeClr val="tx1"/>
                    </a:solidFill>
                    <a:highlight>
                      <a:srgbClr val="00FF00"/>
                    </a:highlight>
                    <a:uFillTx/>
                    <a:latin typeface="Garamond" panose="02020404030301010803" charset="0"/>
                    <a:ea typeface="仿宋" panose="02010609060101010101" charset="-122"/>
                  </a:rPr>
                  <a:t>优质</a:t>
                </a:r>
                <a:r>
                  <a:rPr lang="zh-CN" altLang="en-US" sz="2400">
                    <a:solidFill>
                      <a:schemeClr val="tx1"/>
                    </a:solidFill>
                    <a:uFillTx/>
                    <a:latin typeface="Garamond" panose="02020404030301010803" charset="0"/>
                    <a:ea typeface="仿宋" panose="02010609060101010101" charset="-122"/>
                  </a:rPr>
                  <a:t>的计算难题</a:t>
                </a:r>
                <a:r>
                  <a:rPr lang="en-US" altLang="zh-CN" sz="2400">
                    <a:solidFill>
                      <a:schemeClr val="tx1"/>
                    </a:solidFill>
                    <a:uFillTx/>
                    <a:latin typeface="Garamond" panose="02020404030301010803" charset="0"/>
                    <a:ea typeface="仿宋" panose="02010609060101010101" charset="-122"/>
                  </a:rPr>
                  <a:t>(Weak Hardness Assumption)</a:t>
                </a:r>
                <a:endParaRPr lang="en-US" altLang="zh-CN" sz="24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en-US" altLang="zh-CN" sz="2055">
                    <a:solidFill>
                      <a:schemeClr val="tx1"/>
                    </a:solidFill>
                    <a:uFillTx/>
                    <a:latin typeface="Garamond" panose="02020404030301010803" charset="0"/>
                    <a:ea typeface="仿宋" panose="02010609060101010101" charset="-122"/>
                  </a:rPr>
                  <a:t>Input: (g,g</a:t>
                </a:r>
                <a:r>
                  <a:rPr lang="en-US" altLang="zh-CN" sz="2055" baseline="30000">
                    <a:solidFill>
                      <a:schemeClr val="tx1"/>
                    </a:solidFill>
                    <a:uFillTx/>
                    <a:latin typeface="Garamond" panose="02020404030301010803" charset="0"/>
                    <a:ea typeface="仿宋" panose="02010609060101010101" charset="-122"/>
                  </a:rPr>
                  <a:t>x</a:t>
                </a:r>
                <a:r>
                  <a:rPr lang="en-US" altLang="zh-CN" sz="2055">
                    <a:solidFill>
                      <a:schemeClr val="tx1"/>
                    </a:solidFill>
                    <a:uFillTx/>
                    <a:latin typeface="Garamond" panose="02020404030301010803" charset="0"/>
                    <a:ea typeface="仿宋" panose="02010609060101010101" charset="-122"/>
                  </a:rPr>
                  <a:t>)</a:t>
                </a:r>
                <a:endParaRPr lang="en-US" altLang="zh-CN" sz="2055">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en-US" altLang="zh-CN" sz="2055">
                    <a:solidFill>
                      <a:schemeClr val="tx1"/>
                    </a:solidFill>
                    <a:uFillTx/>
                    <a:latin typeface="Garamond" panose="02020404030301010803" charset="0"/>
                    <a:ea typeface="仿宋" panose="02010609060101010101" charset="-122"/>
                  </a:rPr>
                  <a:t>Output: x</a:t>
                </a:r>
                <a:endParaRPr lang="en-US" altLang="zh-CN" sz="2055">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endParaRPr lang="zh-CN" altLang="en-US" sz="2055">
                  <a:solidFill>
                    <a:schemeClr val="tx1"/>
                  </a:solidFill>
                  <a:uFillTx/>
                  <a:latin typeface="Garamond" panose="02020404030301010803" charset="0"/>
                  <a:ea typeface="仿宋" panose="02010609060101010101" charset="-122"/>
                </a:endParaRPr>
              </a:p>
              <a:p>
                <a:pPr marL="342900" lvl="0" indent="-342900">
                  <a:lnSpc>
                    <a:spcPct val="130000"/>
                  </a:lnSpc>
                  <a:buFont typeface="Wingdings" panose="05000000000000000000" charset="0"/>
                  <a:buChar char="o"/>
                </a:pPr>
                <a:r>
                  <a:rPr lang="zh-CN" altLang="en-US" sz="2400">
                    <a:solidFill>
                      <a:schemeClr val="tx1"/>
                    </a:solidFill>
                    <a:highlight>
                      <a:srgbClr val="FF00FF"/>
                    </a:highlight>
                    <a:uFillTx/>
                    <a:latin typeface="Garamond" panose="02020404030301010803" charset="0"/>
                    <a:ea typeface="仿宋" panose="02010609060101010101" charset="-122"/>
                  </a:rPr>
                  <a:t>劣质</a:t>
                </a:r>
                <a:r>
                  <a:rPr lang="zh-CN" altLang="en-US" sz="2400">
                    <a:solidFill>
                      <a:schemeClr val="tx1"/>
                    </a:solidFill>
                    <a:uFillTx/>
                    <a:latin typeface="Garamond" panose="02020404030301010803" charset="0"/>
                    <a:ea typeface="仿宋" panose="02010609060101010101" charset="-122"/>
                  </a:rPr>
                  <a:t>的计算难题</a:t>
                </a:r>
                <a:r>
                  <a:rPr lang="en-US" altLang="zh-CN" sz="2400">
                    <a:solidFill>
                      <a:schemeClr val="tx1"/>
                    </a:solidFill>
                    <a:uFillTx/>
                    <a:latin typeface="Garamond" panose="02020404030301010803" charset="0"/>
                    <a:ea typeface="仿宋" panose="02010609060101010101" charset="-122"/>
                  </a:rPr>
                  <a:t>(Strong Hardness Assumption)</a:t>
                </a:r>
                <a:endParaRPr lang="en-US" altLang="zh-CN" sz="24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en-US" sz="2055">
                    <a:solidFill>
                      <a:schemeClr val="tx1"/>
                    </a:solidFill>
                    <a:uFillTx/>
                    <a:latin typeface="Garamond" panose="02020404030301010803" charset="0"/>
                    <a:ea typeface="仿宋" panose="02010609060101010101" charset="-122"/>
                  </a:rPr>
                  <a:t>Input: (g, g^x, g^{x^2}, g^{x3},……, g^{x^q})</a:t>
                </a:r>
                <a:endParaRPr lang="en-US" sz="2055">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en-US" sz="2055">
                    <a:solidFill>
                      <a:schemeClr val="tx1"/>
                    </a:solidFill>
                    <a:uFillTx/>
                    <a:latin typeface="Garamond" panose="02020404030301010803" charset="0"/>
                    <a:ea typeface="仿宋" panose="02010609060101010101" charset="-122"/>
                  </a:rPr>
                  <a:t>Oracle:   For a query z, return    </a:t>
                </a:r>
                <a14:m>
                  <m:oMath xmlns:m="http://schemas.openxmlformats.org/officeDocument/2006/math">
                    <m:sSup>
                      <m:sSupPr>
                        <m:ctrlPr>
                          <a:rPr lang="en-US" sz="2055" i="1">
                            <a:solidFill>
                              <a:schemeClr val="tx1"/>
                            </a:solidFill>
                            <a:uFillTx/>
                            <a:latin typeface="Cambria Math" panose="02040503050406030204" charset="0"/>
                            <a:ea typeface="仿宋" panose="02010609060101010101" charset="-122"/>
                            <a:cs typeface="Cambria Math" panose="02040503050406030204" charset="0"/>
                          </a:rPr>
                        </m:ctrlPr>
                      </m:sSupPr>
                      <m:e>
                        <m:r>
                          <a:rPr lang="en-US" sz="2055" i="1">
                            <a:solidFill>
                              <a:schemeClr val="tx1"/>
                            </a:solidFill>
                            <a:uFillTx/>
                            <a:latin typeface="Cambria Math" panose="02040503050406030204" charset="0"/>
                            <a:ea typeface="仿宋" panose="02010609060101010101" charset="-122"/>
                            <a:cs typeface="Cambria Math" panose="02040503050406030204" charset="0"/>
                          </a:rPr>
                          <m:t>𝑔</m:t>
                        </m:r>
                      </m:e>
                      <m:sup>
                        <m:f>
                          <m:fPr>
                            <m:ctrlPr>
                              <a:rPr lang="en-US" sz="2055" i="1">
                                <a:solidFill>
                                  <a:schemeClr val="tx1"/>
                                </a:solidFill>
                                <a:uFillTx/>
                                <a:latin typeface="Cambria Math" panose="02040503050406030204" charset="0"/>
                                <a:ea typeface="仿宋" panose="02010609060101010101" charset="-122"/>
                                <a:cs typeface="Cambria Math" panose="02040503050406030204" charset="0"/>
                              </a:rPr>
                            </m:ctrlPr>
                          </m:fPr>
                          <m:num>
                            <m:r>
                              <a:rPr lang="en-US" sz="2055" i="1">
                                <a:solidFill>
                                  <a:schemeClr val="tx1"/>
                                </a:solidFill>
                                <a:uFillTx/>
                                <a:latin typeface="Cambria Math" panose="02040503050406030204" charset="0"/>
                                <a:ea typeface="仿宋" panose="02010609060101010101" charset="-122"/>
                                <a:cs typeface="Cambria Math" panose="02040503050406030204" charset="0"/>
                              </a:rPr>
                              <m:t>1</m:t>
                            </m:r>
                          </m:num>
                          <m:den>
                            <m:r>
                              <a:rPr lang="en-US" sz="2055" i="1">
                                <a:solidFill>
                                  <a:schemeClr val="tx1"/>
                                </a:solidFill>
                                <a:uFillTx/>
                                <a:latin typeface="Cambria Math" panose="02040503050406030204" charset="0"/>
                                <a:ea typeface="仿宋" panose="02010609060101010101" charset="-122"/>
                                <a:cs typeface="Cambria Math" panose="02040503050406030204" charset="0"/>
                              </a:rPr>
                              <m:t>𝑥</m:t>
                            </m:r>
                            <m:r>
                              <a:rPr lang="en-US" sz="2055" i="1">
                                <a:solidFill>
                                  <a:schemeClr val="tx1"/>
                                </a:solidFill>
                                <a:uFillTx/>
                                <a:latin typeface="Cambria Math" panose="02040503050406030204" charset="0"/>
                                <a:ea typeface="仿宋" panose="02010609060101010101" charset="-122"/>
                                <a:cs typeface="Cambria Math" panose="02040503050406030204" charset="0"/>
                              </a:rPr>
                              <m:t>+</m:t>
                            </m:r>
                            <m:r>
                              <a:rPr lang="en-US" sz="2055" i="1">
                                <a:solidFill>
                                  <a:schemeClr val="tx1"/>
                                </a:solidFill>
                                <a:uFillTx/>
                                <a:latin typeface="Cambria Math" panose="02040503050406030204" charset="0"/>
                                <a:ea typeface="仿宋" panose="02010609060101010101" charset="-122"/>
                                <a:cs typeface="Cambria Math" panose="02040503050406030204" charset="0"/>
                              </a:rPr>
                              <m:t>𝑧</m:t>
                            </m:r>
                          </m:den>
                        </m:f>
                      </m:sup>
                    </m:sSup>
                  </m:oMath>
                </a14:m>
                <a:endParaRPr lang="en-US" altLang="zh-CN" sz="2055" i="1">
                  <a:solidFill>
                    <a:schemeClr val="tx1"/>
                  </a:solidFill>
                  <a:uFillTx/>
                  <a:latin typeface="Garamond" panose="02020404030301010803" charset="0"/>
                  <a:ea typeface="仿宋" panose="02010609060101010101" charset="-122"/>
                  <a:cs typeface="Cambria Math" panose="02040503050406030204" charset="0"/>
                </a:endParaRPr>
              </a:p>
              <a:p>
                <a:pPr lvl="1">
                  <a:lnSpc>
                    <a:spcPct val="130000"/>
                  </a:lnSpc>
                  <a:buFont typeface="Wingdings" panose="05000000000000000000" charset="0"/>
                  <a:buChar char="v"/>
                </a:pPr>
                <a:r>
                  <a:rPr lang="en-US" altLang="zh-CN" sz="2055">
                    <a:solidFill>
                      <a:schemeClr val="tx1"/>
                    </a:solidFill>
                    <a:uFillTx/>
                    <a:latin typeface="Garamond" panose="02020404030301010803" charset="0"/>
                    <a:ea typeface="仿宋" panose="02010609060101010101" charset="-122"/>
                  </a:rPr>
                  <a:t>Output:  (c,</a:t>
                </a:r>
                <a14:m>
                  <m:oMath xmlns:m="http://schemas.openxmlformats.org/officeDocument/2006/math">
                    <m:sSup>
                      <m:sSupPr>
                        <m:ctrlPr>
                          <a:rPr lang="en-US" sz="2055" i="1">
                            <a:solidFill>
                              <a:schemeClr val="tx1"/>
                            </a:solidFill>
                            <a:uFillTx/>
                            <a:latin typeface="Cambria Math" panose="02040503050406030204" charset="0"/>
                            <a:ea typeface="仿宋" panose="02010609060101010101" charset="-122"/>
                            <a:cs typeface="Cambria Math" panose="02040503050406030204" charset="0"/>
                          </a:rPr>
                        </m:ctrlPr>
                      </m:sSupPr>
                      <m:e>
                        <m:r>
                          <a:rPr lang="en-US" sz="2055" i="1">
                            <a:solidFill>
                              <a:schemeClr val="tx1"/>
                            </a:solidFill>
                            <a:uFillTx/>
                            <a:latin typeface="Cambria Math" panose="02040503050406030204" charset="0"/>
                            <a:ea typeface="仿宋" panose="02010609060101010101" charset="-122"/>
                            <a:cs typeface="Cambria Math" panose="02040503050406030204" charset="0"/>
                          </a:rPr>
                          <m:t> </m:t>
                        </m:r>
                        <m:r>
                          <a:rPr lang="en-US" sz="2055" i="1">
                            <a:solidFill>
                              <a:schemeClr val="tx1"/>
                            </a:solidFill>
                            <a:uFillTx/>
                            <a:latin typeface="Cambria Math" panose="02040503050406030204" charset="0"/>
                            <a:ea typeface="仿宋" panose="02010609060101010101" charset="-122"/>
                            <a:cs typeface="Cambria Math" panose="02040503050406030204" charset="0"/>
                          </a:rPr>
                          <m:t>𝑔</m:t>
                        </m:r>
                      </m:e>
                      <m:sup>
                        <m:f>
                          <m:fPr>
                            <m:ctrlPr>
                              <a:rPr lang="en-US" sz="2055" i="1">
                                <a:solidFill>
                                  <a:schemeClr val="tx1"/>
                                </a:solidFill>
                                <a:uFillTx/>
                                <a:latin typeface="Cambria Math" panose="02040503050406030204" charset="0"/>
                                <a:ea typeface="仿宋" panose="02010609060101010101" charset="-122"/>
                                <a:cs typeface="Cambria Math" panose="02040503050406030204" charset="0"/>
                              </a:rPr>
                            </m:ctrlPr>
                          </m:fPr>
                          <m:num>
                            <m:r>
                              <a:rPr lang="en-US" sz="2055" i="1">
                                <a:solidFill>
                                  <a:schemeClr val="tx1"/>
                                </a:solidFill>
                                <a:uFillTx/>
                                <a:latin typeface="Cambria Math" panose="02040503050406030204" charset="0"/>
                                <a:ea typeface="仿宋" panose="02010609060101010101" charset="-122"/>
                                <a:cs typeface="Cambria Math" panose="02040503050406030204" charset="0"/>
                              </a:rPr>
                              <m:t>1</m:t>
                            </m:r>
                          </m:num>
                          <m:den>
                            <m:r>
                              <a:rPr lang="en-US" sz="2055" i="1">
                                <a:solidFill>
                                  <a:schemeClr val="tx1"/>
                                </a:solidFill>
                                <a:uFillTx/>
                                <a:latin typeface="Cambria Math" panose="02040503050406030204" charset="0"/>
                                <a:ea typeface="仿宋" panose="02010609060101010101" charset="-122"/>
                                <a:cs typeface="Cambria Math" panose="02040503050406030204" charset="0"/>
                              </a:rPr>
                              <m:t>𝑥</m:t>
                            </m:r>
                            <m:r>
                              <a:rPr lang="en-US" sz="2055" i="1">
                                <a:solidFill>
                                  <a:schemeClr val="tx1"/>
                                </a:solidFill>
                                <a:uFillTx/>
                                <a:latin typeface="Cambria Math" panose="02040503050406030204" charset="0"/>
                                <a:ea typeface="仿宋" panose="02010609060101010101" charset="-122"/>
                                <a:cs typeface="Cambria Math" panose="02040503050406030204" charset="0"/>
                              </a:rPr>
                              <m:t>+</m:t>
                            </m:r>
                            <m:r>
                              <a:rPr lang="en-US" sz="2055" i="1">
                                <a:solidFill>
                                  <a:schemeClr val="tx1"/>
                                </a:solidFill>
                                <a:uFillTx/>
                                <a:latin typeface="Cambria Math" panose="02040503050406030204" charset="0"/>
                                <a:ea typeface="仿宋" panose="02010609060101010101" charset="-122"/>
                                <a:cs typeface="Cambria Math" panose="02040503050406030204" charset="0"/>
                              </a:rPr>
                              <m:t>𝑐</m:t>
                            </m:r>
                          </m:den>
                        </m:f>
                      </m:sup>
                    </m:sSup>
                  </m:oMath>
                </a14:m>
                <a:r>
                  <a:rPr lang="en-US" altLang="zh-CN" sz="2055">
                    <a:solidFill>
                      <a:schemeClr val="tx1"/>
                    </a:solidFill>
                    <a:uFillTx/>
                    <a:latin typeface="Garamond" panose="02020404030301010803" charset="0"/>
                    <a:ea typeface="仿宋" panose="02010609060101010101" charset="-122"/>
                  </a:rPr>
                  <a:t> ), where c must be different from all queried z.</a:t>
                </a:r>
                <a:endParaRPr lang="en-US" altLang="zh-CN" sz="2055">
                  <a:solidFill>
                    <a:schemeClr val="tx1"/>
                  </a:solidFill>
                  <a:uFillTx/>
                  <a:latin typeface="Garamond" panose="02020404030301010803" charset="0"/>
                  <a:ea typeface="仿宋" panose="02010609060101010101" charset="-122"/>
                </a:endParaRPr>
              </a:p>
            </p:txBody>
          </p:sp>
        </mc:Choice>
        <mc:Fallback>
          <p:sp>
            <p:nvSpPr>
              <p:cNvPr id="3" name="Text Placeholder 2"/>
              <p:cNvSpPr>
                <a:spLocks noRot="1" noChangeAspect="1" noMove="1" noResize="1" noEditPoints="1" noAdjustHandles="1" noChangeArrowheads="1" noChangeShapeType="1" noTextEdit="1"/>
              </p:cNvSpPr>
              <p:nvPr>
                <p:ph type="body" idx="1"/>
              </p:nvPr>
            </p:nvSpPr>
            <p:spPr>
              <a:xfrm>
                <a:off x="207010" y="1350645"/>
                <a:ext cx="8749665" cy="4853305"/>
              </a:xfrm>
              <a:blipFill rotWithShape="1">
                <a:blip r:embed="rId1"/>
                <a:stretch>
                  <a:fillRect/>
                </a:stretch>
              </a:blipFill>
            </p:spPr>
            <p:txBody>
              <a:bodyPr/>
              <a:lstStyle/>
              <a:p>
                <a:r>
                  <a:rPr lang="en-US"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评价因素之一：困难问题</a:t>
            </a:r>
            <a:r>
              <a:rPr lang="en-US" altLang="zh-CN"/>
              <a:t>        3/4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853305"/>
          </a:xfrm>
        </p:spPr>
        <p:txBody>
          <a:bodyPr>
            <a:noAutofit/>
          </a:bodyPr>
          <a:p>
            <a:pPr lvl="0">
              <a:lnSpc>
                <a:spcPct val="120000"/>
              </a:lnSpc>
              <a:buFont typeface="Wingdings" panose="05000000000000000000" charset="0"/>
            </a:pPr>
            <a:r>
              <a:rPr lang="en-US" altLang="zh-CN">
                <a:solidFill>
                  <a:schemeClr val="tx1"/>
                </a:solidFill>
                <a:uFillTx/>
                <a:latin typeface="Garamond" panose="02020404030301010803" charset="0"/>
                <a:ea typeface="仿宋" panose="02010609060101010101" charset="-122"/>
              </a:rPr>
              <a:t>量子计算机</a:t>
            </a:r>
            <a:r>
              <a:rPr lang="zh-CN" altLang="en-US">
                <a:solidFill>
                  <a:schemeClr val="tx1"/>
                </a:solidFill>
                <a:uFillTx/>
                <a:latin typeface="Garamond" panose="02020404030301010803" charset="0"/>
                <a:ea typeface="仿宋" panose="02010609060101010101" charset="-122"/>
              </a:rPr>
              <a:t>在解决某些计算难题方面具有优势</a:t>
            </a:r>
            <a:r>
              <a:rPr lang="en-US" altLang="zh-CN">
                <a:solidFill>
                  <a:schemeClr val="tx1"/>
                </a:solidFill>
                <a:uFillTx/>
                <a:latin typeface="Garamond" panose="02020404030301010803" charset="0"/>
                <a:ea typeface="仿宋" panose="02010609060101010101" charset="-122"/>
              </a:rPr>
              <a:t>，困难问题又可分为两大类：</a:t>
            </a:r>
            <a:endParaRPr lang="en-US" altLang="zh-CN">
              <a:solidFill>
                <a:schemeClr val="tx1"/>
              </a:solidFill>
              <a:uFillTx/>
              <a:latin typeface="Garamond" panose="02020404030301010803" charset="0"/>
              <a:ea typeface="仿宋" panose="02010609060101010101" charset="-122"/>
            </a:endParaRPr>
          </a:p>
          <a:p>
            <a:pPr marL="914400" lvl="1" indent="-457200">
              <a:lnSpc>
                <a:spcPct val="120000"/>
              </a:lnSpc>
              <a:buFont typeface="Wingdings" panose="05000000000000000000" charset="0"/>
              <a:buChar char="o"/>
            </a:pPr>
            <a:r>
              <a:rPr lang="en-US" altLang="zh-CN">
                <a:solidFill>
                  <a:schemeClr val="tx1"/>
                </a:solidFill>
                <a:highlight>
                  <a:srgbClr val="FFFF00"/>
                </a:highlight>
                <a:uFillTx/>
                <a:latin typeface="Garamond" panose="02020404030301010803" charset="0"/>
                <a:ea typeface="仿宋" panose="02010609060101010101" charset="-122"/>
              </a:rPr>
              <a:t>第一类</a:t>
            </a:r>
            <a:r>
              <a:rPr lang="en-US" altLang="zh-CN">
                <a:solidFill>
                  <a:schemeClr val="tx1"/>
                </a:solidFill>
                <a:uFillTx/>
                <a:latin typeface="Garamond" panose="02020404030301010803" charset="0"/>
                <a:ea typeface="仿宋" panose="02010609060101010101" charset="-122"/>
              </a:rPr>
              <a:t>是在传统计算机下计算困难，但在量子计算机下计算简单的问题</a:t>
            </a:r>
            <a:r>
              <a:rPr lang="zh-CN" altLang="en-US">
                <a:solidFill>
                  <a:schemeClr val="tx1"/>
                </a:solidFill>
                <a:uFillTx/>
                <a:latin typeface="Garamond" panose="02020404030301010803" charset="0"/>
                <a:ea typeface="仿宋" panose="02010609060101010101" charset="-122"/>
              </a:rPr>
              <a:t>（比如大数分解问题和离散对数问题）；</a:t>
            </a:r>
            <a:endParaRPr lang="en-US" altLang="zh-CN">
              <a:solidFill>
                <a:schemeClr val="tx1"/>
              </a:solidFill>
              <a:uFillTx/>
              <a:latin typeface="Garamond" panose="02020404030301010803" charset="0"/>
              <a:ea typeface="仿宋" panose="02010609060101010101" charset="-122"/>
            </a:endParaRPr>
          </a:p>
          <a:p>
            <a:pPr marL="914400" lvl="1" indent="-457200">
              <a:lnSpc>
                <a:spcPct val="120000"/>
              </a:lnSpc>
              <a:buFont typeface="Wingdings" panose="05000000000000000000" charset="0"/>
              <a:buChar char="o"/>
            </a:pPr>
            <a:r>
              <a:rPr lang="en-US" altLang="zh-CN">
                <a:solidFill>
                  <a:schemeClr val="tx1"/>
                </a:solidFill>
                <a:highlight>
                  <a:srgbClr val="00FF00"/>
                </a:highlight>
                <a:uFillTx/>
                <a:latin typeface="Garamond" panose="02020404030301010803" charset="0"/>
                <a:ea typeface="仿宋" panose="02010609060101010101" charset="-122"/>
              </a:rPr>
              <a:t>第二类</a:t>
            </a:r>
            <a:r>
              <a:rPr lang="en-US" altLang="zh-CN">
                <a:solidFill>
                  <a:schemeClr val="tx1"/>
                </a:solidFill>
                <a:uFillTx/>
                <a:latin typeface="Garamond" panose="02020404030301010803" charset="0"/>
                <a:ea typeface="仿宋" panose="02010609060101010101" charset="-122"/>
              </a:rPr>
              <a:t>是在传统计算机和量子计算机下都计算困难的问题。</a:t>
            </a:r>
            <a:endParaRPr lang="en-US" altLang="zh-CN">
              <a:solidFill>
                <a:schemeClr val="tx1"/>
              </a:solidFill>
              <a:uFillTx/>
              <a:latin typeface="Garamond" panose="02020404030301010803" charset="0"/>
              <a:ea typeface="仿宋" panose="02010609060101010101" charset="-122"/>
            </a:endParaRPr>
          </a:p>
          <a:p>
            <a:pPr lvl="0">
              <a:lnSpc>
                <a:spcPct val="120000"/>
              </a:lnSpc>
              <a:buFont typeface="Wingdings" panose="05000000000000000000" charset="0"/>
            </a:pPr>
            <a:r>
              <a:rPr lang="en-US" altLang="zh-CN">
                <a:solidFill>
                  <a:schemeClr val="tx1"/>
                </a:solidFill>
                <a:uFillTx/>
                <a:latin typeface="Garamond" panose="02020404030301010803" charset="0"/>
                <a:ea typeface="仿宋" panose="02010609060101010101" charset="-122"/>
              </a:rPr>
              <a:t>能构造方案并把安全性归约到第二类问题当然是最好的结果，但并不意味着归约到第一类问题的方案就一定很</a:t>
            </a:r>
            <a:r>
              <a:rPr lang="zh-CN" altLang="en-US">
                <a:solidFill>
                  <a:schemeClr val="tx1"/>
                </a:solidFill>
                <a:uFillTx/>
                <a:latin typeface="Garamond" panose="02020404030301010803" charset="0"/>
                <a:ea typeface="仿宋" panose="02010609060101010101" charset="-122"/>
              </a:rPr>
              <a:t>不够好（能对密码学造成威胁的量子计算机仍然处于困难重重的探索中，而且贡献一个方案的价值在于技术）</a:t>
            </a:r>
            <a:r>
              <a:rPr lang="en-US" altLang="zh-CN">
                <a:solidFill>
                  <a:schemeClr val="tx1"/>
                </a:solidFill>
                <a:uFillTx/>
                <a:latin typeface="Garamond" panose="02020404030301010803" charset="0"/>
                <a:ea typeface="仿宋" panose="02010609060101010101" charset="-122"/>
              </a:rPr>
              <a:t>。</a:t>
            </a:r>
            <a:endParaRPr lang="zh-CN" altLang="en-US">
              <a:solidFill>
                <a:schemeClr val="tx1"/>
              </a:solidFill>
              <a:uFillTx/>
              <a:latin typeface="Garamond" panose="02020404030301010803" charset="0"/>
              <a:ea typeface="仿宋"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评价因素之一：困难问题</a:t>
            </a:r>
            <a:r>
              <a:rPr lang="en-US" altLang="zh-CN"/>
              <a:t>        4/4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853305"/>
          </a:xfrm>
        </p:spPr>
        <p:txBody>
          <a:bodyPr>
            <a:noAutofit/>
          </a:bodyPr>
          <a:p>
            <a:pPr lvl="0">
              <a:lnSpc>
                <a:spcPct val="120000"/>
              </a:lnSpc>
              <a:buFont typeface="Wingdings" panose="05000000000000000000" charset="0"/>
            </a:pPr>
            <a:r>
              <a:rPr sz="2400">
                <a:solidFill>
                  <a:schemeClr val="tx1"/>
                </a:solidFill>
                <a:uFillTx/>
                <a:latin typeface="Garamond" panose="02020404030301010803" charset="0"/>
                <a:ea typeface="仿宋" panose="02010609060101010101" charset="-122"/>
              </a:rPr>
              <a:t>在证明一个签名方案的安全性时，证明者应该选择哪一个困难问题？本能反应当然是选择那个最优质的计算困难问题。然而</a:t>
            </a:r>
            <a:r>
              <a:rPr lang="zh-CN" sz="2400">
                <a:solidFill>
                  <a:schemeClr val="tx1"/>
                </a:solidFill>
                <a:uFillTx/>
                <a:latin typeface="Garamond" panose="02020404030301010803" charset="0"/>
                <a:ea typeface="仿宋" panose="02010609060101010101" charset="-122"/>
              </a:rPr>
              <a:t>：</a:t>
            </a:r>
            <a:r>
              <a:rPr sz="2400">
                <a:solidFill>
                  <a:schemeClr val="tx1"/>
                </a:solidFill>
                <a:uFillTx/>
                <a:latin typeface="Garamond" panose="02020404030301010803" charset="0"/>
                <a:ea typeface="仿宋" panose="02010609060101010101" charset="-122"/>
              </a:rPr>
              <a:t></a:t>
            </a:r>
            <a:endParaRPr sz="2400">
              <a:solidFill>
                <a:schemeClr val="tx1"/>
              </a:solidFill>
              <a:uFillTx/>
              <a:latin typeface="Garamond" panose="02020404030301010803" charset="0"/>
              <a:ea typeface="仿宋" panose="02010609060101010101" charset="-122"/>
            </a:endParaRPr>
          </a:p>
          <a:p>
            <a:pPr marL="342900" lvl="0" indent="-342900">
              <a:lnSpc>
                <a:spcPct val="120000"/>
              </a:lnSpc>
              <a:buFont typeface="Wingdings" panose="05000000000000000000" charset="0"/>
              <a:buChar char="o"/>
            </a:pPr>
            <a:r>
              <a:rPr sz="2400">
                <a:solidFill>
                  <a:schemeClr val="tx1"/>
                </a:solidFill>
                <a:highlight>
                  <a:srgbClr val="FFFF00"/>
                </a:highlight>
                <a:uFillTx/>
                <a:latin typeface="Garamond" panose="02020404030301010803" charset="0"/>
                <a:ea typeface="仿宋" panose="02010609060101010101" charset="-122"/>
              </a:rPr>
              <a:t>不是证明者想选择哪个计算难题就能选择哪个问题</a:t>
            </a:r>
            <a:r>
              <a:rPr sz="2400">
                <a:solidFill>
                  <a:schemeClr val="tx1"/>
                </a:solidFill>
                <a:uFillTx/>
                <a:latin typeface="Garamond" panose="02020404030301010803" charset="0"/>
                <a:ea typeface="仿宋" panose="02010609060101010101" charset="-122"/>
              </a:rPr>
              <a:t>。一个根本前提是这个困难问题和密码方案必须建立在同一个本源困难问题之上。超出这个范围去选择计算难题是不正确的。</a:t>
            </a:r>
            <a:endParaRPr sz="2400">
              <a:solidFill>
                <a:schemeClr val="tx1"/>
              </a:solidFill>
              <a:uFillTx/>
              <a:latin typeface="Garamond" panose="02020404030301010803" charset="0"/>
              <a:ea typeface="仿宋" panose="02010609060101010101" charset="-122"/>
            </a:endParaRPr>
          </a:p>
          <a:p>
            <a:pPr marL="342900" lvl="0" indent="-342900">
              <a:lnSpc>
                <a:spcPct val="120000"/>
              </a:lnSpc>
              <a:buFont typeface="Wingdings" panose="05000000000000000000" charset="0"/>
              <a:buChar char="o"/>
            </a:pPr>
            <a:r>
              <a:rPr sz="2400">
                <a:solidFill>
                  <a:schemeClr val="tx1"/>
                </a:solidFill>
                <a:highlight>
                  <a:srgbClr val="00FF00"/>
                </a:highlight>
                <a:uFillTx/>
                <a:latin typeface="Garamond" panose="02020404030301010803" charset="0"/>
                <a:ea typeface="仿宋" panose="02010609060101010101" charset="-122"/>
              </a:rPr>
              <a:t>先设计方案再考虑安全证明很难走得通</a:t>
            </a:r>
            <a:r>
              <a:rPr sz="2400">
                <a:solidFill>
                  <a:schemeClr val="tx1"/>
                </a:solidFill>
                <a:uFillTx/>
                <a:latin typeface="Garamond" panose="02020404030301010803" charset="0"/>
                <a:ea typeface="仿宋" panose="02010609060101010101" charset="-122"/>
              </a:rPr>
              <a:t>，因为方案设计和困难问题息息相关。在方案构造开始之前，证明者对签名结构每一步的设计都必须考虑困难问题。 先定好困难问题作为安全证明的目标，再考虑方案的每一步构造。</a:t>
            </a:r>
            <a:r>
              <a:rPr lang="zh-CN" sz="2400">
                <a:solidFill>
                  <a:schemeClr val="tx1"/>
                </a:solidFill>
                <a:uFillTx/>
                <a:latin typeface="Garamond" panose="02020404030301010803" charset="0"/>
                <a:ea typeface="仿宋" panose="02010609060101010101" charset="-122"/>
              </a:rPr>
              <a:t>（同时考虑）</a:t>
            </a:r>
            <a:endParaRPr lang="zh-CN" sz="2400">
              <a:solidFill>
                <a:schemeClr val="tx1"/>
              </a:solidFill>
              <a:uFillTx/>
              <a:latin typeface="Garamond" panose="02020404030301010803" charset="0"/>
              <a:ea typeface="仿宋"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可证明安全的本质</a:t>
            </a:r>
            <a:r>
              <a:rPr lang="en-US" altLang="zh-CN"/>
              <a:t>                 1/2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853305"/>
          </a:xfrm>
        </p:spPr>
        <p:txBody>
          <a:bodyPr>
            <a:noAutofit/>
          </a:bodyPr>
          <a:p>
            <a:pPr lvl="0">
              <a:lnSpc>
                <a:spcPct val="120000"/>
              </a:lnSpc>
              <a:buFont typeface="Wingdings" panose="05000000000000000000" charset="0"/>
            </a:pPr>
            <a:r>
              <a:rPr lang="zh-CN">
                <a:solidFill>
                  <a:schemeClr val="tx1"/>
                </a:solidFill>
                <a:highlight>
                  <a:srgbClr val="FFFF00"/>
                </a:highlight>
                <a:uFillTx/>
                <a:latin typeface="Garamond" panose="02020404030301010803" charset="0"/>
                <a:ea typeface="仿宋" panose="02010609060101010101" charset="-122"/>
              </a:rPr>
              <a:t>老马问</a:t>
            </a:r>
            <a:r>
              <a:rPr lang="zh-CN">
                <a:solidFill>
                  <a:schemeClr val="tx1"/>
                </a:solidFill>
                <a:uFillTx/>
                <a:latin typeface="Garamond" panose="02020404030301010803" charset="0"/>
                <a:ea typeface="仿宋" panose="02010609060101010101" charset="-122"/>
              </a:rPr>
              <a:t>：</a:t>
            </a:r>
            <a:r>
              <a:rPr>
                <a:solidFill>
                  <a:schemeClr val="tx1"/>
                </a:solidFill>
                <a:uFillTx/>
                <a:latin typeface="Garamond" panose="02020404030301010803" charset="0"/>
                <a:ea typeface="仿宋" panose="02010609060101010101" charset="-122"/>
              </a:rPr>
              <a:t>为什么需要</a:t>
            </a:r>
            <a:r>
              <a:rPr lang="zh-CN">
                <a:solidFill>
                  <a:schemeClr val="tx1"/>
                </a:solidFill>
                <a:uFillTx/>
                <a:latin typeface="Garamond" panose="02020404030301010803" charset="0"/>
                <a:ea typeface="仿宋" panose="02010609060101010101" charset="-122"/>
              </a:rPr>
              <a:t>通过</a:t>
            </a:r>
            <a:r>
              <a:rPr>
                <a:solidFill>
                  <a:schemeClr val="tx1"/>
                </a:solidFill>
                <a:uFillTx/>
                <a:latin typeface="Garamond" panose="02020404030301010803" charset="0"/>
                <a:ea typeface="仿宋" panose="02010609060101010101" charset="-122"/>
              </a:rPr>
              <a:t>安全归约证明</a:t>
            </a:r>
            <a:r>
              <a:rPr lang="zh-CN">
                <a:solidFill>
                  <a:schemeClr val="tx1"/>
                </a:solidFill>
                <a:uFillTx/>
                <a:latin typeface="Garamond" panose="02020404030301010803" charset="0"/>
                <a:ea typeface="仿宋" panose="02010609060101010101" charset="-122"/>
              </a:rPr>
              <a:t>方案的安全性</a:t>
            </a:r>
            <a:r>
              <a:rPr>
                <a:solidFill>
                  <a:schemeClr val="tx1"/>
                </a:solidFill>
                <a:uFillTx/>
                <a:latin typeface="Garamond" panose="02020404030301010803" charset="0"/>
                <a:ea typeface="仿宋" panose="02010609060101010101" charset="-122"/>
              </a:rPr>
              <a:t>？</a:t>
            </a:r>
            <a:endParaRPr>
              <a:solidFill>
                <a:schemeClr val="tx1"/>
              </a:solidFill>
              <a:uFillTx/>
              <a:latin typeface="Garamond" panose="02020404030301010803" charset="0"/>
              <a:ea typeface="仿宋" panose="02010609060101010101" charset="-122"/>
            </a:endParaRPr>
          </a:p>
          <a:p>
            <a:pPr lvl="0">
              <a:lnSpc>
                <a:spcPct val="120000"/>
              </a:lnSpc>
              <a:buFont typeface="Wingdings" panose="05000000000000000000" charset="0"/>
            </a:pPr>
            <a:endParaRPr>
              <a:solidFill>
                <a:schemeClr val="tx1"/>
              </a:solidFill>
              <a:uFillTx/>
              <a:latin typeface="Garamond" panose="02020404030301010803" charset="0"/>
              <a:ea typeface="仿宋" panose="02010609060101010101" charset="-122"/>
            </a:endParaRPr>
          </a:p>
          <a:p>
            <a:pPr lvl="0">
              <a:lnSpc>
                <a:spcPct val="120000"/>
              </a:lnSpc>
              <a:buFont typeface="Wingdings" panose="05000000000000000000" charset="0"/>
            </a:pPr>
            <a:r>
              <a:rPr lang="zh-CN">
                <a:solidFill>
                  <a:schemeClr val="tx1"/>
                </a:solidFill>
                <a:highlight>
                  <a:srgbClr val="00FF00"/>
                </a:highlight>
                <a:uFillTx/>
                <a:latin typeface="Garamond" panose="02020404030301010803" charset="0"/>
                <a:ea typeface="仿宋" panose="02010609060101010101" charset="-122"/>
              </a:rPr>
              <a:t>小曼答</a:t>
            </a:r>
            <a:r>
              <a:rPr lang="zh-CN">
                <a:solidFill>
                  <a:schemeClr val="tx1"/>
                </a:solidFill>
                <a:uFillTx/>
                <a:latin typeface="Garamond" panose="02020404030301010803" charset="0"/>
                <a:ea typeface="仿宋" panose="02010609060101010101" charset="-122"/>
              </a:rPr>
              <a:t>：</a:t>
            </a:r>
            <a:r>
              <a:rPr>
                <a:solidFill>
                  <a:schemeClr val="tx1"/>
                </a:solidFill>
                <a:uFillTx/>
                <a:latin typeface="Garamond" panose="02020404030301010803" charset="0"/>
                <a:ea typeface="仿宋" panose="02010609060101010101" charset="-122"/>
              </a:rPr>
              <a:t>不是证明方案一定具有安全性，而是把攻破密码方案的困难性和解决困难问题的困难性捆绑在一起，两者要么同时困难，要么同时简单。需要注意的是，如果这一困难问题被后来者发现是简单的，那么该方案就不再具有安全保证（是不是安全的变成一个未知</a:t>
            </a:r>
            <a:r>
              <a:rPr lang="zh-CN">
                <a:solidFill>
                  <a:schemeClr val="tx1"/>
                </a:solidFill>
                <a:uFillTx/>
                <a:latin typeface="Garamond" panose="02020404030301010803" charset="0"/>
                <a:ea typeface="仿宋" panose="02010609060101010101" charset="-122"/>
              </a:rPr>
              <a:t>，我们不能断言该方案就会从困难变成简单</a:t>
            </a:r>
            <a:r>
              <a:rPr>
                <a:solidFill>
                  <a:schemeClr val="tx1"/>
                </a:solidFill>
                <a:uFillTx/>
                <a:latin typeface="Garamond" panose="02020404030301010803" charset="0"/>
                <a:ea typeface="仿宋" panose="02010609060101010101" charset="-122"/>
              </a:rPr>
              <a:t>）。</a:t>
            </a:r>
            <a:endParaRPr>
              <a:solidFill>
                <a:schemeClr val="tx1"/>
              </a:solidFill>
              <a:uFillTx/>
              <a:latin typeface="Garamond" panose="02020404030301010803" charset="0"/>
              <a:ea typeface="仿宋"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可证明安全的本质</a:t>
            </a:r>
            <a:r>
              <a:rPr lang="en-US" altLang="zh-CN">
                <a:sym typeface="+mn-ea"/>
              </a:rPr>
              <a:t>                 2/2  </a:t>
            </a:r>
            <a:endParaRPr lang="en-US"/>
          </a:p>
        </p:txBody>
      </p:sp>
      <p:sp>
        <p:nvSpPr>
          <p:cNvPr id="3" name="Text Placeholder 2"/>
          <p:cNvSpPr>
            <a:spLocks noGrp="1"/>
          </p:cNvSpPr>
          <p:nvPr>
            <p:ph type="body" idx="1"/>
          </p:nvPr>
        </p:nvSpPr>
        <p:spPr>
          <a:xfrm>
            <a:off x="207010" y="1350645"/>
            <a:ext cx="8749665" cy="2437765"/>
          </a:xfrm>
        </p:spPr>
        <p:txBody>
          <a:bodyPr>
            <a:normAutofit lnSpcReduction="10000"/>
          </a:bodyPr>
          <a:p>
            <a:r>
              <a:rPr lang="zh-CN" sz="2400">
                <a:highlight>
                  <a:srgbClr val="FFFF00"/>
                </a:highlight>
                <a:sym typeface="+mn-ea"/>
              </a:rPr>
              <a:t>老马问</a:t>
            </a:r>
            <a:r>
              <a:rPr lang="zh-CN" sz="2400">
                <a:sym typeface="+mn-ea"/>
              </a:rPr>
              <a:t>：</a:t>
            </a:r>
            <a:r>
              <a:rPr sz="2400">
                <a:sym typeface="+mn-ea"/>
              </a:rPr>
              <a:t>在某种安全模型下攻击一个密码方案本身就等价于尝试解决某个计算问题，研究人员何必把攻击方案这个问题归约到其它困难问题呢？</a:t>
            </a:r>
            <a:endParaRPr sz="2400">
              <a:sym typeface="+mn-ea"/>
            </a:endParaRPr>
          </a:p>
          <a:p>
            <a:endParaRPr sz="2400">
              <a:sym typeface="+mn-ea"/>
            </a:endParaRPr>
          </a:p>
          <a:p>
            <a:r>
              <a:rPr lang="zh-CN" sz="2400">
                <a:highlight>
                  <a:srgbClr val="00FF00"/>
                </a:highlight>
                <a:sym typeface="+mn-ea"/>
              </a:rPr>
              <a:t>小婉抢答</a:t>
            </a:r>
            <a:r>
              <a:rPr lang="zh-CN" sz="2400">
                <a:sym typeface="+mn-ea"/>
              </a:rPr>
              <a:t>：</a:t>
            </a:r>
            <a:r>
              <a:rPr lang="en-US" sz="2400">
                <a:sym typeface="+mn-ea"/>
              </a:rPr>
              <a:t> </a:t>
            </a:r>
            <a:r>
              <a:rPr lang="zh-CN" altLang="en-US" sz="2400">
                <a:sym typeface="+mn-ea"/>
              </a:rPr>
              <a:t>因为分析</a:t>
            </a:r>
            <a:r>
              <a:rPr lang="en-US" altLang="zh-CN" sz="2400">
                <a:sym typeface="+mn-ea"/>
              </a:rPr>
              <a:t>“</a:t>
            </a:r>
            <a:r>
              <a:rPr sz="2400">
                <a:sym typeface="+mn-ea"/>
              </a:rPr>
              <a:t>其它困难问题</a:t>
            </a:r>
            <a:r>
              <a:rPr lang="en-US" altLang="zh-CN" sz="2400">
                <a:sym typeface="+mn-ea"/>
              </a:rPr>
              <a:t>”</a:t>
            </a:r>
            <a:r>
              <a:rPr lang="zh-CN" altLang="en-US" sz="2400">
                <a:sym typeface="+mn-ea"/>
              </a:rPr>
              <a:t>很容易，而直接分析方案的安全性很难，例子如下：</a:t>
            </a:r>
            <a:endParaRPr lang="zh-CN" altLang="en-US" sz="2400">
              <a:sym typeface="+mn-ea"/>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1"/>
          <a:stretch>
            <a:fillRect/>
          </a:stretch>
        </p:blipFill>
        <p:spPr>
          <a:xfrm>
            <a:off x="931545" y="3788410"/>
            <a:ext cx="7301230" cy="22250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评价因素之二：紧归约</a:t>
            </a:r>
            <a:r>
              <a:rPr lang="en-US" altLang="zh-CN"/>
              <a:t>           1/3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30000"/>
              </a:lnSpc>
              <a:buFont typeface="Wingdings" panose="05000000000000000000" charset="0"/>
            </a:pPr>
            <a:r>
              <a:rPr lang="zh-CN" sz="2400">
                <a:solidFill>
                  <a:schemeClr val="tx1"/>
                </a:solidFill>
                <a:highlight>
                  <a:srgbClr val="FFFF00"/>
                </a:highlight>
                <a:uFillTx/>
                <a:latin typeface="Garamond" panose="02020404030301010803" charset="0"/>
                <a:ea typeface="仿宋" panose="02010609060101010101" charset="-122"/>
              </a:rPr>
              <a:t>老马问</a:t>
            </a:r>
            <a:r>
              <a:rPr lang="zh-CN" sz="2400">
                <a:solidFill>
                  <a:schemeClr val="tx1"/>
                </a:solidFill>
                <a:uFillTx/>
                <a:latin typeface="Garamond" panose="02020404030301010803" charset="0"/>
                <a:ea typeface="仿宋" panose="02010609060101010101" charset="-122"/>
              </a:rPr>
              <a:t>：如果敌人可以攻破数字签名方案，你的安全证明一定可以解决某个计算难题吗？</a:t>
            </a:r>
            <a:endParaRPr lang="zh-CN" sz="2400">
              <a:solidFill>
                <a:schemeClr val="tx1"/>
              </a:solidFill>
              <a:uFillTx/>
              <a:latin typeface="Garamond" panose="02020404030301010803" charset="0"/>
              <a:ea typeface="仿宋" panose="02010609060101010101" charset="-122"/>
            </a:endParaRPr>
          </a:p>
          <a:p>
            <a:pPr lvl="0">
              <a:lnSpc>
                <a:spcPct val="130000"/>
              </a:lnSpc>
              <a:buFont typeface="Wingdings" panose="05000000000000000000" charset="0"/>
            </a:pPr>
            <a:r>
              <a:rPr lang="zh-CN" sz="2400">
                <a:solidFill>
                  <a:schemeClr val="tx1"/>
                </a:solidFill>
                <a:highlight>
                  <a:srgbClr val="00FF00"/>
                </a:highlight>
                <a:uFillTx/>
                <a:latin typeface="Garamond" panose="02020404030301010803" charset="0"/>
                <a:ea typeface="仿宋" panose="02010609060101010101" charset="-122"/>
              </a:rPr>
              <a:t>小强被推出来回答</a:t>
            </a:r>
            <a:r>
              <a:rPr lang="zh-CN" sz="2400">
                <a:solidFill>
                  <a:schemeClr val="tx1"/>
                </a:solidFill>
                <a:uFillTx/>
                <a:latin typeface="Garamond" panose="02020404030301010803" charset="0"/>
                <a:ea typeface="仿宋" panose="02010609060101010101" charset="-122"/>
              </a:rPr>
              <a:t>：不一定。</a:t>
            </a:r>
            <a:endParaRPr lang="zh-CN" sz="2400">
              <a:solidFill>
                <a:schemeClr val="tx1"/>
              </a:solidFill>
              <a:uFillTx/>
              <a:latin typeface="Garamond" panose="02020404030301010803" charset="0"/>
              <a:ea typeface="仿宋" panose="02010609060101010101" charset="-122"/>
            </a:endParaRPr>
          </a:p>
          <a:p>
            <a:pPr lvl="0">
              <a:lnSpc>
                <a:spcPct val="130000"/>
              </a:lnSpc>
              <a:buFont typeface="Wingdings" panose="05000000000000000000" charset="0"/>
            </a:pPr>
            <a:endParaRPr lang="zh-CN" sz="2000">
              <a:solidFill>
                <a:schemeClr val="tx1"/>
              </a:solidFill>
              <a:uFillTx/>
              <a:latin typeface="Garamond" panose="02020404030301010803" charset="0"/>
              <a:ea typeface="仿宋" panose="02010609060101010101" charset="-122"/>
            </a:endParaRPr>
          </a:p>
          <a:p>
            <a:pPr lvl="0">
              <a:lnSpc>
                <a:spcPct val="130000"/>
              </a:lnSpc>
              <a:buFont typeface="Wingdings" panose="05000000000000000000" charset="0"/>
            </a:pPr>
            <a:r>
              <a:rPr lang="zh-CN" sz="2200">
                <a:solidFill>
                  <a:schemeClr val="tx1"/>
                </a:solidFill>
                <a:uFillTx/>
                <a:latin typeface="Garamond" panose="02020404030301010803" charset="0"/>
                <a:ea typeface="仿宋" panose="02010609060101010101" charset="-122"/>
              </a:rPr>
              <a:t>在</a:t>
            </a:r>
            <a:r>
              <a:rPr lang="zh-CN" sz="2200">
                <a:sym typeface="+mn-ea"/>
              </a:rPr>
              <a:t>EUF-CMA这个标准安全模型的</a:t>
            </a:r>
            <a:r>
              <a:rPr lang="zh-CN" sz="2200">
                <a:solidFill>
                  <a:schemeClr val="tx1"/>
                </a:solidFill>
                <a:uFillTx/>
                <a:latin typeface="Garamond" panose="02020404030301010803" charset="0"/>
                <a:ea typeface="仿宋" panose="02010609060101010101" charset="-122"/>
              </a:rPr>
              <a:t>安全证明过程中，我们证明者必须巧妙地设置参数，使得有些消息的签名</a:t>
            </a:r>
            <a:r>
              <a:rPr lang="zh-CN" sz="2200">
                <a:solidFill>
                  <a:srgbClr val="FF0000"/>
                </a:solidFill>
                <a:uFillTx/>
                <a:latin typeface="Garamond" panose="02020404030301010803" charset="0"/>
                <a:ea typeface="仿宋" panose="02010609060101010101" charset="-122"/>
              </a:rPr>
              <a:t>可模拟（对归约无效）</a:t>
            </a:r>
            <a:r>
              <a:rPr lang="zh-CN" sz="2200">
                <a:solidFill>
                  <a:schemeClr val="tx1"/>
                </a:solidFill>
                <a:uFillTx/>
                <a:latin typeface="Garamond" panose="02020404030301010803" charset="0"/>
                <a:ea typeface="仿宋" panose="02010609060101010101" charset="-122"/>
              </a:rPr>
              <a:t>，有些消息的签名</a:t>
            </a:r>
            <a:r>
              <a:rPr lang="zh-CN" sz="2200">
                <a:solidFill>
                  <a:srgbClr val="FF0000"/>
                </a:solidFill>
                <a:uFillTx/>
                <a:latin typeface="Garamond" panose="02020404030301010803" charset="0"/>
                <a:ea typeface="仿宋" panose="02010609060101010101" charset="-122"/>
              </a:rPr>
              <a:t>可归约（可解决计算难题）</a:t>
            </a:r>
            <a:r>
              <a:rPr lang="zh-CN" sz="2200">
                <a:solidFill>
                  <a:schemeClr val="tx1"/>
                </a:solidFill>
                <a:uFillTx/>
                <a:latin typeface="Garamond" panose="02020404030301010803" charset="0"/>
                <a:ea typeface="仿宋" panose="02010609060101010101" charset="-122"/>
              </a:rPr>
              <a:t>。那我们应该设置哪些消息的签名可模拟以及哪些消息的签名可归约呢？由于敌人询问的消息和伪造签名的消息无法提前获知，如果我们只能通过抓阄做决定，那么敌人伪造的签名可能属于可模拟，即归约失败不一定可以解决计算难题。</a:t>
            </a:r>
            <a:endParaRPr lang="zh-CN" sz="2200">
              <a:solidFill>
                <a:schemeClr val="tx1"/>
              </a:solidFill>
              <a:uFillTx/>
              <a:latin typeface="Garamond" panose="02020404030301010803" charset="0"/>
              <a:ea typeface="仿宋" panose="02010609060101010101" charset="-122"/>
            </a:endParaRPr>
          </a:p>
        </p:txBody>
      </p:sp>
      <p:pic>
        <p:nvPicPr>
          <p:cNvPr id="6" name="Picture 5"/>
          <p:cNvPicPr>
            <a:picLocks noChangeAspect="1"/>
          </p:cNvPicPr>
          <p:nvPr/>
        </p:nvPicPr>
        <p:blipFill>
          <a:blip r:embed="rId1"/>
          <a:stretch>
            <a:fillRect/>
          </a:stretch>
        </p:blipFill>
        <p:spPr>
          <a:xfrm>
            <a:off x="7510145" y="1932305"/>
            <a:ext cx="1228725" cy="1304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评价因素之二：紧归约</a:t>
            </a:r>
            <a:r>
              <a:rPr lang="en-US" altLang="zh-CN"/>
              <a:t>           2/3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marL="342900" lvl="0" indent="-342900">
              <a:lnSpc>
                <a:spcPct val="130000"/>
              </a:lnSpc>
              <a:buFont typeface="Wingdings" panose="05000000000000000000" charset="0"/>
              <a:buChar char="o"/>
            </a:pPr>
            <a:r>
              <a:rPr lang="zh-CN">
                <a:solidFill>
                  <a:schemeClr val="tx1"/>
                </a:solidFill>
                <a:highlight>
                  <a:srgbClr val="FFFF00"/>
                </a:highlight>
                <a:uFillTx/>
                <a:latin typeface="Garamond" panose="02020404030301010803" charset="0"/>
                <a:ea typeface="仿宋" panose="02010609060101010101" charset="-122"/>
              </a:rPr>
              <a:t>紧归约</a:t>
            </a:r>
            <a:r>
              <a:rPr lang="en-US" altLang="zh-CN">
                <a:solidFill>
                  <a:schemeClr val="tx1"/>
                </a:solidFill>
                <a:highlight>
                  <a:srgbClr val="FFFF00"/>
                </a:highlight>
                <a:uFillTx/>
                <a:latin typeface="Garamond" panose="02020404030301010803" charset="0"/>
                <a:ea typeface="仿宋" panose="02010609060101010101" charset="-122"/>
              </a:rPr>
              <a:t> (Tight Reduction) </a:t>
            </a:r>
            <a:r>
              <a:rPr lang="zh-CN" altLang="en-US">
                <a:solidFill>
                  <a:schemeClr val="tx1"/>
                </a:solidFill>
                <a:uFillTx/>
                <a:latin typeface="Garamond" panose="02020404030301010803" charset="0"/>
                <a:ea typeface="仿宋" panose="02010609060101010101" charset="-122"/>
              </a:rPr>
              <a:t>指的是：</a:t>
            </a:r>
            <a:r>
              <a:rPr lang="en-US" altLang="zh-CN">
                <a:solidFill>
                  <a:schemeClr val="tx1"/>
                </a:solidFill>
                <a:uFillTx/>
                <a:latin typeface="Garamond" panose="02020404030301010803" charset="0"/>
                <a:ea typeface="仿宋" panose="02010609060101010101" charset="-122"/>
              </a:rPr>
              <a:t> </a:t>
            </a:r>
            <a:r>
              <a:rPr lang="zh-CN" altLang="en-US">
                <a:solidFill>
                  <a:schemeClr val="tx1"/>
                </a:solidFill>
                <a:uFillTx/>
                <a:latin typeface="Garamond" panose="02020404030301010803" charset="0"/>
                <a:ea typeface="仿宋" panose="02010609060101010101" charset="-122"/>
              </a:rPr>
              <a:t>如果敌人能够以时间</a:t>
            </a:r>
            <a:r>
              <a:rPr lang="en-US" altLang="zh-CN">
                <a:solidFill>
                  <a:schemeClr val="tx1"/>
                </a:solidFill>
                <a:uFillTx/>
                <a:latin typeface="Garamond" panose="02020404030301010803" charset="0"/>
                <a:ea typeface="仿宋" panose="02010609060101010101" charset="-122"/>
              </a:rPr>
              <a:t>T</a:t>
            </a:r>
            <a:r>
              <a:rPr lang="zh-CN" altLang="en-US">
                <a:solidFill>
                  <a:schemeClr val="tx1"/>
                </a:solidFill>
                <a:uFillTx/>
                <a:latin typeface="Garamond" panose="02020404030301010803" charset="0"/>
                <a:ea typeface="仿宋" panose="02010609060101010101" charset="-122"/>
              </a:rPr>
              <a:t>以及概率（优势）</a:t>
            </a:r>
            <a:r>
              <a:rPr lang="zh-CN" altLang="en-US">
                <a:solidFill>
                  <a:schemeClr val="tx1"/>
                </a:solidFill>
                <a:uFillTx/>
                <a:latin typeface="Segoe UI" panose="020B0502040204020203" charset="0"/>
                <a:ea typeface="仿宋" panose="02010609060101010101" charset="-122"/>
                <a:cs typeface="Segoe UI" panose="020B0502040204020203" charset="0"/>
              </a:rPr>
              <a:t>ɛ攻破方案，那么我们也能以接近</a:t>
            </a:r>
            <a:r>
              <a:rPr lang="en-US" altLang="zh-CN">
                <a:solidFill>
                  <a:schemeClr val="tx1"/>
                </a:solidFill>
                <a:uFillTx/>
                <a:ea typeface="仿宋" panose="02010609060101010101" charset="-122"/>
                <a:cs typeface="Garamond" panose="02020404030301010803" charset="0"/>
              </a:rPr>
              <a:t>T</a:t>
            </a:r>
            <a:r>
              <a:rPr lang="zh-CN" altLang="en-US">
                <a:solidFill>
                  <a:schemeClr val="tx1"/>
                </a:solidFill>
                <a:uFillTx/>
                <a:latin typeface="Segoe UI" panose="020B0502040204020203" charset="0"/>
                <a:ea typeface="仿宋" panose="02010609060101010101" charset="-122"/>
                <a:cs typeface="Segoe UI" panose="020B0502040204020203" charset="0"/>
              </a:rPr>
              <a:t>的时间以及接近</a:t>
            </a:r>
            <a:r>
              <a:rPr lang="zh-CN" altLang="en-US">
                <a:latin typeface="Segoe UI" panose="020B0502040204020203" charset="0"/>
                <a:cs typeface="Segoe UI" panose="020B0502040204020203" charset="0"/>
                <a:sym typeface="+mn-ea"/>
              </a:rPr>
              <a:t>ɛ的概率（优势）解决计算难题。</a:t>
            </a:r>
            <a:endParaRPr lang="zh-CN" altLang="en-US">
              <a:latin typeface="Segoe UI" panose="020B0502040204020203" charset="0"/>
              <a:cs typeface="Segoe UI" panose="020B0502040204020203" charset="0"/>
              <a:sym typeface="+mn-ea"/>
            </a:endParaRPr>
          </a:p>
          <a:p>
            <a:pPr marL="342900" lvl="0" indent="-342900">
              <a:lnSpc>
                <a:spcPct val="130000"/>
              </a:lnSpc>
              <a:buFont typeface="Wingdings" panose="05000000000000000000" charset="0"/>
              <a:buChar char="o"/>
            </a:pPr>
            <a:r>
              <a:rPr lang="zh-CN" altLang="en-US">
                <a:solidFill>
                  <a:schemeClr val="tx1"/>
                </a:solidFill>
                <a:highlight>
                  <a:srgbClr val="00FF00"/>
                </a:highlight>
                <a:uFillTx/>
                <a:latin typeface="Segoe UI" panose="020B0502040204020203" charset="0"/>
                <a:ea typeface="仿宋" panose="02010609060101010101" charset="-122"/>
                <a:cs typeface="Segoe UI" panose="020B0502040204020203" charset="0"/>
              </a:rPr>
              <a:t>任何</a:t>
            </a:r>
            <a:r>
              <a:rPr lang="zh-CN" altLang="en-US">
                <a:solidFill>
                  <a:schemeClr val="tx1"/>
                </a:solidFill>
                <a:uFillTx/>
                <a:latin typeface="Segoe UI" panose="020B0502040204020203" charset="0"/>
                <a:ea typeface="仿宋" panose="02010609060101010101" charset="-122"/>
                <a:cs typeface="Segoe UI" panose="020B0502040204020203" charset="0"/>
              </a:rPr>
              <a:t>计算难题</a:t>
            </a:r>
            <a:r>
              <a:rPr lang="zh-CN" altLang="en-US">
                <a:solidFill>
                  <a:schemeClr val="tx1"/>
                </a:solidFill>
                <a:highlight>
                  <a:srgbClr val="00FF00"/>
                </a:highlight>
                <a:uFillTx/>
                <a:latin typeface="Segoe UI" panose="020B0502040204020203" charset="0"/>
                <a:ea typeface="仿宋" panose="02010609060101010101" charset="-122"/>
                <a:cs typeface="Segoe UI" panose="020B0502040204020203" charset="0"/>
              </a:rPr>
              <a:t>都可以</a:t>
            </a:r>
            <a:r>
              <a:rPr lang="zh-CN" altLang="en-US">
                <a:solidFill>
                  <a:schemeClr val="tx1"/>
                </a:solidFill>
                <a:uFillTx/>
                <a:latin typeface="Segoe UI" panose="020B0502040204020203" charset="0"/>
                <a:ea typeface="仿宋" panose="02010609060101010101" charset="-122"/>
                <a:cs typeface="Segoe UI" panose="020B0502040204020203" charset="0"/>
              </a:rPr>
              <a:t>通过一定的时间和概率解决它，但只有以较少的时间和较大的概率解决它，才算是解决困难问题，从而产生矛盾。</a:t>
            </a:r>
            <a:endParaRPr lang="zh-CN" altLang="en-US">
              <a:solidFill>
                <a:schemeClr val="tx1"/>
              </a:solidFill>
              <a:uFillTx/>
              <a:latin typeface="Segoe UI" panose="020B0502040204020203" charset="0"/>
              <a:ea typeface="仿宋" panose="02010609060101010101" charset="-122"/>
              <a:cs typeface="Segoe UI" panose="020B0502040204020203" charset="0"/>
            </a:endParaRPr>
          </a:p>
          <a:p>
            <a:pPr marL="342900" lvl="0" indent="-342900">
              <a:lnSpc>
                <a:spcPct val="130000"/>
              </a:lnSpc>
              <a:buFont typeface="Wingdings" panose="05000000000000000000" charset="0"/>
              <a:buChar char="o"/>
            </a:pPr>
            <a:r>
              <a:rPr lang="zh-CN" altLang="en-US">
                <a:solidFill>
                  <a:schemeClr val="tx1"/>
                </a:solidFill>
                <a:uFillTx/>
                <a:latin typeface="Segoe UI" panose="020B0502040204020203" charset="0"/>
                <a:ea typeface="仿宋" panose="02010609060101010101" charset="-122"/>
                <a:cs typeface="Segoe UI" panose="020B0502040204020203" charset="0"/>
              </a:rPr>
              <a:t>紧归约的提出背景是：我们可以用多小的安全参数，保证多大的安全性？（</a:t>
            </a:r>
            <a:r>
              <a:rPr lang="en-US" altLang="zh-CN">
                <a:solidFill>
                  <a:schemeClr val="tx1"/>
                </a:solidFill>
                <a:uFillTx/>
                <a:ea typeface="仿宋" panose="02010609060101010101" charset="-122"/>
                <a:cs typeface="Garamond" panose="02020404030301010803" charset="0"/>
              </a:rPr>
              <a:t>Concrete Security</a:t>
            </a:r>
            <a:r>
              <a:rPr lang="zh-CN" altLang="en-US">
                <a:solidFill>
                  <a:schemeClr val="tx1"/>
                </a:solidFill>
                <a:uFillTx/>
                <a:latin typeface="Segoe UI" panose="020B0502040204020203" charset="0"/>
                <a:ea typeface="仿宋" panose="02010609060101010101" charset="-122"/>
                <a:cs typeface="Segoe UI" panose="020B0502040204020203" charset="0"/>
              </a:rPr>
              <a:t>）</a:t>
            </a:r>
            <a:endParaRPr lang="zh-CN" altLang="en-US">
              <a:solidFill>
                <a:schemeClr val="tx1"/>
              </a:solidFill>
              <a:uFillTx/>
              <a:latin typeface="Segoe UI" panose="020B0502040204020203" charset="0"/>
              <a:ea typeface="仿宋" panose="02010609060101010101" charset="-122"/>
              <a:cs typeface="Segoe UI" panose="020B0502040204020203"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评价因素之二：紧归约</a:t>
            </a:r>
            <a:r>
              <a:rPr lang="en-US" altLang="zh-CN"/>
              <a:t>           3/3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marL="342900" lvl="0" indent="-342900">
              <a:lnSpc>
                <a:spcPct val="120000"/>
              </a:lnSpc>
              <a:buFont typeface="Wingdings" panose="05000000000000000000" charset="0"/>
              <a:buChar char="o"/>
            </a:pPr>
            <a:r>
              <a:t>紧归约是一个性质，是一个可证明安全方面的优点。</a:t>
            </a:r>
          </a:p>
          <a:p>
            <a:pPr marL="342900" lvl="0" indent="-342900">
              <a:lnSpc>
                <a:spcPct val="120000"/>
              </a:lnSpc>
              <a:buFont typeface="Wingdings" panose="05000000000000000000" charset="0"/>
              <a:buChar char="o"/>
            </a:pPr>
          </a:p>
          <a:p>
            <a:pPr marL="342900" lvl="0" indent="-342900">
              <a:lnSpc>
                <a:spcPct val="120000"/>
              </a:lnSpc>
              <a:buFont typeface="Wingdings" panose="05000000000000000000" charset="0"/>
              <a:buChar char="o"/>
            </a:pPr>
            <a:r>
              <a:t>如果一个方案的安全证明</a:t>
            </a:r>
            <a:r>
              <a:rPr>
                <a:highlight>
                  <a:srgbClr val="FFFF00"/>
                </a:highlight>
              </a:rPr>
              <a:t>能</a:t>
            </a:r>
            <a:r>
              <a:t>紧归约到困难问题A，那么攻破这个方案可以看成比解决困难问题A更困难。</a:t>
            </a:r>
          </a:p>
          <a:p>
            <a:pPr marL="342900" lvl="0" indent="-342900">
              <a:lnSpc>
                <a:spcPct val="120000"/>
              </a:lnSpc>
              <a:buFont typeface="Wingdings" panose="05000000000000000000" charset="0"/>
              <a:buChar char="o"/>
            </a:pPr>
            <a:r>
              <a:t>如果一个方案的安全证明</a:t>
            </a:r>
            <a:r>
              <a:rPr>
                <a:highlight>
                  <a:srgbClr val="00FF00"/>
                </a:highlight>
              </a:rPr>
              <a:t>不能</a:t>
            </a:r>
            <a:r>
              <a:t>紧归约到困难问题A，那攻破这个方案就一定比解决困难问题A更容易吗？这可不一定，答案是未知的</a:t>
            </a:r>
            <a:r>
              <a:rPr lang="zh-CN"/>
              <a:t>（具有隐患，所以安全证明能具有紧归约就是一个优点）</a:t>
            </a:r>
            <a: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1/7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zh-CN"/>
              <a:t>如果一个方案无法被证明安全，学术圈的做法很多：</a:t>
            </a:r>
            <a:endParaRPr lang="zh-CN"/>
          </a:p>
          <a:p>
            <a:pPr marL="457200" lvl="0" indent="-457200">
              <a:lnSpc>
                <a:spcPct val="120000"/>
              </a:lnSpc>
              <a:buFont typeface="Wingdings" panose="05000000000000000000" charset="0"/>
              <a:buChar char="o"/>
            </a:pPr>
            <a:r>
              <a:rPr lang="zh-CN"/>
              <a:t>对方案进行调整（往往伴随着效率的降低）</a:t>
            </a:r>
            <a:endParaRPr lang="zh-CN"/>
          </a:p>
          <a:p>
            <a:pPr marL="457200" lvl="0" indent="-457200">
              <a:lnSpc>
                <a:spcPct val="120000"/>
              </a:lnSpc>
              <a:buFont typeface="Wingdings" panose="05000000000000000000" charset="0"/>
              <a:buChar char="o"/>
            </a:pPr>
            <a:r>
              <a:rPr lang="zh-CN"/>
              <a:t>对安全模型进行调整（往</a:t>
            </a:r>
            <a:r>
              <a:rPr lang="en-US" altLang="zh-CN"/>
              <a:t>weak security model</a:t>
            </a:r>
            <a:r>
              <a:rPr lang="zh-CN" altLang="en-US"/>
              <a:t>考虑</a:t>
            </a:r>
            <a:r>
              <a:rPr lang="zh-CN"/>
              <a:t>）</a:t>
            </a:r>
            <a:endParaRPr lang="zh-CN"/>
          </a:p>
          <a:p>
            <a:pPr marL="457200" lvl="0" indent="-457200">
              <a:lnSpc>
                <a:spcPct val="120000"/>
              </a:lnSpc>
              <a:buFont typeface="Wingdings" panose="05000000000000000000" charset="0"/>
              <a:buChar char="o"/>
            </a:pPr>
            <a:r>
              <a:rPr lang="zh-CN"/>
              <a:t>对计算困难问题进行调整（往劣质问题考虑）</a:t>
            </a:r>
            <a:endParaRPr lang="zh-CN"/>
          </a:p>
          <a:p>
            <a:pPr marL="457200" lvl="0" indent="-457200">
              <a:lnSpc>
                <a:spcPct val="120000"/>
              </a:lnSpc>
              <a:buFont typeface="Wingdings" panose="05000000000000000000" charset="0"/>
              <a:buChar char="o"/>
            </a:pPr>
            <a:r>
              <a:rPr lang="zh-CN"/>
              <a:t>放弃对紧归约的要求</a:t>
            </a:r>
            <a:r>
              <a:rPr lang="zh-CN">
                <a:sym typeface="+mn-ea"/>
              </a:rPr>
              <a:t>（失去优点）</a:t>
            </a:r>
            <a:endParaRPr lang="zh-CN">
              <a:sym typeface="+mn-ea"/>
            </a:endParaRPr>
          </a:p>
          <a:p>
            <a:pPr marL="457200" lvl="0" indent="-457200">
              <a:lnSpc>
                <a:spcPct val="120000"/>
              </a:lnSpc>
              <a:buFont typeface="Wingdings" panose="05000000000000000000" charset="0"/>
              <a:buChar char="o"/>
            </a:pPr>
            <a:r>
              <a:rPr lang="zh-CN">
                <a:highlight>
                  <a:srgbClr val="FFFF00"/>
                </a:highlight>
              </a:rPr>
              <a:t>对证明模型进行调整（进一步限制敌人）</a:t>
            </a:r>
            <a:endParaRPr lang="zh-CN">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2/7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zh-CN"/>
              <a:t>在某个安全模型里，敌人被限制的内容有：</a:t>
            </a:r>
            <a:endParaRPr lang="zh-CN"/>
          </a:p>
          <a:p>
            <a:pPr marL="457200" lvl="0" indent="-457200">
              <a:lnSpc>
                <a:spcPct val="120000"/>
              </a:lnSpc>
              <a:buFont typeface="Wingdings" panose="05000000000000000000" charset="0"/>
              <a:buChar char="o"/>
            </a:pPr>
            <a:r>
              <a:rPr lang="zh-CN"/>
              <a:t>询问和攻击必须遵守</a:t>
            </a:r>
            <a:r>
              <a:rPr lang="en-US" altLang="zh-CN"/>
              <a:t>security model</a:t>
            </a:r>
            <a:r>
              <a:rPr lang="zh-CN" altLang="en-US"/>
              <a:t>，</a:t>
            </a:r>
            <a:endParaRPr lang="en-US" altLang="zh-CN"/>
          </a:p>
          <a:p>
            <a:pPr marL="457200" lvl="0" indent="-457200">
              <a:lnSpc>
                <a:spcPct val="120000"/>
              </a:lnSpc>
              <a:buFont typeface="Wingdings" panose="05000000000000000000" charset="0"/>
              <a:buChar char="o"/>
            </a:pPr>
            <a:r>
              <a:rPr lang="zh-CN" altLang="en-US"/>
              <a:t>在指定的时间内，以定义的概率（优势）</a:t>
            </a:r>
            <a:endParaRPr lang="zh-CN" altLang="en-US"/>
          </a:p>
          <a:p>
            <a:pPr lvl="0">
              <a:lnSpc>
                <a:spcPct val="120000"/>
              </a:lnSpc>
              <a:buFont typeface="Wingdings" panose="05000000000000000000" charset="0"/>
            </a:pPr>
            <a:r>
              <a:rPr lang="zh-CN" altLang="en-US"/>
              <a:t>这种证明模型称为</a:t>
            </a:r>
            <a:r>
              <a:rPr lang="en-US" altLang="zh-CN"/>
              <a:t>“</a:t>
            </a:r>
            <a:r>
              <a:rPr lang="zh-CN" altLang="en-US" u="sng">
                <a:solidFill>
                  <a:srgbClr val="FF0000"/>
                </a:solidFill>
              </a:rPr>
              <a:t>标准模型</a:t>
            </a:r>
            <a:r>
              <a:rPr lang="en-US" altLang="zh-CN" u="sng">
                <a:solidFill>
                  <a:srgbClr val="FF0000"/>
                </a:solidFill>
              </a:rPr>
              <a:t>(Standard Model)</a:t>
            </a:r>
            <a:r>
              <a:rPr lang="en-US" altLang="zh-CN"/>
              <a:t>”</a:t>
            </a:r>
            <a:endParaRPr lang="zh-CN" altLang="en-US"/>
          </a:p>
          <a:p>
            <a:pPr lvl="0">
              <a:lnSpc>
                <a:spcPct val="120000"/>
              </a:lnSpc>
              <a:buFont typeface="Wingdings" panose="05000000000000000000" charset="0"/>
            </a:pPr>
            <a:endParaRPr lang="zh-CN" altLang="en-US"/>
          </a:p>
          <a:p>
            <a:pPr lvl="0">
              <a:lnSpc>
                <a:spcPct val="120000"/>
              </a:lnSpc>
              <a:buFont typeface="Wingdings" panose="05000000000000000000" charset="0"/>
            </a:pPr>
            <a:r>
              <a:rPr lang="zh-CN" altLang="en-US"/>
              <a:t>除上，</a:t>
            </a:r>
            <a:r>
              <a:rPr lang="en-US" altLang="zh-CN"/>
              <a:t>“</a:t>
            </a:r>
            <a:r>
              <a:rPr lang="zh-CN" altLang="en-US"/>
              <a:t>敌人是如何攻击的</a:t>
            </a:r>
            <a:r>
              <a:rPr lang="en-US" altLang="zh-CN"/>
              <a:t>”</a:t>
            </a:r>
            <a:r>
              <a:rPr lang="zh-CN" altLang="en-US">
                <a:highlight>
                  <a:srgbClr val="FFFF00"/>
                </a:highlight>
              </a:rPr>
              <a:t>不必泄露</a:t>
            </a:r>
            <a:r>
              <a:rPr lang="zh-CN" altLang="en-US"/>
              <a:t>给我们证明者。证明模型就是</a:t>
            </a:r>
            <a:r>
              <a:rPr lang="zh-CN" altLang="en-US">
                <a:highlight>
                  <a:srgbClr val="00FF00"/>
                </a:highlight>
              </a:rPr>
              <a:t>进一步限制敌人的计算</a:t>
            </a:r>
            <a:r>
              <a:rPr lang="zh-CN" altLang="en-US"/>
              <a:t>，对我们证明者有利。</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内容回顾：算法定义模型</a:t>
            </a:r>
            <a:endParaRPr lang="en-US" altLang="zh-CN"/>
          </a:p>
        </p:txBody>
      </p:sp>
      <p:sp>
        <p:nvSpPr>
          <p:cNvPr id="3" name="Text Placeholder 2"/>
          <p:cNvSpPr>
            <a:spLocks noGrp="1"/>
          </p:cNvSpPr>
          <p:nvPr>
            <p:ph type="body" idx="1"/>
          </p:nvPr>
        </p:nvSpPr>
        <p:spPr/>
        <p:txBody>
          <a:bodyPr/>
          <a:p>
            <a:pPr marL="457200" indent="-457200">
              <a:buFont typeface="Arial" panose="020B0604020202020204" pitchFamily="34" charset="0"/>
              <a:buChar char="•"/>
            </a:pPr>
            <a:r>
              <a:rPr lang="en-US"/>
              <a:t>算法定义模型及其内容概览</a:t>
            </a:r>
            <a:endParaRPr lang="en-US"/>
          </a:p>
          <a:p>
            <a:pPr marL="457200" indent="-457200">
              <a:buFont typeface="Arial" panose="020B0604020202020204" pitchFamily="34" charset="0"/>
              <a:buChar char="•"/>
            </a:pPr>
            <a:r>
              <a:rPr lang="en-US"/>
              <a:t>计算委托</a:t>
            </a:r>
            <a:endParaRPr lang="en-US"/>
          </a:p>
          <a:p>
            <a:pPr marL="457200" indent="-457200">
              <a:buFont typeface="Arial" panose="020B0604020202020204" pitchFamily="34" charset="0"/>
              <a:buChar char="•"/>
            </a:pPr>
            <a:r>
              <a:rPr lang="en-US"/>
              <a:t>计算提前</a:t>
            </a:r>
            <a:endParaRPr lang="en-US"/>
          </a:p>
          <a:p>
            <a:pPr marL="457200" indent="-457200">
              <a:buFont typeface="Arial" panose="020B0604020202020204" pitchFamily="34" charset="0"/>
              <a:buChar char="•"/>
            </a:pPr>
            <a:r>
              <a:rPr lang="en-US"/>
              <a:t>捆绑销售</a:t>
            </a:r>
            <a:endParaRPr lang="en-US"/>
          </a:p>
          <a:p>
            <a:pPr marL="457200" indent="-457200">
              <a:buFont typeface="Arial" panose="020B0604020202020204" pitchFamily="34" charset="0"/>
              <a:buChar char="•"/>
            </a:pPr>
            <a:r>
              <a:rPr lang="en-US"/>
              <a:t>应用精进</a:t>
            </a:r>
            <a:endParaRPr lang="en-US"/>
          </a:p>
          <a:p>
            <a:pPr marL="457200" indent="-457200">
              <a:buFont typeface="Arial" panose="020B0604020202020204" pitchFamily="34" charset="0"/>
              <a:buChar char="•"/>
            </a:pPr>
            <a:r>
              <a:rPr lang="en-US"/>
              <a:t>算法定义模型小节</a:t>
            </a:r>
            <a:endParaRPr 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3/7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zh-CN">
                <a:highlight>
                  <a:srgbClr val="FFFF00"/>
                </a:highlight>
              </a:rPr>
              <a:t>ROM（Random Oracle Model）证明模型</a:t>
            </a:r>
            <a:endParaRPr lang="zh-CN"/>
          </a:p>
          <a:p>
            <a:pPr marL="457200" lvl="0" indent="-457200">
              <a:lnSpc>
                <a:spcPct val="120000"/>
              </a:lnSpc>
              <a:buFont typeface="Wingdings" panose="05000000000000000000" charset="0"/>
              <a:buChar char="o"/>
            </a:pPr>
            <a:r>
              <a:rPr lang="zh-CN"/>
              <a:t>敌人与哈希函数相关的计算被限制了。</a:t>
            </a:r>
            <a:endParaRPr lang="zh-CN"/>
          </a:p>
          <a:p>
            <a:pPr marL="457200" lvl="0" indent="-457200">
              <a:lnSpc>
                <a:spcPct val="120000"/>
              </a:lnSpc>
              <a:buFont typeface="Wingdings" panose="05000000000000000000" charset="0"/>
              <a:buChar char="o"/>
            </a:pPr>
            <a:r>
              <a:rPr lang="zh-CN"/>
              <a:t>敌人不能自己私下通过哈希函数计算得到H(x)。 </a:t>
            </a:r>
            <a:endParaRPr lang="zh-CN"/>
          </a:p>
          <a:p>
            <a:pPr marL="457200" lvl="0" indent="-457200">
              <a:lnSpc>
                <a:spcPct val="120000"/>
              </a:lnSpc>
              <a:buFont typeface="Wingdings" panose="05000000000000000000" charset="0"/>
              <a:buChar char="o"/>
            </a:pPr>
            <a:r>
              <a:rPr lang="zh-CN"/>
              <a:t>敌人想要知道H(x)时，它必须向证明者询问，并由我们决定并返回</a:t>
            </a:r>
            <a:r>
              <a:rPr lang="en-US" altLang="zh-CN"/>
              <a:t>y=</a:t>
            </a:r>
            <a:r>
              <a:rPr lang="zh-CN"/>
              <a:t>H(x)的值给敌人，只要</a:t>
            </a:r>
            <a:r>
              <a:rPr lang="en-US" altLang="zh-CN"/>
              <a:t>y</a:t>
            </a:r>
            <a:r>
              <a:rPr lang="zh-CN" altLang="en-US"/>
              <a:t>是随机的。</a:t>
            </a:r>
            <a:endParaRPr lang="zh-CN" altLang="en-US"/>
          </a:p>
          <a:p>
            <a:pPr marL="457200" lvl="0" indent="-457200">
              <a:lnSpc>
                <a:spcPct val="120000"/>
              </a:lnSpc>
              <a:buFont typeface="Wingdings" panose="05000000000000000000" charset="0"/>
              <a:buChar char="o"/>
            </a:pPr>
            <a:r>
              <a:rPr lang="zh-CN" altLang="en-US"/>
              <a:t>我们不仅知道了敌人的攻击用到哪些</a:t>
            </a:r>
            <a:r>
              <a:rPr lang="en-US" altLang="zh-CN"/>
              <a:t>x</a:t>
            </a:r>
            <a:r>
              <a:rPr lang="zh-CN" altLang="en-US"/>
              <a:t>，而且也能利用</a:t>
            </a:r>
            <a:r>
              <a:rPr lang="en-US" altLang="zh-CN"/>
              <a:t>“</a:t>
            </a:r>
            <a:r>
              <a:rPr lang="zh-CN" altLang="en-US"/>
              <a:t>由我们决定的</a:t>
            </a:r>
            <a:r>
              <a:rPr lang="en-US" altLang="zh-CN"/>
              <a:t>y”</a:t>
            </a:r>
            <a:r>
              <a:rPr lang="zh-CN" altLang="en-US"/>
              <a:t>完成安全归约证明。</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4/7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en-US" altLang="zh-CN" sz="2400">
                <a:highlight>
                  <a:srgbClr val="FFFF00"/>
                </a:highlight>
              </a:rPr>
              <a:t>GG</a:t>
            </a:r>
            <a:r>
              <a:rPr lang="zh-CN" sz="2400">
                <a:highlight>
                  <a:srgbClr val="FFFF00"/>
                </a:highlight>
              </a:rPr>
              <a:t>M（Generic Group Model）证明模型</a:t>
            </a:r>
            <a:endParaRPr lang="zh-CN" sz="2400"/>
          </a:p>
          <a:p>
            <a:pPr marL="457200" lvl="0" indent="-457200">
              <a:lnSpc>
                <a:spcPct val="120000"/>
              </a:lnSpc>
              <a:buFont typeface="Wingdings" panose="05000000000000000000" charset="0"/>
              <a:buChar char="o"/>
            </a:pPr>
            <a:r>
              <a:rPr lang="zh-CN" sz="2400"/>
              <a:t>给定一个群</a:t>
            </a:r>
            <a:r>
              <a:rPr lang="en-US" altLang="zh-CN" sz="2400"/>
              <a:t>(G, g, p)</a:t>
            </a:r>
            <a:r>
              <a:rPr lang="zh-CN" altLang="en-US" sz="2400"/>
              <a:t>。从数学角度而言，虽然数学上只定义了群的基本运算</a:t>
            </a:r>
            <a:r>
              <a:rPr lang="en-US" altLang="zh-CN" sz="2400"/>
              <a:t> g*h</a:t>
            </a:r>
            <a:r>
              <a:rPr lang="zh-CN" altLang="en-US" sz="2400"/>
              <a:t>，但敌人可能可以做一些超出群运算的高级运算，但我们不懂。</a:t>
            </a:r>
            <a:endParaRPr lang="zh-CN" sz="2400"/>
          </a:p>
          <a:p>
            <a:pPr marL="457200" lvl="0" indent="-457200">
              <a:lnSpc>
                <a:spcPct val="120000"/>
              </a:lnSpc>
              <a:buFont typeface="Wingdings" panose="05000000000000000000" charset="0"/>
              <a:buChar char="o"/>
            </a:pPr>
            <a:r>
              <a:rPr lang="zh-CN" sz="2400"/>
              <a:t>在</a:t>
            </a:r>
            <a:r>
              <a:rPr lang="en-US" altLang="zh-CN" sz="2400"/>
              <a:t>GGM</a:t>
            </a:r>
            <a:r>
              <a:rPr lang="zh-CN" sz="2400"/>
              <a:t>这个证明模型里，敌人在群元素方面的运算被限制在了基本的群运算里。</a:t>
            </a:r>
            <a:r>
              <a:rPr lang="en-US" altLang="zh-CN" sz="2400"/>
              <a:t> </a:t>
            </a:r>
            <a:r>
              <a:rPr lang="zh-CN" altLang="en-US" sz="2400"/>
              <a:t>而且，每个群元素用代码表示，敌人的每一步的运算只能由我们证明者操作。</a:t>
            </a:r>
            <a:endParaRPr lang="zh-CN" altLang="en-US" sz="2400"/>
          </a:p>
          <a:p>
            <a:pPr marL="457200" lvl="0" indent="-457200">
              <a:lnSpc>
                <a:spcPct val="120000"/>
              </a:lnSpc>
              <a:buFont typeface="Wingdings" panose="05000000000000000000" charset="0"/>
              <a:buChar char="o"/>
            </a:pPr>
            <a:r>
              <a:rPr lang="zh-CN" altLang="en-US" sz="2400"/>
              <a:t>在这种特殊的证明模型下，我们可以直接分析证明一些方案的安全性，包括证明一些计算难题的困难性。</a:t>
            </a:r>
            <a:endParaRPr lang="en-US" altLang="zh-CN"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5/7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en-US" altLang="zh-CN" sz="2400">
                <a:highlight>
                  <a:srgbClr val="FFFF00"/>
                </a:highlight>
              </a:rPr>
              <a:t>AG</a:t>
            </a:r>
            <a:r>
              <a:rPr lang="zh-CN" sz="2400">
                <a:highlight>
                  <a:srgbClr val="FFFF00"/>
                </a:highlight>
              </a:rPr>
              <a:t>M（Algebraic Group Model）证明模型</a:t>
            </a:r>
            <a:endParaRPr lang="zh-CN" sz="2400"/>
          </a:p>
          <a:p>
            <a:pPr marL="457200" lvl="0" indent="-457200">
              <a:lnSpc>
                <a:spcPct val="120000"/>
              </a:lnSpc>
              <a:buFont typeface="Wingdings" panose="05000000000000000000" charset="0"/>
              <a:buChar char="o"/>
            </a:pPr>
            <a:r>
              <a:rPr lang="zh-CN" sz="2400">
                <a:sym typeface="+mn-ea"/>
              </a:rPr>
              <a:t>给定一个群</a:t>
            </a:r>
            <a:r>
              <a:rPr lang="en-US" altLang="zh-CN" sz="2400">
                <a:sym typeface="+mn-ea"/>
              </a:rPr>
              <a:t>(G, g, p)</a:t>
            </a:r>
            <a:r>
              <a:rPr lang="zh-CN" altLang="en-US" sz="2400">
                <a:sym typeface="+mn-ea"/>
              </a:rPr>
              <a:t>。从数学角度而言，</a:t>
            </a:r>
            <a:r>
              <a:rPr lang="zh-CN" sz="2400">
                <a:sym typeface="+mn-ea"/>
              </a:rPr>
              <a:t>敌人可以通过该群得到任意的群元</a:t>
            </a:r>
            <a:r>
              <a:rPr lang="en-US" altLang="zh-CN" sz="2400">
                <a:sym typeface="+mn-ea"/>
              </a:rPr>
              <a:t>h</a:t>
            </a:r>
            <a:r>
              <a:rPr lang="zh-CN" sz="2400">
                <a:sym typeface="+mn-ea"/>
              </a:rPr>
              <a:t>，而且我们不知道这个群元</a:t>
            </a:r>
            <a:r>
              <a:rPr lang="en-US" altLang="zh-CN" sz="2400">
                <a:sym typeface="+mn-ea"/>
              </a:rPr>
              <a:t>h</a:t>
            </a:r>
            <a:r>
              <a:rPr lang="zh-CN" altLang="en-US" sz="2400">
                <a:sym typeface="+mn-ea"/>
              </a:rPr>
              <a:t>是怎么计算来的。</a:t>
            </a:r>
            <a:endParaRPr lang="zh-CN" sz="2400">
              <a:sym typeface="+mn-ea"/>
            </a:endParaRPr>
          </a:p>
          <a:p>
            <a:pPr marL="457200" lvl="0" indent="-457200">
              <a:lnSpc>
                <a:spcPct val="120000"/>
              </a:lnSpc>
              <a:buFont typeface="Wingdings" panose="05000000000000000000" charset="0"/>
              <a:buChar char="o"/>
            </a:pPr>
            <a:r>
              <a:rPr lang="zh-CN" sz="2400">
                <a:sym typeface="+mn-ea"/>
              </a:rPr>
              <a:t>在</a:t>
            </a:r>
            <a:r>
              <a:rPr lang="en-US" altLang="zh-CN" sz="2400">
                <a:sym typeface="+mn-ea"/>
              </a:rPr>
              <a:t>AGM</a:t>
            </a:r>
            <a:r>
              <a:rPr lang="zh-CN" sz="2400">
                <a:sym typeface="+mn-ea"/>
              </a:rPr>
              <a:t>这个证明模型里，敌人</a:t>
            </a:r>
            <a:r>
              <a:rPr lang="en-US" altLang="zh-CN" sz="2400">
                <a:sym typeface="+mn-ea"/>
              </a:rPr>
              <a:t> 在输出每一个群元素时，必须同时告诉我们这个群元素是如何通过之前给定的群元素计算得来</a:t>
            </a:r>
            <a:r>
              <a:rPr lang="zh-CN" altLang="en-US" sz="2400">
                <a:sym typeface="+mn-ea"/>
              </a:rPr>
              <a:t>。例如，给定</a:t>
            </a:r>
            <a:r>
              <a:rPr lang="en-US" altLang="zh-CN" sz="2400">
                <a:sym typeface="+mn-ea"/>
              </a:rPr>
              <a:t>(g,u,v), </a:t>
            </a:r>
            <a:r>
              <a:rPr lang="zh-CN" altLang="en-US" sz="2400">
                <a:sym typeface="+mn-ea"/>
              </a:rPr>
              <a:t>敌人如果计算</a:t>
            </a:r>
            <a:r>
              <a:rPr lang="en-US" altLang="zh-CN" sz="2400">
                <a:sym typeface="+mn-ea"/>
              </a:rPr>
              <a:t>h</a:t>
            </a:r>
            <a:r>
              <a:rPr lang="zh-CN" altLang="en-US" sz="2400">
                <a:sym typeface="+mn-ea"/>
              </a:rPr>
              <a:t>的方式</a:t>
            </a:r>
            <a:r>
              <a:rPr lang="en-US" altLang="zh-CN" sz="2400">
                <a:sym typeface="+mn-ea"/>
              </a:rPr>
              <a:t>h=g^xu^yv^z</a:t>
            </a:r>
            <a:r>
              <a:rPr lang="zh-CN" altLang="en-US" sz="2400">
                <a:sym typeface="+mn-ea"/>
              </a:rPr>
              <a:t>，那么敌人必须分享</a:t>
            </a:r>
            <a:r>
              <a:rPr lang="en-US" altLang="zh-CN" sz="2400">
                <a:sym typeface="+mn-ea"/>
              </a:rPr>
              <a:t>(x,y,z)</a:t>
            </a:r>
            <a:r>
              <a:rPr lang="zh-CN" altLang="en-US" sz="2400">
                <a:sym typeface="+mn-ea"/>
              </a:rPr>
              <a:t>给我们证明者。</a:t>
            </a:r>
            <a:endParaRPr lang="zh-CN" altLang="en-US" sz="2400">
              <a:sym typeface="+mn-ea"/>
            </a:endParaRPr>
          </a:p>
          <a:p>
            <a:pPr marL="457200" lvl="0" indent="-457200">
              <a:lnSpc>
                <a:spcPct val="120000"/>
              </a:lnSpc>
              <a:buFont typeface="Wingdings" panose="05000000000000000000" charset="0"/>
              <a:buChar char="o"/>
            </a:pPr>
            <a:r>
              <a:rPr lang="zh-CN" altLang="en-US" sz="2400">
                <a:sym typeface="+mn-ea"/>
              </a:rPr>
              <a:t>在这个证明模型里，我们能利用额外的信息</a:t>
            </a:r>
            <a:r>
              <a:rPr lang="en-US" altLang="zh-CN" sz="2400">
                <a:sym typeface="+mn-ea"/>
              </a:rPr>
              <a:t>(x,y,z)</a:t>
            </a:r>
            <a:r>
              <a:rPr lang="zh-CN" altLang="en-US" sz="2400">
                <a:sym typeface="+mn-ea"/>
              </a:rPr>
              <a:t>更容易归约解决困难问题。</a:t>
            </a:r>
            <a:endParaRPr lang="zh-CN" altLang="en-US" sz="240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             6/7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en-US">
                <a:highlight>
                  <a:srgbClr val="FFFF00"/>
                </a:highlight>
              </a:rPr>
              <a:t>CRS</a:t>
            </a:r>
            <a:r>
              <a:rPr lang="zh-CN">
                <a:highlight>
                  <a:srgbClr val="FFFF00"/>
                </a:highlight>
              </a:rPr>
              <a:t>（Common-Reference String Model）证明模型</a:t>
            </a:r>
            <a:endParaRPr lang="zh-CN"/>
          </a:p>
          <a:p>
            <a:pPr marL="457200" lvl="0" indent="-457200">
              <a:lnSpc>
                <a:spcPct val="120000"/>
              </a:lnSpc>
              <a:buFont typeface="Wingdings" panose="05000000000000000000" charset="0"/>
              <a:buChar char="o"/>
            </a:pPr>
            <a:r>
              <a:rPr lang="zh-CN"/>
              <a:t>（背景）敌人的攻击随心所欲，想选择哪个数值就选哪个数值。假如是</a:t>
            </a:r>
            <a:r>
              <a:rPr lang="en-US" altLang="zh-CN"/>
              <a:t>t, </a:t>
            </a:r>
            <a:r>
              <a:rPr lang="zh-CN"/>
              <a:t>我们证明者无法提前预判</a:t>
            </a:r>
            <a:r>
              <a:rPr lang="en-US" altLang="zh-CN"/>
              <a:t>t</a:t>
            </a:r>
            <a:r>
              <a:rPr lang="zh-CN" altLang="en-US"/>
              <a:t>的值，或者成功概率</a:t>
            </a:r>
            <a:r>
              <a:rPr lang="zh-CN"/>
              <a:t>太低。</a:t>
            </a:r>
            <a:endParaRPr lang="zh-CN"/>
          </a:p>
          <a:p>
            <a:pPr marL="457200" lvl="0" indent="-457200">
              <a:lnSpc>
                <a:spcPct val="120000"/>
              </a:lnSpc>
              <a:buFont typeface="Wingdings" panose="05000000000000000000" charset="0"/>
              <a:buChar char="o"/>
            </a:pPr>
            <a:r>
              <a:rPr lang="zh-CN"/>
              <a:t>在这个证明模型里，敌人必须先把</a:t>
            </a:r>
            <a:r>
              <a:rPr lang="en-US" altLang="zh-CN"/>
              <a:t>t</a:t>
            </a:r>
            <a:r>
              <a:rPr lang="zh-CN" altLang="en-US"/>
              <a:t>用一个来自第三方的可信参数计算（比如加密），才能发动攻击。</a:t>
            </a:r>
            <a:endParaRPr lang="zh-CN" altLang="en-US"/>
          </a:p>
          <a:p>
            <a:pPr marL="457200" lvl="0" indent="-457200">
              <a:lnSpc>
                <a:spcPct val="120000"/>
              </a:lnSpc>
              <a:buFont typeface="Wingdings" panose="05000000000000000000" charset="0"/>
              <a:buChar char="o"/>
            </a:pPr>
            <a:r>
              <a:rPr lang="zh-CN" altLang="en-US"/>
              <a:t>当这个可信参数由我们证明者控制（比如可以解密），那么我们就可以提前拿到</a:t>
            </a:r>
            <a:r>
              <a:rPr lang="en-US" altLang="zh-CN"/>
              <a:t>t</a:t>
            </a:r>
            <a:r>
              <a:rPr lang="zh-CN" altLang="en-US"/>
              <a:t>完成安全证明。</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后退一步：证明模型</a:t>
            </a:r>
            <a:r>
              <a:rPr lang="en-US" altLang="zh-CN"/>
              <a:t>(</a:t>
            </a:r>
            <a:r>
              <a:rPr lang="zh-CN" altLang="en-US"/>
              <a:t>总结</a:t>
            </a:r>
            <a:r>
              <a:rPr lang="en-US" altLang="zh-CN"/>
              <a:t>)    7/7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marL="457200" lvl="0" indent="-457200">
              <a:lnSpc>
                <a:spcPct val="120000"/>
              </a:lnSpc>
              <a:buFont typeface="Wingdings" panose="05000000000000000000" charset="0"/>
              <a:buChar char="o"/>
            </a:pPr>
            <a:r>
              <a:t>这些弱化的证明模型看起来很糟糕，然而，</a:t>
            </a:r>
            <a:r>
              <a:rPr>
                <a:highlight>
                  <a:srgbClr val="FFFF00"/>
                </a:highlight>
              </a:rPr>
              <a:t>能在这些证明模型下完成安全证明的密码方案比缺乏安全证明的密码方案更靠谱</a:t>
            </a:r>
            <a:r>
              <a:t>。</a:t>
            </a:r>
          </a:p>
          <a:p>
            <a:pPr marL="457200" lvl="0" indent="-457200">
              <a:lnSpc>
                <a:spcPct val="120000"/>
              </a:lnSpc>
              <a:buFont typeface="Wingdings" panose="05000000000000000000" charset="0"/>
              <a:buChar char="o"/>
            </a:pPr>
            <a:r>
              <a:t>虽然这些弱化的证明模型被</a:t>
            </a:r>
            <a:r>
              <a:rPr lang="zh-CN"/>
              <a:t>发现不完美具有一定的缺陷</a:t>
            </a:r>
            <a:r>
              <a:t>，但是要拿出实锤证据指出该证明模型的存在违背现实世界也不容易。</a:t>
            </a:r>
            <a:r>
              <a:rPr lang="zh-CN"/>
              <a:t>（反例都极端不具普遍性）</a:t>
            </a:r>
            <a:endParaRPr lang="zh-CN"/>
          </a:p>
          <a:p>
            <a:pPr lvl="0">
              <a:lnSpc>
                <a:spcPct val="120000"/>
              </a:lnSpc>
              <a:buFont typeface="Wingdings" panose="05000000000000000000" charset="0"/>
            </a:pPr>
            <a:r>
              <a:rPr lang="en-US"/>
              <a:t> </a:t>
            </a:r>
            <a:endParaRPr lang="en-US"/>
          </a:p>
          <a:p>
            <a:pPr marL="457200" lvl="0" indent="-457200">
              <a:lnSpc>
                <a:spcPct val="120000"/>
              </a:lnSpc>
              <a:buFont typeface="Wingdings" panose="05000000000000000000" charset="0"/>
              <a:buChar char="o"/>
            </a:pPr>
            <a:r>
              <a:rPr lang="zh-CN" altLang="en-US"/>
              <a:t>所以，这些模型可以看成后退一步式的安全证明。</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前进一步：证明模型</a:t>
            </a:r>
            <a:r>
              <a:rPr lang="en-US" altLang="zh-CN"/>
              <a:t>  </a:t>
            </a:r>
            <a:r>
              <a:rPr lang="en-US" altLang="zh-CN"/>
              <a:t>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914265"/>
          </a:xfrm>
        </p:spPr>
        <p:txBody>
          <a:bodyPr>
            <a:noAutofit/>
          </a:bodyPr>
          <a:p>
            <a:pPr lvl="0">
              <a:lnSpc>
                <a:spcPct val="120000"/>
              </a:lnSpc>
              <a:buFont typeface="Wingdings" panose="05000000000000000000" charset="0"/>
            </a:pPr>
            <a:r>
              <a:rPr lang="zh-CN" sz="2200"/>
              <a:t>学术研究的方法很多时候和</a:t>
            </a:r>
            <a:r>
              <a:rPr lang="zh-CN" sz="2200">
                <a:highlight>
                  <a:srgbClr val="FFFF00"/>
                </a:highlight>
              </a:rPr>
              <a:t>人生</a:t>
            </a:r>
            <a:r>
              <a:rPr lang="zh-CN" sz="2200"/>
              <a:t>一样：</a:t>
            </a:r>
            <a:endParaRPr lang="zh-CN" sz="2200"/>
          </a:p>
          <a:p>
            <a:pPr marL="457200" lvl="0" indent="-457200">
              <a:lnSpc>
                <a:spcPct val="120000"/>
              </a:lnSpc>
              <a:buFont typeface="Wingdings" panose="05000000000000000000" charset="0"/>
              <a:buChar char="o"/>
            </a:pPr>
            <a:r>
              <a:rPr lang="zh-CN" sz="2200"/>
              <a:t>失败时，就后退一步，必然看到海阔天空</a:t>
            </a:r>
            <a:endParaRPr lang="zh-CN" sz="2200"/>
          </a:p>
          <a:p>
            <a:pPr marL="457200" lvl="0" indent="-457200">
              <a:lnSpc>
                <a:spcPct val="120000"/>
              </a:lnSpc>
              <a:buFont typeface="Wingdings" panose="05000000000000000000" charset="0"/>
              <a:buChar char="o"/>
            </a:pPr>
            <a:r>
              <a:rPr lang="zh-CN" sz="2200"/>
              <a:t>成功时，就前进一步，百尺竿头更上一层</a:t>
            </a:r>
            <a:endParaRPr lang="zh-CN" sz="2200"/>
          </a:p>
          <a:p>
            <a:pPr lvl="0">
              <a:lnSpc>
                <a:spcPct val="120000"/>
              </a:lnSpc>
              <a:buFont typeface="Wingdings" panose="05000000000000000000" charset="0"/>
            </a:pPr>
            <a:r>
              <a:rPr lang="zh-CN" sz="2200">
                <a:highlight>
                  <a:srgbClr val="00FF00"/>
                </a:highlight>
              </a:rPr>
              <a:t>一个例子</a:t>
            </a:r>
            <a:r>
              <a:rPr lang="zh-CN" sz="2200"/>
              <a:t>：</a:t>
            </a:r>
            <a:endParaRPr lang="zh-CN" sz="2200"/>
          </a:p>
          <a:p>
            <a:pPr marL="342900" lvl="0" indent="-342900">
              <a:lnSpc>
                <a:spcPct val="120000"/>
              </a:lnSpc>
              <a:buFont typeface="Wingdings" panose="05000000000000000000" charset="0"/>
              <a:buChar char="o"/>
            </a:pPr>
            <a:r>
              <a:rPr lang="zh-CN" sz="2200"/>
              <a:t>在通过</a:t>
            </a:r>
            <a:r>
              <a:rPr lang="en-US" altLang="zh-CN" sz="2200"/>
              <a:t>ROM</a:t>
            </a:r>
            <a:r>
              <a:rPr lang="zh-CN" sz="2200"/>
              <a:t>完成安全归约证明时，我们不仅知道敌人询问的</a:t>
            </a:r>
            <a:r>
              <a:rPr lang="en-US" altLang="zh-CN" sz="2200"/>
              <a:t>x</a:t>
            </a:r>
            <a:r>
              <a:rPr lang="zh-CN" altLang="en-US" sz="2200"/>
              <a:t>，而且也能自己设定</a:t>
            </a:r>
            <a:r>
              <a:rPr lang="en-US" altLang="zh-CN" sz="2200"/>
              <a:t>y=H(x), </a:t>
            </a:r>
            <a:r>
              <a:rPr lang="zh-CN" altLang="en-US" sz="2200"/>
              <a:t>即由我们决定</a:t>
            </a:r>
            <a:r>
              <a:rPr lang="en-US" altLang="zh-CN" sz="2200"/>
              <a:t>y</a:t>
            </a:r>
            <a:r>
              <a:rPr lang="zh-CN" altLang="en-US" sz="2200"/>
              <a:t>的值。</a:t>
            </a:r>
            <a:endParaRPr lang="zh-CN" altLang="en-US" sz="2200"/>
          </a:p>
          <a:p>
            <a:pPr marL="342900" lvl="0" indent="-342900">
              <a:lnSpc>
                <a:spcPct val="120000"/>
              </a:lnSpc>
              <a:buFont typeface="Wingdings" panose="05000000000000000000" charset="0"/>
              <a:buChar char="o"/>
            </a:pPr>
            <a:r>
              <a:rPr lang="zh-CN" altLang="en-US" sz="2200"/>
              <a:t>前进一步</a:t>
            </a:r>
            <a:r>
              <a:rPr lang="en-US" altLang="zh-CN" sz="2200"/>
              <a:t>without random oracles</a:t>
            </a:r>
            <a:r>
              <a:rPr lang="zh-CN" sz="2200"/>
              <a:t>如果</a:t>
            </a:r>
            <a:r>
              <a:rPr lang="zh-CN" altLang="en-US" sz="2200"/>
              <a:t>太难</a:t>
            </a:r>
            <a:r>
              <a:rPr lang="zh-CN" sz="2200"/>
              <a:t>，我们可以考虑对敌人的限制减轻一些。</a:t>
            </a:r>
            <a:r>
              <a:rPr lang="en-US" altLang="zh-CN" sz="2200"/>
              <a:t> </a:t>
            </a:r>
            <a:r>
              <a:rPr lang="zh-CN" sz="2200"/>
              <a:t>这种证明模型叫不可编程式的随机预言机模型（Non-Programmable Random Oracle Model）。证明者可以看到敌人询问的内容，但是不能做任何控制引导，</a:t>
            </a:r>
            <a:r>
              <a:rPr lang="zh-CN" sz="2200">
                <a:sym typeface="+mn-ea"/>
              </a:rPr>
              <a:t>即H(x)的计算交给可信任第三方。</a:t>
            </a:r>
            <a:endParaRPr lang="zh-CN"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1/11</a:t>
            </a:r>
            <a:endParaRPr lang="zh-CN" altLang="en-US"/>
          </a:p>
        </p:txBody>
      </p:sp>
      <p:sp>
        <p:nvSpPr>
          <p:cNvPr id="3" name="Text Placeholder 2"/>
          <p:cNvSpPr>
            <a:spLocks noGrp="1"/>
          </p:cNvSpPr>
          <p:nvPr>
            <p:ph type="body" idx="1"/>
          </p:nvPr>
        </p:nvSpPr>
        <p:spPr>
          <a:xfrm>
            <a:off x="207010" y="1350645"/>
            <a:ext cx="8749665" cy="4886325"/>
          </a:xfrm>
        </p:spPr>
        <p:txBody>
          <a:bodyPr/>
          <a:p>
            <a:r>
              <a:rPr lang="zh-CN" altLang="en-US"/>
              <a:t>与安全评价模型有关的研究动机只有三个：</a:t>
            </a:r>
            <a:endParaRPr lang="zh-CN" altLang="en-US"/>
          </a:p>
          <a:p>
            <a:pPr marL="457200" indent="-457200">
              <a:buFont typeface="Wingdings" panose="05000000000000000000" charset="0"/>
              <a:buChar char="o"/>
            </a:pPr>
            <a:r>
              <a:rPr lang="zh-CN" altLang="en-US"/>
              <a:t>困难问题的选择（优质还是劣质）</a:t>
            </a:r>
            <a:endParaRPr lang="zh-CN" altLang="en-US"/>
          </a:p>
          <a:p>
            <a:pPr marL="457200" indent="-457200">
              <a:buFont typeface="Wingdings" panose="05000000000000000000" charset="0"/>
              <a:buChar char="o"/>
            </a:pPr>
            <a:r>
              <a:rPr lang="zh-CN" altLang="en-US"/>
              <a:t>归约效率（</a:t>
            </a:r>
            <a:r>
              <a:rPr lang="en-US" altLang="zh-CN"/>
              <a:t>Tight Reduction or Loose Reduction</a:t>
            </a:r>
            <a:r>
              <a:rPr lang="zh-CN" altLang="en-US"/>
              <a:t>）</a:t>
            </a:r>
            <a:endParaRPr lang="zh-CN" altLang="en-US"/>
          </a:p>
          <a:p>
            <a:pPr marL="457200" indent="-457200">
              <a:buFont typeface="Wingdings" panose="05000000000000000000" charset="0"/>
              <a:buChar char="o"/>
            </a:pPr>
            <a:r>
              <a:rPr lang="zh-CN" altLang="en-US"/>
              <a:t>证明模型</a:t>
            </a:r>
            <a:r>
              <a:rPr lang="en-US" altLang="zh-CN"/>
              <a:t> </a:t>
            </a:r>
            <a:r>
              <a:rPr lang="zh-CN" altLang="en-US"/>
              <a:t>（标准模型还是弱化的证明模型）</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t>虽然研究动机很少，但是学术圈在把这三个动机与</a:t>
            </a:r>
            <a:endParaRPr lang="zh-CN" altLang="en-US"/>
          </a:p>
          <a:p>
            <a:pPr algn="ctr">
              <a:buFont typeface="Wingdings" panose="05000000000000000000" charset="0"/>
            </a:pPr>
            <a:r>
              <a:rPr lang="en-US" altLang="zh-CN"/>
              <a:t>“</a:t>
            </a:r>
            <a:r>
              <a:rPr lang="zh-CN" altLang="en-US">
                <a:highlight>
                  <a:srgbClr val="FFFF00"/>
                </a:highlight>
              </a:rPr>
              <a:t>设计起点</a:t>
            </a:r>
            <a:r>
              <a:rPr lang="en-US" altLang="zh-CN"/>
              <a:t>”</a:t>
            </a:r>
            <a:r>
              <a:rPr lang="zh-CN" altLang="en-US"/>
              <a:t>，</a:t>
            </a:r>
            <a:r>
              <a:rPr lang="en-US" altLang="zh-CN"/>
              <a:t>“</a:t>
            </a:r>
            <a:r>
              <a:rPr lang="zh-CN" altLang="en-US">
                <a:highlight>
                  <a:srgbClr val="00FF00"/>
                </a:highlight>
              </a:rPr>
              <a:t>方案效率</a:t>
            </a:r>
            <a:r>
              <a:rPr lang="en-US" altLang="zh-CN"/>
              <a:t>”</a:t>
            </a:r>
            <a:endParaRPr lang="en-US" altLang="zh-CN"/>
          </a:p>
          <a:p>
            <a:pPr>
              <a:buFont typeface="Wingdings" panose="05000000000000000000" charset="0"/>
            </a:pPr>
            <a:r>
              <a:rPr lang="zh-CN" altLang="en-US"/>
              <a:t>结合之后，能利用这</a:t>
            </a:r>
            <a:r>
              <a:rPr lang="en-US" altLang="zh-CN"/>
              <a:t>5</a:t>
            </a:r>
            <a:r>
              <a:rPr lang="zh-CN" altLang="en-US"/>
              <a:t>个研究点组合出更种超越人类极限的认知</a:t>
            </a:r>
            <a:r>
              <a:rPr lang="en-US" altLang="zh-CN"/>
              <a:t>——</a:t>
            </a:r>
            <a:r>
              <a:rPr lang="zh-CN" altLang="en-US">
                <a:solidFill>
                  <a:schemeClr val="bg1"/>
                </a:solidFill>
                <a:highlight>
                  <a:srgbClr val="FF0000"/>
                </a:highlight>
              </a:rPr>
              <a:t>我们能从哪个位置开始并达到哪个高度</a:t>
            </a:r>
            <a:r>
              <a:rPr lang="zh-CN" altLang="en-US"/>
              <a:t>。</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2/11</a:t>
            </a:r>
            <a:endParaRPr lang="zh-CN" altLang="en-US"/>
          </a:p>
        </p:txBody>
      </p:sp>
      <p:sp>
        <p:nvSpPr>
          <p:cNvPr id="3" name="Text Placeholder 2"/>
          <p:cNvSpPr>
            <a:spLocks noGrp="1"/>
          </p:cNvSpPr>
          <p:nvPr>
            <p:ph type="body" idx="1"/>
          </p:nvPr>
        </p:nvSpPr>
        <p:spPr>
          <a:xfrm>
            <a:off x="207010" y="1350645"/>
            <a:ext cx="8749665" cy="4886325"/>
          </a:xfrm>
        </p:spPr>
        <p:txBody>
          <a:bodyPr/>
          <a:p>
            <a:r>
              <a:rPr lang="zh-CN">
                <a:highlight>
                  <a:srgbClr val="FFFF00"/>
                </a:highlight>
              </a:rPr>
              <a:t>故事背景</a:t>
            </a:r>
            <a:r>
              <a:rPr lang="zh-CN"/>
              <a:t>：</a:t>
            </a:r>
            <a:r>
              <a:rPr lang="en-US" altLang="zh-CN"/>
              <a:t> </a:t>
            </a:r>
            <a:r>
              <a:rPr lang="zh-CN" altLang="en-US"/>
              <a:t>假如我们学术圈已经有了一个可证明安全的数字签名方案，但是方案效率有些差。</a:t>
            </a:r>
            <a:endParaRPr lang="zh-CN" altLang="en-US"/>
          </a:p>
          <a:p>
            <a:endParaRPr lang="zh-CN" altLang="en-US"/>
          </a:p>
          <a:p>
            <a:pPr marL="457200" indent="-457200">
              <a:buFont typeface="Wingdings" panose="05000000000000000000" charset="0"/>
              <a:buChar char="o"/>
            </a:pPr>
            <a:r>
              <a:rPr lang="zh-CN" altLang="en-US"/>
              <a:t>在这个背景（</a:t>
            </a:r>
            <a:r>
              <a:rPr lang="en-US" altLang="zh-CN"/>
              <a:t>0</a:t>
            </a:r>
            <a:r>
              <a:rPr lang="zh-CN" altLang="en-US"/>
              <a:t>号方案）下，以时间为顺序，本课程将给出学术圈经历的十次发展历程。</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每一次的发展不一定要做到历史的最好，而是超越认知。与那些可比较的发展结果对比，有所进步。</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3/11</a:t>
            </a:r>
            <a:endParaRPr lang="zh-CN" altLang="en-US"/>
          </a:p>
        </p:txBody>
      </p:sp>
      <p:sp>
        <p:nvSpPr>
          <p:cNvPr id="3" name="Text Placeholder 2"/>
          <p:cNvSpPr>
            <a:spLocks noGrp="1"/>
          </p:cNvSpPr>
          <p:nvPr>
            <p:ph type="body" idx="1"/>
          </p:nvPr>
        </p:nvSpPr>
        <p:spPr>
          <a:xfrm>
            <a:off x="207010" y="1350645"/>
            <a:ext cx="8749665" cy="4886325"/>
          </a:xfrm>
        </p:spPr>
        <p:txBody>
          <a:bodyPr/>
          <a:p>
            <a:r>
              <a:rPr lang="en-US">
                <a:highlight>
                  <a:srgbClr val="FFFF00"/>
                </a:highlight>
              </a:rPr>
              <a:t>0</a:t>
            </a:r>
            <a:r>
              <a:rPr lang="zh-CN" altLang="en-US">
                <a:highlight>
                  <a:srgbClr val="FFFF00"/>
                </a:highlight>
              </a:rPr>
              <a:t>号方案</a:t>
            </a:r>
            <a:r>
              <a:rPr lang="zh-CN" altLang="en-US"/>
              <a:t>：提出一个可证明安全的方案，但效率差些。</a:t>
            </a:r>
            <a:endParaRPr lang="zh-CN" altLang="en-US"/>
          </a:p>
          <a:p>
            <a:endParaRPr lang="zh-CN" altLang="en-US"/>
          </a:p>
          <a:p>
            <a:r>
              <a:rPr lang="en-US" altLang="zh-CN">
                <a:highlight>
                  <a:srgbClr val="00FF00"/>
                </a:highlight>
              </a:rPr>
              <a:t>1</a:t>
            </a:r>
            <a:r>
              <a:rPr lang="zh-CN" altLang="en-US">
                <a:highlight>
                  <a:srgbClr val="00FF00"/>
                </a:highlight>
              </a:rPr>
              <a:t>号方案</a:t>
            </a:r>
            <a:r>
              <a:rPr lang="zh-CN" altLang="en-US"/>
              <a:t>：提出新方案，在ROM下实现可证明安全，方案非常高效哦!</a:t>
            </a:r>
            <a:endParaRPr lang="zh-CN" altLang="en-US"/>
          </a:p>
          <a:p>
            <a:endParaRPr lang="zh-CN" altLang="en-US"/>
          </a:p>
          <a:p>
            <a:r>
              <a:rPr lang="zh-CN" altLang="en-US">
                <a:highlight>
                  <a:srgbClr val="FF00FF"/>
                </a:highlight>
              </a:rPr>
              <a:t>解释</a:t>
            </a:r>
            <a:r>
              <a:rPr lang="zh-CN" altLang="en-US"/>
              <a:t>：1号方案的结果强调了现有证明路线的设计起点都是效率很低或者一般的方案。从高效率方案达到可证明安全尚未有研究人员能做到。</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4/11</a:t>
            </a:r>
            <a:endParaRPr lang="zh-CN" altLang="en-US"/>
          </a:p>
        </p:txBody>
      </p:sp>
      <p:sp>
        <p:nvSpPr>
          <p:cNvPr id="3" name="Text Placeholder 2"/>
          <p:cNvSpPr>
            <a:spLocks noGrp="1"/>
          </p:cNvSpPr>
          <p:nvPr>
            <p:ph type="body" idx="1"/>
          </p:nvPr>
        </p:nvSpPr>
        <p:spPr>
          <a:xfrm>
            <a:off x="207010" y="1350645"/>
            <a:ext cx="8749665" cy="4886325"/>
          </a:xfrm>
        </p:spPr>
        <p:txBody>
          <a:bodyPr/>
          <a:p>
            <a:r>
              <a:rPr lang="en-US" altLang="zh-CN">
                <a:highlight>
                  <a:srgbClr val="00FF00"/>
                </a:highlight>
              </a:rPr>
              <a:t>1</a:t>
            </a:r>
            <a:r>
              <a:rPr lang="zh-CN" altLang="en-US">
                <a:highlight>
                  <a:srgbClr val="00FF00"/>
                </a:highlight>
              </a:rPr>
              <a:t>号方案</a:t>
            </a:r>
            <a:r>
              <a:rPr lang="zh-CN" altLang="en-US"/>
              <a:t>：提出新方案，在ROM下实现可证明安全，方案非常高效哦!</a:t>
            </a:r>
            <a:endParaRPr lang="zh-CN" altLang="en-US"/>
          </a:p>
          <a:p>
            <a:endParaRPr lang="zh-CN" altLang="en-US"/>
          </a:p>
          <a:p>
            <a:r>
              <a:rPr lang="en-US" altLang="zh-CN">
                <a:highlight>
                  <a:srgbClr val="FFFF00"/>
                </a:highlight>
              </a:rPr>
              <a:t>2</a:t>
            </a:r>
            <a:r>
              <a:rPr lang="zh-CN" altLang="en-US">
                <a:highlight>
                  <a:srgbClr val="FFFF00"/>
                </a:highlight>
              </a:rPr>
              <a:t>号方案</a:t>
            </a:r>
            <a:r>
              <a:rPr lang="zh-CN" altLang="en-US"/>
              <a:t>：提出新方案，在ROM下把安全性紧归约到困难问题。</a:t>
            </a:r>
            <a:endParaRPr lang="zh-CN" altLang="en-US"/>
          </a:p>
          <a:p>
            <a:endParaRPr lang="zh-CN" altLang="en-US"/>
          </a:p>
          <a:p>
            <a:r>
              <a:rPr lang="zh-CN" altLang="en-US">
                <a:highlight>
                  <a:srgbClr val="FF00FF"/>
                </a:highlight>
              </a:rPr>
              <a:t>解释</a:t>
            </a:r>
            <a:r>
              <a:rPr lang="zh-CN" altLang="en-US"/>
              <a:t>：</a:t>
            </a:r>
            <a:r>
              <a:rPr lang="en-US" altLang="zh-CN"/>
              <a:t>2</a:t>
            </a:r>
            <a:r>
              <a:rPr lang="zh-CN" altLang="en-US"/>
              <a:t>号方案的结果强调了现有证明路线没考虑或者不具备的特点。这个工作可以看成开辟新研究路线，从A到B的道路不仅要存在，还必须具有紧归约这一优点。</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2400"/>
              <a:t>密码学研究的第二篇论文（安全评价篇）</a:t>
            </a:r>
            <a:endParaRPr lang="zh-CN" altLang="en-US" sz="2400"/>
          </a:p>
        </p:txBody>
      </p:sp>
      <p:sp>
        <p:nvSpPr>
          <p:cNvPr id="3" name="Text Placeholder 2"/>
          <p:cNvSpPr>
            <a:spLocks noGrp="1"/>
          </p:cNvSpPr>
          <p:nvPr>
            <p:ph type="body" idx="1"/>
          </p:nvPr>
        </p:nvSpPr>
        <p:spPr>
          <a:xfrm>
            <a:off x="207010" y="1350645"/>
            <a:ext cx="8749665" cy="4864100"/>
          </a:xfrm>
        </p:spPr>
        <p:txBody>
          <a:bodyPr>
            <a:noAutofit/>
          </a:bodyPr>
          <a:p>
            <a:pPr marL="457200" indent="-457200">
              <a:lnSpc>
                <a:spcPct val="80000"/>
              </a:lnSpc>
              <a:buFont typeface="Arial" panose="020B0604020202020204" pitchFamily="34" charset="0"/>
              <a:buChar char="•"/>
            </a:pPr>
            <a:r>
              <a:rPr lang="en-US" sz="2700"/>
              <a:t>安全评价模型及其内容概览</a:t>
            </a:r>
            <a:endParaRPr lang="en-US" sz="2700"/>
          </a:p>
          <a:p>
            <a:pPr marL="457200" indent="-457200">
              <a:lnSpc>
                <a:spcPct val="80000"/>
              </a:lnSpc>
              <a:buFont typeface="Arial" panose="020B0604020202020204" pitchFamily="34" charset="0"/>
              <a:buChar char="•"/>
            </a:pPr>
            <a:r>
              <a:rPr lang="en-US" sz="2700"/>
              <a:t>可证明安全的困难性</a:t>
            </a:r>
            <a:endParaRPr lang="en-US" sz="2700"/>
          </a:p>
          <a:p>
            <a:pPr marL="457200" indent="-457200">
              <a:lnSpc>
                <a:spcPct val="80000"/>
              </a:lnSpc>
              <a:buFont typeface="Arial" panose="020B0604020202020204" pitchFamily="34" charset="0"/>
              <a:buChar char="•"/>
            </a:pPr>
            <a:r>
              <a:rPr lang="en-US" sz="2700"/>
              <a:t>安全结果的评价因素</a:t>
            </a:r>
            <a:endParaRPr lang="en-US" sz="2700"/>
          </a:p>
          <a:p>
            <a:pPr marL="457200" indent="-457200">
              <a:lnSpc>
                <a:spcPct val="80000"/>
              </a:lnSpc>
              <a:buFont typeface="Arial" panose="020B0604020202020204" pitchFamily="34" charset="0"/>
              <a:buChar char="•"/>
            </a:pPr>
            <a:r>
              <a:rPr lang="en-US" sz="2700"/>
              <a:t>评价因素1：困难问题分类</a:t>
            </a:r>
            <a:endParaRPr lang="en-US" sz="2700"/>
          </a:p>
          <a:p>
            <a:pPr marL="457200" indent="-457200">
              <a:lnSpc>
                <a:spcPct val="80000"/>
              </a:lnSpc>
              <a:buFont typeface="Arial" panose="020B0604020202020204" pitchFamily="34" charset="0"/>
              <a:buChar char="•"/>
            </a:pPr>
            <a:r>
              <a:rPr lang="en-US" sz="2700"/>
              <a:t>可证明安全的本质</a:t>
            </a:r>
            <a:endParaRPr lang="en-US" sz="2700"/>
          </a:p>
          <a:p>
            <a:pPr marL="457200" indent="-457200">
              <a:lnSpc>
                <a:spcPct val="80000"/>
              </a:lnSpc>
              <a:buFont typeface="Arial" panose="020B0604020202020204" pitchFamily="34" charset="0"/>
              <a:buChar char="•"/>
            </a:pPr>
            <a:r>
              <a:rPr lang="en-US" sz="2700"/>
              <a:t>评价因素2：紧归约</a:t>
            </a:r>
            <a:endParaRPr lang="en-US" sz="2700"/>
          </a:p>
          <a:p>
            <a:pPr marL="457200" indent="-457200">
              <a:lnSpc>
                <a:spcPct val="80000"/>
              </a:lnSpc>
              <a:buFont typeface="Arial" panose="020B0604020202020204" pitchFamily="34" charset="0"/>
              <a:buChar char="•"/>
            </a:pPr>
            <a:r>
              <a:rPr lang="en-US" sz="2700"/>
              <a:t>后退一步：证明模型</a:t>
            </a:r>
            <a:endParaRPr lang="en-US" sz="2700"/>
          </a:p>
          <a:p>
            <a:pPr marL="457200" indent="-457200">
              <a:lnSpc>
                <a:spcPct val="80000"/>
              </a:lnSpc>
              <a:buFont typeface="Arial" panose="020B0604020202020204" pitchFamily="34" charset="0"/>
              <a:buChar char="•"/>
            </a:pPr>
            <a:r>
              <a:rPr lang="en-US" sz="2700"/>
              <a:t>前进一步：证明模型</a:t>
            </a:r>
            <a:endParaRPr lang="en-US" sz="2700"/>
          </a:p>
          <a:p>
            <a:pPr marL="457200" indent="-457200">
              <a:lnSpc>
                <a:spcPct val="80000"/>
              </a:lnSpc>
              <a:buFont typeface="Arial" panose="020B0604020202020204" pitchFamily="34" charset="0"/>
              <a:buChar char="•"/>
            </a:pPr>
            <a:r>
              <a:rPr lang="en-US" sz="2700"/>
              <a:t>如何正确看待安全性结果</a:t>
            </a:r>
            <a:endParaRPr lang="en-US" sz="2700"/>
          </a:p>
          <a:p>
            <a:pPr marL="457200" indent="-457200">
              <a:lnSpc>
                <a:spcPct val="80000"/>
              </a:lnSpc>
              <a:buFont typeface="Arial" panose="020B0604020202020204" pitchFamily="34" charset="0"/>
              <a:buChar char="•"/>
            </a:pPr>
            <a:r>
              <a:rPr lang="en-US" sz="2700"/>
              <a:t>论文导读训练</a:t>
            </a:r>
            <a:endParaRPr lang="en-US" sz="2700"/>
          </a:p>
          <a:p>
            <a:pPr marL="457200" indent="-457200">
              <a:lnSpc>
                <a:spcPct val="80000"/>
              </a:lnSpc>
              <a:buFont typeface="Arial" panose="020B0604020202020204" pitchFamily="34" charset="0"/>
              <a:buChar char="•"/>
            </a:pPr>
            <a:r>
              <a:rPr lang="en-US" sz="2700"/>
              <a:t>安全评价模型小节</a:t>
            </a:r>
            <a:endParaRPr lang="en-US" sz="2700"/>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5/11</a:t>
            </a:r>
            <a:endParaRPr lang="zh-CN" altLang="en-US"/>
          </a:p>
        </p:txBody>
      </p:sp>
      <p:sp>
        <p:nvSpPr>
          <p:cNvPr id="3" name="Text Placeholder 2"/>
          <p:cNvSpPr>
            <a:spLocks noGrp="1"/>
          </p:cNvSpPr>
          <p:nvPr>
            <p:ph type="body" idx="1"/>
          </p:nvPr>
        </p:nvSpPr>
        <p:spPr>
          <a:xfrm>
            <a:off x="207010" y="1350645"/>
            <a:ext cx="8749665" cy="4886325"/>
          </a:xfrm>
        </p:spPr>
        <p:txBody>
          <a:bodyPr/>
          <a:p>
            <a:r>
              <a:rPr lang="en-US" altLang="zh-CN">
                <a:highlight>
                  <a:srgbClr val="FFFF00"/>
                </a:highlight>
              </a:rPr>
              <a:t>2</a:t>
            </a:r>
            <a:r>
              <a:rPr lang="zh-CN" altLang="en-US">
                <a:highlight>
                  <a:srgbClr val="FFFF00"/>
                </a:highlight>
              </a:rPr>
              <a:t>号方案</a:t>
            </a:r>
            <a:r>
              <a:rPr lang="zh-CN" altLang="en-US"/>
              <a:t>：提出新方案，在ROM下把安全性紧归约到困难问题。</a:t>
            </a:r>
            <a:endParaRPr lang="zh-CN" altLang="en-US"/>
          </a:p>
          <a:p>
            <a:endParaRPr lang="zh-CN" altLang="en-US"/>
          </a:p>
          <a:p>
            <a:r>
              <a:rPr lang="zh-CN" altLang="en-US">
                <a:highlight>
                  <a:srgbClr val="00FF00"/>
                </a:highlight>
              </a:rPr>
              <a:t>4号方案</a:t>
            </a:r>
            <a:r>
              <a:rPr lang="zh-CN" altLang="en-US"/>
              <a:t>：提出新方案，在标准模型下把安全性归约到困难问题，虽然是一个劣质的困难问题。</a:t>
            </a:r>
            <a:endParaRPr lang="zh-CN" altLang="en-US"/>
          </a:p>
          <a:p>
            <a:endParaRPr lang="zh-CN" altLang="en-US"/>
          </a:p>
          <a:p>
            <a:r>
              <a:rPr lang="zh-CN" altLang="en-US">
                <a:highlight>
                  <a:srgbClr val="FF00FF"/>
                </a:highlight>
              </a:rPr>
              <a:t>解释</a:t>
            </a:r>
            <a:r>
              <a:rPr lang="zh-CN" altLang="en-US"/>
              <a:t>：</a:t>
            </a:r>
            <a:r>
              <a:rPr lang="en-US" altLang="zh-CN"/>
              <a:t>4</a:t>
            </a:r>
            <a:r>
              <a:rPr lang="zh-CN" altLang="en-US"/>
              <a:t>号方案的结果强调了现有从高效方案到可证明安全的证明路线都必须依赖</a:t>
            </a:r>
            <a:r>
              <a:rPr lang="en-US" altLang="zh-CN"/>
              <a:t>ROM</a:t>
            </a:r>
            <a:r>
              <a:rPr lang="zh-CN" altLang="en-US"/>
              <a:t>。这个工作说明了我们人类是可以从高效方案不通过</a:t>
            </a:r>
            <a:r>
              <a:rPr lang="en-US" altLang="zh-CN"/>
              <a:t>ROM</a:t>
            </a:r>
            <a:r>
              <a:rPr lang="zh-CN" altLang="en-US"/>
              <a:t>证明模型达到可证明安全的。</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6/11</a:t>
            </a:r>
            <a:endParaRPr lang="zh-CN" altLang="en-US"/>
          </a:p>
        </p:txBody>
      </p:sp>
      <p:sp>
        <p:nvSpPr>
          <p:cNvPr id="3" name="Text Placeholder 2"/>
          <p:cNvSpPr>
            <a:spLocks noGrp="1"/>
          </p:cNvSpPr>
          <p:nvPr>
            <p:ph type="body" idx="1"/>
          </p:nvPr>
        </p:nvSpPr>
        <p:spPr>
          <a:xfrm>
            <a:off x="207010" y="1350645"/>
            <a:ext cx="8749665" cy="4886325"/>
          </a:xfrm>
        </p:spPr>
        <p:txBody>
          <a:bodyPr>
            <a:normAutofit lnSpcReduction="10000"/>
          </a:bodyPr>
          <a:p>
            <a:pPr>
              <a:lnSpc>
                <a:spcPct val="110000"/>
              </a:lnSpc>
            </a:pPr>
            <a:r>
              <a:rPr lang="zh-CN" altLang="en-US">
                <a:highlight>
                  <a:srgbClr val="00FF00"/>
                </a:highlight>
              </a:rPr>
              <a:t>4号方案</a:t>
            </a:r>
            <a:r>
              <a:rPr lang="zh-CN" altLang="en-US"/>
              <a:t>：提出新方案，在标准模型下把安全性归约到困难问题，虽然是一个劣质的困难问题。</a:t>
            </a:r>
            <a:endParaRPr lang="zh-CN" altLang="en-US"/>
          </a:p>
          <a:p>
            <a:pPr>
              <a:lnSpc>
                <a:spcPct val="110000"/>
              </a:lnSpc>
            </a:pPr>
            <a:endParaRPr lang="zh-CN" altLang="en-US"/>
          </a:p>
          <a:p>
            <a:pPr>
              <a:lnSpc>
                <a:spcPct val="110000"/>
              </a:lnSpc>
            </a:pPr>
            <a:r>
              <a:rPr lang="zh-CN" altLang="en-US">
                <a:highlight>
                  <a:srgbClr val="FFFF00"/>
                </a:highlight>
              </a:rPr>
              <a:t>5号方案</a:t>
            </a:r>
            <a:r>
              <a:rPr lang="zh-CN" altLang="en-US"/>
              <a:t>：提出新方案，在ROM下把安全性紧归约到史上已知最难的困难问题。</a:t>
            </a:r>
            <a:endParaRPr lang="zh-CN" altLang="en-US"/>
          </a:p>
          <a:p>
            <a:pPr>
              <a:lnSpc>
                <a:spcPct val="110000"/>
              </a:lnSpc>
            </a:pPr>
            <a:endParaRPr lang="zh-CN" altLang="en-US"/>
          </a:p>
          <a:p>
            <a:pPr>
              <a:lnSpc>
                <a:spcPct val="110000"/>
              </a:lnSpc>
            </a:pPr>
            <a:r>
              <a:rPr lang="zh-CN" altLang="en-US">
                <a:highlight>
                  <a:srgbClr val="FF00FF"/>
                </a:highlight>
              </a:rPr>
              <a:t>解释</a:t>
            </a:r>
            <a:r>
              <a:rPr lang="zh-CN" altLang="en-US"/>
              <a:t>：</a:t>
            </a:r>
            <a:r>
              <a:rPr lang="en-US" altLang="zh-CN"/>
              <a:t>5</a:t>
            </a:r>
            <a:r>
              <a:rPr lang="zh-CN" altLang="en-US"/>
              <a:t>号方案的结果指出了现有的研究工作从高效方案出发，不管走哪条证明路线，都未能达到5号方案能够达到的终点位置（对应的安全性最高）。</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7/11</a:t>
            </a:r>
            <a:endParaRPr lang="zh-CN" altLang="en-US"/>
          </a:p>
        </p:txBody>
      </p:sp>
      <p:sp>
        <p:nvSpPr>
          <p:cNvPr id="3" name="Text Placeholder 2"/>
          <p:cNvSpPr>
            <a:spLocks noGrp="1"/>
          </p:cNvSpPr>
          <p:nvPr>
            <p:ph type="body" idx="1"/>
          </p:nvPr>
        </p:nvSpPr>
        <p:spPr>
          <a:xfrm>
            <a:off x="207010" y="1350645"/>
            <a:ext cx="8749665" cy="4886325"/>
          </a:xfrm>
        </p:spPr>
        <p:txBody>
          <a:bodyPr>
            <a:normAutofit lnSpcReduction="10000"/>
          </a:bodyPr>
          <a:p>
            <a:pPr>
              <a:lnSpc>
                <a:spcPct val="110000"/>
              </a:lnSpc>
            </a:pPr>
            <a:r>
              <a:rPr lang="zh-CN" altLang="en-US">
                <a:highlight>
                  <a:srgbClr val="FFFF00"/>
                </a:highlight>
              </a:rPr>
              <a:t>5号方案</a:t>
            </a:r>
            <a:r>
              <a:rPr lang="zh-CN" altLang="en-US"/>
              <a:t>：提出新方案，在ROM下把安全性紧归约到史上已知最难的困难问题。</a:t>
            </a:r>
            <a:endParaRPr lang="zh-CN" altLang="en-US"/>
          </a:p>
          <a:p>
            <a:pPr>
              <a:lnSpc>
                <a:spcPct val="110000"/>
              </a:lnSpc>
            </a:pPr>
            <a:endParaRPr lang="zh-CN" altLang="en-US"/>
          </a:p>
          <a:p>
            <a:pPr>
              <a:lnSpc>
                <a:spcPct val="110000"/>
              </a:lnSpc>
            </a:pPr>
            <a:r>
              <a:rPr lang="en-US" altLang="zh-CN">
                <a:highlight>
                  <a:srgbClr val="00FF00"/>
                </a:highlight>
              </a:rPr>
              <a:t>6</a:t>
            </a:r>
            <a:r>
              <a:rPr lang="zh-CN" altLang="en-US">
                <a:highlight>
                  <a:srgbClr val="00FF00"/>
                </a:highlight>
              </a:rPr>
              <a:t>号方案</a:t>
            </a:r>
            <a:r>
              <a:rPr lang="zh-CN" altLang="en-US"/>
              <a:t>：提出新方案，在标准模型下把安全性归约到优质的困难问题，虽然方案效率有点差。</a:t>
            </a:r>
            <a:endParaRPr lang="zh-CN" altLang="en-US"/>
          </a:p>
          <a:p>
            <a:pPr>
              <a:lnSpc>
                <a:spcPct val="110000"/>
              </a:lnSpc>
            </a:pPr>
            <a:endParaRPr lang="zh-CN" altLang="en-US"/>
          </a:p>
          <a:p>
            <a:pPr>
              <a:lnSpc>
                <a:spcPct val="110000"/>
              </a:lnSpc>
            </a:pPr>
            <a:r>
              <a:rPr lang="zh-CN" altLang="en-US">
                <a:highlight>
                  <a:srgbClr val="FF00FF"/>
                </a:highlight>
              </a:rPr>
              <a:t>解释</a:t>
            </a:r>
            <a:r>
              <a:rPr lang="zh-CN" altLang="en-US"/>
              <a:t>：</a:t>
            </a:r>
            <a:r>
              <a:rPr lang="en-US" altLang="zh-CN"/>
              <a:t>6</a:t>
            </a:r>
            <a:r>
              <a:rPr lang="zh-CN" altLang="en-US"/>
              <a:t>号方案的结果强调了现有的方案都未能通过标准模型内的证明路线达到一个较高的终点位置（优质困难问题），但是他（她）做到了。</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8/11</a:t>
            </a:r>
            <a:endParaRPr lang="zh-CN" altLang="en-US"/>
          </a:p>
        </p:txBody>
      </p:sp>
      <p:sp>
        <p:nvSpPr>
          <p:cNvPr id="3" name="Text Placeholder 2"/>
          <p:cNvSpPr>
            <a:spLocks noGrp="1"/>
          </p:cNvSpPr>
          <p:nvPr>
            <p:ph type="body" idx="1"/>
          </p:nvPr>
        </p:nvSpPr>
        <p:spPr>
          <a:xfrm>
            <a:off x="207010" y="1350645"/>
            <a:ext cx="8749665" cy="4886325"/>
          </a:xfrm>
        </p:spPr>
        <p:txBody>
          <a:bodyPr>
            <a:normAutofit lnSpcReduction="10000"/>
          </a:bodyPr>
          <a:p>
            <a:pPr>
              <a:lnSpc>
                <a:spcPct val="110000"/>
              </a:lnSpc>
            </a:pPr>
            <a:r>
              <a:rPr lang="en-US" altLang="zh-CN">
                <a:highlight>
                  <a:srgbClr val="00FF00"/>
                </a:highlight>
              </a:rPr>
              <a:t>6</a:t>
            </a:r>
            <a:r>
              <a:rPr lang="zh-CN" altLang="en-US">
                <a:highlight>
                  <a:srgbClr val="00FF00"/>
                </a:highlight>
              </a:rPr>
              <a:t>号方案</a:t>
            </a:r>
            <a:r>
              <a:rPr lang="zh-CN" altLang="en-US"/>
              <a:t>：提出新方案，在标准模型下把安全性归约到优质的困难问题，虽然方案效率有点差。</a:t>
            </a:r>
            <a:endParaRPr lang="zh-CN" altLang="en-US"/>
          </a:p>
          <a:p>
            <a:pPr>
              <a:lnSpc>
                <a:spcPct val="110000"/>
              </a:lnSpc>
            </a:pPr>
            <a:endParaRPr lang="zh-CN" altLang="en-US"/>
          </a:p>
          <a:p>
            <a:pPr>
              <a:lnSpc>
                <a:spcPct val="110000"/>
              </a:lnSpc>
            </a:pPr>
            <a:r>
              <a:rPr lang="en-US" altLang="zh-CN">
                <a:highlight>
                  <a:srgbClr val="FFFF00"/>
                </a:highlight>
              </a:rPr>
              <a:t>7</a:t>
            </a:r>
            <a:r>
              <a:rPr lang="zh-CN" altLang="en-US">
                <a:highlight>
                  <a:srgbClr val="FFFF00"/>
                </a:highlight>
              </a:rPr>
              <a:t>号方案</a:t>
            </a:r>
            <a:r>
              <a:rPr lang="zh-CN" altLang="en-US"/>
              <a:t>：通过新起点构造新方案，在ROM下把安全性紧归约到优质的困难问题。起点和现有的都不一样。</a:t>
            </a:r>
            <a:endParaRPr lang="zh-CN" altLang="en-US"/>
          </a:p>
          <a:p>
            <a:pPr>
              <a:lnSpc>
                <a:spcPct val="110000"/>
              </a:lnSpc>
            </a:pPr>
            <a:endParaRPr lang="zh-CN" altLang="en-US"/>
          </a:p>
          <a:p>
            <a:pPr>
              <a:lnSpc>
                <a:spcPct val="110000"/>
              </a:lnSpc>
            </a:pPr>
            <a:r>
              <a:rPr lang="zh-CN" altLang="en-US">
                <a:highlight>
                  <a:srgbClr val="FF00FF"/>
                </a:highlight>
              </a:rPr>
              <a:t>解释</a:t>
            </a:r>
            <a:r>
              <a:rPr lang="zh-CN" altLang="en-US"/>
              <a:t>：</a:t>
            </a:r>
            <a:r>
              <a:rPr lang="en-US" altLang="zh-CN"/>
              <a:t>7</a:t>
            </a:r>
            <a:r>
              <a:rPr lang="zh-CN" altLang="en-US"/>
              <a:t>号方案的结果强调了设计新起点，无法和现有的结果进行客观比较。因此，所有的比较都归为零，这篇文章开启了新的</a:t>
            </a:r>
            <a:r>
              <a:rPr lang="en-US" altLang="zh-CN"/>
              <a:t>0</a:t>
            </a:r>
            <a:r>
              <a:rPr lang="zh-CN" altLang="en-US"/>
              <a:t>号方案。</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9/11</a:t>
            </a:r>
            <a:endParaRPr lang="zh-CN" altLang="en-US"/>
          </a:p>
        </p:txBody>
      </p:sp>
      <p:sp>
        <p:nvSpPr>
          <p:cNvPr id="3" name="Text Placeholder 2"/>
          <p:cNvSpPr>
            <a:spLocks noGrp="1"/>
          </p:cNvSpPr>
          <p:nvPr>
            <p:ph type="body" idx="1"/>
          </p:nvPr>
        </p:nvSpPr>
        <p:spPr>
          <a:xfrm>
            <a:off x="207010" y="1350645"/>
            <a:ext cx="8749665" cy="4886325"/>
          </a:xfrm>
        </p:spPr>
        <p:txBody>
          <a:bodyPr>
            <a:normAutofit lnSpcReduction="10000"/>
          </a:bodyPr>
          <a:p>
            <a:pPr>
              <a:lnSpc>
                <a:spcPct val="110000"/>
              </a:lnSpc>
            </a:pPr>
            <a:r>
              <a:rPr lang="en-US" altLang="zh-CN">
                <a:highlight>
                  <a:srgbClr val="FFFF00"/>
                </a:highlight>
              </a:rPr>
              <a:t>7</a:t>
            </a:r>
            <a:r>
              <a:rPr lang="zh-CN" altLang="en-US">
                <a:highlight>
                  <a:srgbClr val="FFFF00"/>
                </a:highlight>
              </a:rPr>
              <a:t>号方案</a:t>
            </a:r>
            <a:r>
              <a:rPr lang="zh-CN" altLang="en-US"/>
              <a:t>：通过新起点构造新方案，在ROM下把安全性紧归约到优质的困难问题。起点和现有的都不一样。</a:t>
            </a:r>
            <a:endParaRPr lang="zh-CN" altLang="en-US"/>
          </a:p>
          <a:p>
            <a:pPr>
              <a:lnSpc>
                <a:spcPct val="110000"/>
              </a:lnSpc>
            </a:pPr>
            <a:endParaRPr lang="zh-CN" altLang="en-US"/>
          </a:p>
          <a:p>
            <a:pPr>
              <a:lnSpc>
                <a:spcPct val="110000"/>
              </a:lnSpc>
            </a:pPr>
            <a:r>
              <a:rPr lang="en-US" altLang="zh-CN">
                <a:highlight>
                  <a:srgbClr val="00FF00"/>
                </a:highlight>
              </a:rPr>
              <a:t>8</a:t>
            </a:r>
            <a:r>
              <a:rPr lang="zh-CN" altLang="en-US">
                <a:highlight>
                  <a:srgbClr val="00FF00"/>
                </a:highlight>
              </a:rPr>
              <a:t>号方案</a:t>
            </a:r>
            <a:r>
              <a:rPr lang="zh-CN" altLang="en-US"/>
              <a:t>：提出新方案，在标准模型下把安全性归约到优质的困难问题。与之前方案相比，方案效率有所提升。</a:t>
            </a:r>
            <a:endParaRPr lang="zh-CN" altLang="en-US"/>
          </a:p>
          <a:p>
            <a:pPr>
              <a:lnSpc>
                <a:spcPct val="110000"/>
              </a:lnSpc>
            </a:pPr>
            <a:endParaRPr lang="zh-CN" altLang="en-US"/>
          </a:p>
          <a:p>
            <a:pPr>
              <a:lnSpc>
                <a:spcPct val="110000"/>
              </a:lnSpc>
            </a:pPr>
            <a:r>
              <a:rPr lang="zh-CN" altLang="en-US">
                <a:highlight>
                  <a:srgbClr val="FF00FF"/>
                </a:highlight>
              </a:rPr>
              <a:t>解释</a:t>
            </a:r>
            <a:r>
              <a:rPr lang="zh-CN" altLang="en-US"/>
              <a:t>：</a:t>
            </a:r>
            <a:r>
              <a:rPr lang="en-US" altLang="zh-CN"/>
              <a:t>8</a:t>
            </a:r>
            <a:r>
              <a:rPr lang="zh-CN" altLang="en-US"/>
              <a:t>号方案的结果强调了从方案通过</a:t>
            </a:r>
            <a:r>
              <a:rPr lang="zh-CN" altLang="en-US">
                <a:sym typeface="+mn-ea"/>
              </a:rPr>
              <a:t>标准模型内的证明路线达到一个较高的终点位置的所有结果中，该结果能够从一个效率最好的方案出发。</a:t>
            </a:r>
            <a:endParaRPr lang="zh-CN"/>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10/11</a:t>
            </a:r>
            <a:endParaRPr lang="zh-CN" altLang="en-US"/>
          </a:p>
        </p:txBody>
      </p:sp>
      <p:sp>
        <p:nvSpPr>
          <p:cNvPr id="3" name="Text Placeholder 2"/>
          <p:cNvSpPr>
            <a:spLocks noGrp="1"/>
          </p:cNvSpPr>
          <p:nvPr>
            <p:ph type="body" idx="1"/>
          </p:nvPr>
        </p:nvSpPr>
        <p:spPr>
          <a:xfrm>
            <a:off x="207010" y="1350645"/>
            <a:ext cx="8749665" cy="4886325"/>
          </a:xfrm>
        </p:spPr>
        <p:txBody>
          <a:bodyPr>
            <a:normAutofit lnSpcReduction="10000"/>
          </a:bodyPr>
          <a:p>
            <a:pPr>
              <a:lnSpc>
                <a:spcPct val="110000"/>
              </a:lnSpc>
            </a:pPr>
            <a:r>
              <a:rPr lang="en-US" altLang="zh-CN">
                <a:highlight>
                  <a:srgbClr val="00FF00"/>
                </a:highlight>
              </a:rPr>
              <a:t>8</a:t>
            </a:r>
            <a:r>
              <a:rPr lang="zh-CN" altLang="en-US">
                <a:highlight>
                  <a:srgbClr val="00FF00"/>
                </a:highlight>
              </a:rPr>
              <a:t>号方案</a:t>
            </a:r>
            <a:r>
              <a:rPr lang="zh-CN" altLang="en-US"/>
              <a:t>：提出新方案，在标准模型下把安全性归约到优质的困难问题。与之前方案相比，方案效率有所提升。</a:t>
            </a:r>
            <a:endParaRPr lang="zh-CN" altLang="en-US"/>
          </a:p>
          <a:p>
            <a:pPr>
              <a:lnSpc>
                <a:spcPct val="110000"/>
              </a:lnSpc>
            </a:pPr>
            <a:endParaRPr lang="zh-CN" altLang="en-US"/>
          </a:p>
          <a:p>
            <a:pPr>
              <a:lnSpc>
                <a:spcPct val="110000"/>
              </a:lnSpc>
            </a:pPr>
            <a:r>
              <a:rPr lang="en-US" altLang="zh-CN">
                <a:highlight>
                  <a:srgbClr val="FFFF00"/>
                </a:highlight>
              </a:rPr>
              <a:t>9</a:t>
            </a:r>
            <a:r>
              <a:rPr lang="zh-CN" altLang="en-US">
                <a:highlight>
                  <a:srgbClr val="FFFF00"/>
                </a:highlight>
              </a:rPr>
              <a:t>号方案</a:t>
            </a:r>
            <a:r>
              <a:rPr lang="zh-CN" altLang="en-US"/>
              <a:t>：提出新方案，在标准模型下把安全性紧归约到一个较为优质的困难问题。</a:t>
            </a:r>
            <a:endParaRPr lang="zh-CN" altLang="en-US"/>
          </a:p>
          <a:p>
            <a:pPr>
              <a:lnSpc>
                <a:spcPct val="110000"/>
              </a:lnSpc>
            </a:pPr>
            <a:endParaRPr lang="zh-CN" altLang="en-US"/>
          </a:p>
          <a:p>
            <a:pPr>
              <a:lnSpc>
                <a:spcPct val="110000"/>
              </a:lnSpc>
            </a:pPr>
            <a:r>
              <a:rPr lang="zh-CN" altLang="en-US">
                <a:highlight>
                  <a:srgbClr val="FF00FF"/>
                </a:highlight>
              </a:rPr>
              <a:t>解释</a:t>
            </a:r>
            <a:r>
              <a:rPr lang="zh-CN" altLang="en-US"/>
              <a:t>：</a:t>
            </a:r>
            <a:r>
              <a:rPr lang="en-US" altLang="zh-CN"/>
              <a:t>9</a:t>
            </a:r>
            <a:r>
              <a:rPr lang="zh-CN" altLang="en-US"/>
              <a:t>号方案的结果强调了从</a:t>
            </a:r>
            <a:r>
              <a:rPr lang="zh-CN" altLang="en-US">
                <a:sym typeface="+mn-ea"/>
              </a:rPr>
              <a:t>标准模型内的证明路线达到一个较高的终点位置的所有方法都无法具有紧归约这个性质，但是他（她）做到了。</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如何正确看待安全性结果    11/11</a:t>
            </a:r>
            <a:endParaRPr lang="zh-CN" altLang="en-US"/>
          </a:p>
        </p:txBody>
      </p:sp>
      <p:sp>
        <p:nvSpPr>
          <p:cNvPr id="3" name="Text Placeholder 2"/>
          <p:cNvSpPr>
            <a:spLocks noGrp="1"/>
          </p:cNvSpPr>
          <p:nvPr>
            <p:ph type="body" idx="1"/>
          </p:nvPr>
        </p:nvSpPr>
        <p:spPr>
          <a:xfrm>
            <a:off x="207010" y="1350645"/>
            <a:ext cx="8749665" cy="4886325"/>
          </a:xfrm>
        </p:spPr>
        <p:txBody>
          <a:bodyPr>
            <a:normAutofit fontScale="90000" lnSpcReduction="10000"/>
          </a:bodyPr>
          <a:p>
            <a:pPr>
              <a:lnSpc>
                <a:spcPct val="120000"/>
              </a:lnSpc>
            </a:pPr>
            <a:r>
              <a:rPr lang="en-US" altLang="zh-CN">
                <a:highlight>
                  <a:srgbClr val="FFFF00"/>
                </a:highlight>
              </a:rPr>
              <a:t>9</a:t>
            </a:r>
            <a:r>
              <a:rPr lang="zh-CN" altLang="en-US">
                <a:highlight>
                  <a:srgbClr val="FFFF00"/>
                </a:highlight>
              </a:rPr>
              <a:t>号方案</a:t>
            </a:r>
            <a:r>
              <a:rPr lang="zh-CN" altLang="en-US"/>
              <a:t>：提出新方案，在标准模型下把安全性紧归约到一个较为优质的困难问题。</a:t>
            </a:r>
            <a:endParaRPr lang="zh-CN" altLang="en-US"/>
          </a:p>
          <a:p>
            <a:pPr>
              <a:lnSpc>
                <a:spcPct val="120000"/>
              </a:lnSpc>
            </a:pPr>
            <a:endParaRPr lang="zh-CN" altLang="en-US"/>
          </a:p>
          <a:p>
            <a:pPr>
              <a:lnSpc>
                <a:spcPct val="120000"/>
              </a:lnSpc>
            </a:pPr>
            <a:r>
              <a:rPr lang="en-US" altLang="zh-CN">
                <a:highlight>
                  <a:srgbClr val="00FF00"/>
                </a:highlight>
              </a:rPr>
              <a:t>10</a:t>
            </a:r>
            <a:r>
              <a:rPr lang="zh-CN" altLang="en-US">
                <a:highlight>
                  <a:srgbClr val="00FF00"/>
                </a:highlight>
              </a:rPr>
              <a:t>号方案</a:t>
            </a:r>
            <a:r>
              <a:rPr lang="zh-CN" altLang="en-US"/>
              <a:t>：通过新起点构造新方案，把安全性紧归约到优质困难问题。该困难问题可以抵抗量子计算机的攻击。</a:t>
            </a:r>
            <a:endParaRPr lang="zh-CN" altLang="en-US"/>
          </a:p>
          <a:p>
            <a:pPr>
              <a:lnSpc>
                <a:spcPct val="120000"/>
              </a:lnSpc>
            </a:pPr>
            <a:endParaRPr lang="zh-CN" altLang="en-US"/>
          </a:p>
          <a:p>
            <a:pPr>
              <a:lnSpc>
                <a:spcPct val="120000"/>
              </a:lnSpc>
            </a:pPr>
            <a:r>
              <a:rPr lang="zh-CN" altLang="en-US">
                <a:highlight>
                  <a:srgbClr val="FF00FF"/>
                </a:highlight>
              </a:rPr>
              <a:t>解释</a:t>
            </a:r>
            <a:r>
              <a:rPr lang="zh-CN" altLang="en-US"/>
              <a:t>：</a:t>
            </a:r>
            <a:r>
              <a:rPr lang="en-US" altLang="zh-CN"/>
              <a:t>10</a:t>
            </a:r>
            <a:r>
              <a:rPr lang="zh-CN" altLang="en-US"/>
              <a:t>号方案的结果和</a:t>
            </a:r>
            <a:r>
              <a:rPr lang="en-US" altLang="zh-CN"/>
              <a:t>5</a:t>
            </a:r>
            <a:r>
              <a:rPr lang="zh-CN" altLang="en-US"/>
              <a:t>号方案很类似，只不过他（她）通过量子计算机强调了终点位置的高度，即把量子计算机考虑进去后，该终点位置是已知所有研究结果中位置最高的。（这也是一个新的</a:t>
            </a:r>
            <a:r>
              <a:rPr lang="en-US" altLang="zh-CN"/>
              <a:t>0</a:t>
            </a:r>
            <a:r>
              <a:rPr lang="zh-CN" altLang="en-US"/>
              <a:t>号方案）</a:t>
            </a:r>
            <a:endParaRPr lang="en-US" altLang="zh-CN">
              <a:sym typeface="+mn-ea"/>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07010" y="2680335"/>
            <a:ext cx="8749665" cy="839470"/>
          </a:xfrm>
        </p:spPr>
        <p:txBody>
          <a:bodyPr/>
          <a:p>
            <a:pPr algn="ctr"/>
            <a:r>
              <a:rPr lang="zh-CN" altLang="en-US"/>
              <a:t>论文导读训练</a:t>
            </a:r>
            <a:r>
              <a:rPr lang="en-US" altLang="zh-CN"/>
              <a:t> </a:t>
            </a:r>
            <a:r>
              <a:rPr lang="zh-CN" altLang="en-US"/>
              <a:t>（</a:t>
            </a:r>
            <a:r>
              <a:rPr lang="en-US" altLang="zh-CN"/>
              <a:t>10</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1/10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1262380" y="1010285"/>
            <a:ext cx="6048375" cy="1609725"/>
          </a:xfrm>
          <a:prstGeom prst="rect">
            <a:avLst/>
          </a:prstGeom>
        </p:spPr>
      </p:pic>
      <p:pic>
        <p:nvPicPr>
          <p:cNvPr id="6" name="Picture 5"/>
          <p:cNvPicPr>
            <a:picLocks noChangeAspect="1"/>
          </p:cNvPicPr>
          <p:nvPr/>
        </p:nvPicPr>
        <p:blipFill>
          <a:blip r:embed="rId2"/>
          <a:stretch>
            <a:fillRect/>
          </a:stretch>
        </p:blipFill>
        <p:spPr>
          <a:xfrm>
            <a:off x="548005" y="2905125"/>
            <a:ext cx="7973695" cy="29470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793750" y="646430"/>
            <a:ext cx="7124700" cy="1666875"/>
          </a:xfrm>
          <a:prstGeom prst="rect">
            <a:avLst/>
          </a:prstGeom>
        </p:spPr>
      </p:pic>
      <p:sp>
        <p:nvSpPr>
          <p:cNvPr id="2" name="Title 1"/>
          <p:cNvSpPr>
            <a:spLocks noGrp="1"/>
          </p:cNvSpPr>
          <p:nvPr>
            <p:ph type="title"/>
          </p:nvPr>
        </p:nvSpPr>
        <p:spPr/>
        <p:txBody>
          <a:bodyPr/>
          <a:p>
            <a:r>
              <a:rPr lang="zh-CN" altLang="en-US"/>
              <a:t>论文导读训练</a:t>
            </a:r>
            <a:r>
              <a:rPr lang="en-US" altLang="zh-CN"/>
              <a:t>                </a:t>
            </a:r>
            <a:r>
              <a:rPr lang="en-US"/>
              <a:t>       2/10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2"/>
          <a:stretch>
            <a:fillRect/>
          </a:stretch>
        </p:blipFill>
        <p:spPr>
          <a:xfrm>
            <a:off x="638175" y="1923415"/>
            <a:ext cx="7877175" cy="4295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安全评价模型及其内容概览     1/2</a:t>
            </a:r>
            <a:endParaRPr lang="zh-CN" altLang="en-US"/>
          </a:p>
        </p:txBody>
      </p:sp>
      <p:sp>
        <p:nvSpPr>
          <p:cNvPr id="3" name="Text Placeholder 2"/>
          <p:cNvSpPr>
            <a:spLocks noGrp="1"/>
          </p:cNvSpPr>
          <p:nvPr>
            <p:ph type="body" idx="1"/>
          </p:nvPr>
        </p:nvSpPr>
        <p:spPr/>
        <p:txBody>
          <a:bodyPr>
            <a:noAutofit/>
          </a:bodyPr>
          <a:p>
            <a:pPr marL="457200" indent="-457200">
              <a:lnSpc>
                <a:spcPct val="110000"/>
              </a:lnSpc>
              <a:buFont typeface="Wingdings" panose="05000000000000000000" charset="0"/>
              <a:buChar char="o"/>
            </a:pPr>
            <a:r>
              <a:rPr lang="en-US" sz="2400"/>
              <a:t>基于某一设计起点，假如我们成功构造了一个数字签名方案，</a:t>
            </a:r>
            <a:r>
              <a:rPr lang="zh-CN" altLang="en-US" sz="2400"/>
              <a:t>我们需要在</a:t>
            </a:r>
            <a:r>
              <a:rPr lang="en-US" altLang="zh-CN" sz="2400"/>
              <a:t>EUF-CMA</a:t>
            </a:r>
            <a:r>
              <a:rPr lang="zh-CN" altLang="en-US" sz="2400"/>
              <a:t>安全模型下证明该方案的安全性。</a:t>
            </a:r>
            <a:endParaRPr lang="en-US" sz="2400"/>
          </a:p>
          <a:p>
            <a:pPr lvl="1">
              <a:lnSpc>
                <a:spcPct val="110000"/>
              </a:lnSpc>
              <a:buFont typeface="Wingdings" panose="05000000000000000000" charset="0"/>
              <a:buChar char="v"/>
            </a:pPr>
            <a:r>
              <a:rPr lang="en-US" sz="2300">
                <a:solidFill>
                  <a:schemeClr val="tx1"/>
                </a:solidFill>
                <a:uFillTx/>
                <a:latin typeface="Garamond" panose="02020404030301010803" charset="0"/>
                <a:ea typeface="仿宋" panose="02010609060101010101" charset="-122"/>
              </a:rPr>
              <a:t>敌人要求首先看到公钥pk，不见签名公钥就不攻击方案；</a:t>
            </a:r>
            <a:endParaRPr lang="en-US" sz="2300">
              <a:solidFill>
                <a:schemeClr val="tx1"/>
              </a:solidFill>
              <a:uFillTx/>
              <a:latin typeface="Garamond" panose="02020404030301010803" charset="0"/>
              <a:ea typeface="仿宋" panose="02010609060101010101" charset="-122"/>
            </a:endParaRPr>
          </a:p>
          <a:p>
            <a:pPr lvl="1">
              <a:lnSpc>
                <a:spcPct val="110000"/>
              </a:lnSpc>
              <a:buFont typeface="Wingdings" panose="05000000000000000000" charset="0"/>
              <a:buChar char="v"/>
            </a:pPr>
            <a:r>
              <a:rPr lang="en-US" sz="2300">
                <a:solidFill>
                  <a:schemeClr val="tx1"/>
                </a:solidFill>
                <a:uFillTx/>
                <a:latin typeface="Garamond" panose="02020404030301010803" charset="0"/>
                <a:ea typeface="仿宋" panose="02010609060101010101" charset="-122"/>
              </a:rPr>
              <a:t>敌人其次可以询问任意消息m_i的签名并得到有效签名；</a:t>
            </a:r>
            <a:endParaRPr lang="en-US" sz="2300">
              <a:solidFill>
                <a:schemeClr val="tx1"/>
              </a:solidFill>
              <a:uFillTx/>
              <a:latin typeface="Garamond" panose="02020404030301010803" charset="0"/>
              <a:ea typeface="仿宋" panose="02010609060101010101" charset="-122"/>
            </a:endParaRPr>
          </a:p>
          <a:p>
            <a:pPr lvl="1">
              <a:lnSpc>
                <a:spcPct val="110000"/>
              </a:lnSpc>
              <a:buFont typeface="Wingdings" panose="05000000000000000000" charset="0"/>
              <a:buChar char="v"/>
            </a:pPr>
            <a:r>
              <a:rPr lang="en-US" sz="2300">
                <a:solidFill>
                  <a:schemeClr val="tx1"/>
                </a:solidFill>
                <a:uFillTx/>
                <a:latin typeface="Garamond" panose="02020404030301010803" charset="0"/>
                <a:ea typeface="仿宋" panose="02010609060101010101" charset="-122"/>
              </a:rPr>
              <a:t>敌人将伪造任意一个新消息m*的签名。</a:t>
            </a:r>
            <a:endParaRPr lang="en-US" sz="2300">
              <a:solidFill>
                <a:schemeClr val="tx1"/>
              </a:solidFill>
              <a:uFillTx/>
              <a:latin typeface="Garamond" panose="02020404030301010803" charset="0"/>
              <a:ea typeface="仿宋" panose="02010609060101010101" charset="-122"/>
            </a:endParaRPr>
          </a:p>
          <a:p>
            <a:pPr lvl="1">
              <a:lnSpc>
                <a:spcPct val="110000"/>
              </a:lnSpc>
              <a:buFont typeface="Wingdings" panose="05000000000000000000" charset="0"/>
              <a:buChar char="v"/>
            </a:pPr>
            <a:endParaRPr lang="en-US" altLang="en-US" sz="2300">
              <a:solidFill>
                <a:schemeClr val="tx1"/>
              </a:solidFill>
              <a:uFillTx/>
              <a:latin typeface="Garamond" panose="02020404030301010803" charset="0"/>
              <a:ea typeface="仿宋" panose="02010609060101010101" charset="-122"/>
            </a:endParaRPr>
          </a:p>
          <a:p>
            <a:pPr marL="457200" lvl="0" indent="-457200">
              <a:lnSpc>
                <a:spcPct val="110000"/>
              </a:lnSpc>
              <a:buFont typeface="Wingdings" panose="05000000000000000000" charset="0"/>
              <a:buChar char="o"/>
            </a:pPr>
            <a:r>
              <a:rPr lang="en-US" altLang="zh-CN" sz="2400"/>
              <a:t> </a:t>
            </a:r>
            <a:r>
              <a:rPr lang="zh-CN" altLang="en-US" sz="2400"/>
              <a:t>数字签名方案安全性的证明方法主要通过安全归约。证明的结果是我们能够把敌人在安全模型里对方案的攻击转化为对某个计算困难问题的求解。</a:t>
            </a:r>
            <a:endParaRPr lang="zh-CN" altLang="en-US" sz="2400">
              <a:solidFill>
                <a:schemeClr val="tx1"/>
              </a:solidFill>
              <a:uFillTx/>
              <a:latin typeface="Garamond" panose="02020404030301010803" charset="0"/>
              <a:ea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294765" y="703580"/>
            <a:ext cx="6143625" cy="1314450"/>
          </a:xfrm>
          <a:prstGeom prst="rect">
            <a:avLst/>
          </a:prstGeom>
        </p:spPr>
      </p:pic>
      <p:sp>
        <p:nvSpPr>
          <p:cNvPr id="2" name="Title 1"/>
          <p:cNvSpPr>
            <a:spLocks noGrp="1"/>
          </p:cNvSpPr>
          <p:nvPr>
            <p:ph type="title"/>
          </p:nvPr>
        </p:nvSpPr>
        <p:spPr/>
        <p:txBody>
          <a:bodyPr/>
          <a:p>
            <a:r>
              <a:rPr lang="zh-CN" altLang="en-US"/>
              <a:t>论文导读训练</a:t>
            </a:r>
            <a:r>
              <a:rPr lang="en-US" altLang="zh-CN"/>
              <a:t>                </a:t>
            </a:r>
            <a:r>
              <a:rPr lang="en-US"/>
              <a:t>       3/10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2"/>
          <a:stretch>
            <a:fillRect/>
          </a:stretch>
        </p:blipFill>
        <p:spPr>
          <a:xfrm>
            <a:off x="901700" y="1664970"/>
            <a:ext cx="6929755" cy="447484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122045" y="594360"/>
            <a:ext cx="6741160" cy="1591945"/>
          </a:xfrm>
          <a:prstGeom prst="rect">
            <a:avLst/>
          </a:prstGeom>
        </p:spPr>
      </p:pic>
      <p:sp>
        <p:nvSpPr>
          <p:cNvPr id="2" name="Title 1"/>
          <p:cNvSpPr>
            <a:spLocks noGrp="1"/>
          </p:cNvSpPr>
          <p:nvPr>
            <p:ph type="title"/>
          </p:nvPr>
        </p:nvSpPr>
        <p:spPr/>
        <p:txBody>
          <a:bodyPr/>
          <a:p>
            <a:r>
              <a:rPr lang="zh-CN" altLang="en-US"/>
              <a:t>论文导读训练</a:t>
            </a:r>
            <a:r>
              <a:rPr lang="en-US" altLang="zh-CN"/>
              <a:t>                </a:t>
            </a:r>
            <a:r>
              <a:rPr lang="en-US"/>
              <a:t>       4/10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6" name="Picture 5"/>
          <p:cNvPicPr>
            <a:picLocks noChangeAspect="1"/>
          </p:cNvPicPr>
          <p:nvPr/>
        </p:nvPicPr>
        <p:blipFill>
          <a:blip r:embed="rId2"/>
          <a:stretch>
            <a:fillRect/>
          </a:stretch>
        </p:blipFill>
        <p:spPr>
          <a:xfrm>
            <a:off x="1315085" y="1748155"/>
            <a:ext cx="6876415" cy="45364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5/10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1270000" y="1010285"/>
            <a:ext cx="6146800" cy="1442085"/>
          </a:xfrm>
          <a:prstGeom prst="rect">
            <a:avLst/>
          </a:prstGeom>
        </p:spPr>
      </p:pic>
      <p:pic>
        <p:nvPicPr>
          <p:cNvPr id="6" name="Picture 5"/>
          <p:cNvPicPr>
            <a:picLocks noChangeAspect="1"/>
          </p:cNvPicPr>
          <p:nvPr/>
        </p:nvPicPr>
        <p:blipFill>
          <a:blip r:embed="rId2"/>
          <a:stretch>
            <a:fillRect/>
          </a:stretch>
        </p:blipFill>
        <p:spPr>
          <a:xfrm>
            <a:off x="643255" y="2607310"/>
            <a:ext cx="7816850" cy="342074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1381760" y="1660525"/>
            <a:ext cx="6584950" cy="4539615"/>
          </a:xfrm>
          <a:prstGeom prst="rect">
            <a:avLst/>
          </a:prstGeom>
        </p:spPr>
      </p:pic>
      <p:sp>
        <p:nvSpPr>
          <p:cNvPr id="2" name="Title 1"/>
          <p:cNvSpPr>
            <a:spLocks noGrp="1"/>
          </p:cNvSpPr>
          <p:nvPr>
            <p:ph type="title"/>
          </p:nvPr>
        </p:nvSpPr>
        <p:spPr/>
        <p:txBody>
          <a:bodyPr/>
          <a:p>
            <a:r>
              <a:rPr lang="zh-CN" altLang="en-US"/>
              <a:t>论文导读训练</a:t>
            </a:r>
            <a:r>
              <a:rPr lang="en-US" altLang="zh-CN"/>
              <a:t>                </a:t>
            </a:r>
            <a:r>
              <a:rPr lang="en-US"/>
              <a:t>       6/10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2"/>
          <a:stretch>
            <a:fillRect/>
          </a:stretch>
        </p:blipFill>
        <p:spPr>
          <a:xfrm>
            <a:off x="1918970" y="819785"/>
            <a:ext cx="6249035" cy="8407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7/10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569595" y="930910"/>
            <a:ext cx="7753350" cy="1304925"/>
          </a:xfrm>
          <a:prstGeom prst="rect">
            <a:avLst/>
          </a:prstGeom>
        </p:spPr>
      </p:pic>
      <p:pic>
        <p:nvPicPr>
          <p:cNvPr id="6" name="Picture 5"/>
          <p:cNvPicPr>
            <a:picLocks noChangeAspect="1"/>
          </p:cNvPicPr>
          <p:nvPr/>
        </p:nvPicPr>
        <p:blipFill>
          <a:blip r:embed="rId2"/>
          <a:stretch>
            <a:fillRect/>
          </a:stretch>
        </p:blipFill>
        <p:spPr>
          <a:xfrm>
            <a:off x="645795" y="2315210"/>
            <a:ext cx="7600950" cy="37719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8/10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286385" y="873760"/>
            <a:ext cx="8401050" cy="1647825"/>
          </a:xfrm>
          <a:prstGeom prst="rect">
            <a:avLst/>
          </a:prstGeom>
        </p:spPr>
      </p:pic>
      <p:pic>
        <p:nvPicPr>
          <p:cNvPr id="6" name="Picture 5"/>
          <p:cNvPicPr>
            <a:picLocks noChangeAspect="1"/>
          </p:cNvPicPr>
          <p:nvPr/>
        </p:nvPicPr>
        <p:blipFill>
          <a:blip r:embed="rId2"/>
          <a:stretch>
            <a:fillRect/>
          </a:stretch>
        </p:blipFill>
        <p:spPr>
          <a:xfrm>
            <a:off x="419735" y="2729230"/>
            <a:ext cx="8267700" cy="34194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9/10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669925" y="809625"/>
            <a:ext cx="7553325" cy="1638300"/>
          </a:xfrm>
          <a:prstGeom prst="rect">
            <a:avLst/>
          </a:prstGeom>
        </p:spPr>
      </p:pic>
      <p:pic>
        <p:nvPicPr>
          <p:cNvPr id="6" name="Picture 5"/>
          <p:cNvPicPr>
            <a:picLocks noChangeAspect="1"/>
          </p:cNvPicPr>
          <p:nvPr/>
        </p:nvPicPr>
        <p:blipFill>
          <a:blip r:embed="rId2"/>
          <a:stretch>
            <a:fillRect/>
          </a:stretch>
        </p:blipFill>
        <p:spPr>
          <a:xfrm>
            <a:off x="766445" y="2207895"/>
            <a:ext cx="7610475" cy="39909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论文导读训练</a:t>
            </a:r>
            <a:r>
              <a:rPr lang="en-US" altLang="zh-CN"/>
              <a:t>                </a:t>
            </a:r>
            <a:r>
              <a:rPr lang="en-US"/>
              <a:t>     10/10</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3" name="Picture 2"/>
          <p:cNvPicPr>
            <a:picLocks noChangeAspect="1"/>
          </p:cNvPicPr>
          <p:nvPr/>
        </p:nvPicPr>
        <p:blipFill>
          <a:blip r:embed="rId1"/>
          <a:stretch>
            <a:fillRect/>
          </a:stretch>
        </p:blipFill>
        <p:spPr>
          <a:xfrm>
            <a:off x="988695" y="857250"/>
            <a:ext cx="6944995" cy="1177290"/>
          </a:xfrm>
          <a:prstGeom prst="rect">
            <a:avLst/>
          </a:prstGeom>
        </p:spPr>
      </p:pic>
      <p:pic>
        <p:nvPicPr>
          <p:cNvPr id="6" name="Picture 5"/>
          <p:cNvPicPr>
            <a:picLocks noChangeAspect="1"/>
          </p:cNvPicPr>
          <p:nvPr/>
        </p:nvPicPr>
        <p:blipFill>
          <a:blip r:embed="rId2"/>
          <a:stretch>
            <a:fillRect/>
          </a:stretch>
        </p:blipFill>
        <p:spPr>
          <a:xfrm>
            <a:off x="988695" y="2188210"/>
            <a:ext cx="7166610" cy="401447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安全评价模型</a:t>
            </a:r>
            <a:r>
              <a:rPr lang="zh-CN" altLang="en-US"/>
              <a:t>小节</a:t>
            </a:r>
            <a:endParaRPr lang="zh-CN" altLang="en-US"/>
          </a:p>
        </p:txBody>
      </p:sp>
      <p:sp>
        <p:nvSpPr>
          <p:cNvPr id="3" name="Text Placeholder 2"/>
          <p:cNvSpPr>
            <a:spLocks noGrp="1"/>
          </p:cNvSpPr>
          <p:nvPr>
            <p:ph type="body" idx="1"/>
          </p:nvPr>
        </p:nvSpPr>
        <p:spPr>
          <a:xfrm>
            <a:off x="207010" y="1350645"/>
            <a:ext cx="8749665" cy="4853305"/>
          </a:xfrm>
        </p:spPr>
        <p:txBody>
          <a:bodyPr>
            <a:noAutofit/>
          </a:bodyPr>
          <a:p>
            <a:pPr marL="457200" lvl="0" indent="-457200">
              <a:lnSpc>
                <a:spcPct val="100000"/>
              </a:lnSpc>
              <a:buFont typeface="Wingdings" panose="05000000000000000000" charset="0"/>
              <a:buChar char="o"/>
            </a:pPr>
            <a:r>
              <a:rPr lang="en-US">
                <a:solidFill>
                  <a:schemeClr val="tx1"/>
                </a:solidFill>
                <a:uFillTx/>
                <a:latin typeface="Garamond" panose="02020404030301010803" charset="0"/>
                <a:ea typeface="仿宋" panose="02010609060101010101" charset="-122"/>
              </a:rPr>
              <a:t>证明过程</a:t>
            </a:r>
            <a:r>
              <a:rPr lang="zh-CN" altLang="en-US">
                <a:solidFill>
                  <a:schemeClr val="tx1"/>
                </a:solidFill>
                <a:uFillTx/>
                <a:latin typeface="Garamond" panose="02020404030301010803" charset="0"/>
                <a:ea typeface="仿宋" panose="02010609060101010101" charset="-122"/>
              </a:rPr>
              <a:t>中</a:t>
            </a:r>
            <a:r>
              <a:rPr lang="en-US">
                <a:solidFill>
                  <a:schemeClr val="tx1"/>
                </a:solidFill>
                <a:uFillTx/>
                <a:latin typeface="Garamond" panose="02020404030301010803" charset="0"/>
                <a:ea typeface="仿宋" panose="02010609060101010101" charset="-122"/>
              </a:rPr>
              <a:t>会遇到什么</a:t>
            </a:r>
            <a:r>
              <a:rPr lang="zh-CN" altLang="en-US">
                <a:solidFill>
                  <a:schemeClr val="tx1"/>
                </a:solidFill>
                <a:uFillTx/>
                <a:latin typeface="Garamond" panose="02020404030301010803" charset="0"/>
                <a:ea typeface="仿宋" panose="02010609060101010101" charset="-122"/>
              </a:rPr>
              <a:t>难题</a:t>
            </a:r>
            <a:r>
              <a:rPr lang="en-US">
                <a:solidFill>
                  <a:schemeClr val="tx1"/>
                </a:solidFill>
                <a:uFillTx/>
                <a:latin typeface="Garamond" panose="02020404030301010803" charset="0"/>
                <a:ea typeface="仿宋" panose="02010609060101010101" charset="-122"/>
              </a:rPr>
              <a:t>？</a:t>
            </a:r>
            <a:endParaRPr lang="en-US">
              <a:solidFill>
                <a:schemeClr val="tx1"/>
              </a:solidFill>
              <a:uFillTx/>
              <a:latin typeface="Garamond" panose="02020404030301010803" charset="0"/>
              <a:ea typeface="仿宋" panose="02010609060101010101" charset="-122"/>
            </a:endParaRPr>
          </a:p>
          <a:p>
            <a:pPr lvl="0">
              <a:lnSpc>
                <a:spcPct val="100000"/>
              </a:lnSpc>
              <a:buFont typeface="Wingdings" panose="05000000000000000000" charset="0"/>
            </a:pPr>
            <a:r>
              <a:rPr lang="zh-CN" altLang="en-US">
                <a:solidFill>
                  <a:srgbClr val="1F2DA8"/>
                </a:solidFill>
                <a:uFillTx/>
                <a:latin typeface="Garamond" panose="02020404030301010803" charset="0"/>
                <a:ea typeface="仿宋" panose="02010609060101010101" charset="-122"/>
              </a:rPr>
              <a:t>证明者知道的少，但需要为敌人做的事很多</a:t>
            </a:r>
            <a:endParaRPr lang="en-US">
              <a:solidFill>
                <a:srgbClr val="1F2DA8"/>
              </a:solidFill>
              <a:uFillTx/>
              <a:latin typeface="Garamond" panose="02020404030301010803" charset="0"/>
              <a:ea typeface="仿宋" panose="02010609060101010101" charset="-122"/>
            </a:endParaRPr>
          </a:p>
          <a:p>
            <a:pPr marL="457200" lvl="0" indent="-457200">
              <a:lnSpc>
                <a:spcPct val="100000"/>
              </a:lnSpc>
              <a:buFont typeface="Wingdings" panose="05000000000000000000" charset="0"/>
              <a:buChar char="o"/>
            </a:pPr>
            <a:r>
              <a:rPr lang="en-US">
                <a:solidFill>
                  <a:schemeClr val="tx1"/>
                </a:solidFill>
                <a:uFillTx/>
                <a:latin typeface="Garamond" panose="02020404030301010803" charset="0"/>
                <a:ea typeface="仿宋" panose="02010609060101010101" charset="-122"/>
              </a:rPr>
              <a:t>有了安全证明之后，</a:t>
            </a:r>
            <a:r>
              <a:rPr lang="zh-CN" altLang="en-US">
                <a:solidFill>
                  <a:schemeClr val="tx1"/>
                </a:solidFill>
                <a:uFillTx/>
                <a:latin typeface="Garamond" panose="02020404030301010803" charset="0"/>
                <a:ea typeface="仿宋" panose="02010609060101010101" charset="-122"/>
              </a:rPr>
              <a:t>评价因素有哪些</a:t>
            </a:r>
            <a:r>
              <a:rPr lang="en-US">
                <a:solidFill>
                  <a:schemeClr val="tx1"/>
                </a:solidFill>
                <a:uFillTx/>
                <a:latin typeface="Garamond" panose="02020404030301010803" charset="0"/>
                <a:ea typeface="仿宋" panose="02010609060101010101" charset="-122"/>
              </a:rPr>
              <a:t>(</a:t>
            </a:r>
            <a:r>
              <a:rPr lang="zh-CN" altLang="en-US">
                <a:solidFill>
                  <a:schemeClr val="tx1"/>
                </a:solidFill>
                <a:uFillTx/>
                <a:latin typeface="Garamond" panose="02020404030301010803" charset="0"/>
                <a:ea typeface="仿宋" panose="02010609060101010101" charset="-122"/>
              </a:rPr>
              <a:t>好与坏</a:t>
            </a:r>
            <a:r>
              <a:rPr lang="en-US">
                <a:solidFill>
                  <a:schemeClr val="tx1"/>
                </a:solidFill>
                <a:uFillTx/>
                <a:latin typeface="Garamond" panose="02020404030301010803" charset="0"/>
                <a:ea typeface="仿宋" panose="02010609060101010101" charset="-122"/>
              </a:rPr>
              <a:t>)？</a:t>
            </a:r>
            <a:endParaRPr lang="en-US">
              <a:solidFill>
                <a:schemeClr val="tx1"/>
              </a:solidFill>
              <a:uFillTx/>
              <a:latin typeface="Garamond" panose="02020404030301010803" charset="0"/>
              <a:ea typeface="仿宋" panose="02010609060101010101" charset="-122"/>
            </a:endParaRPr>
          </a:p>
          <a:p>
            <a:pPr lvl="0">
              <a:lnSpc>
                <a:spcPct val="100000"/>
              </a:lnSpc>
              <a:buFont typeface="Wingdings" panose="05000000000000000000" charset="0"/>
            </a:pPr>
            <a:r>
              <a:rPr lang="zh-CN" altLang="en-US">
                <a:solidFill>
                  <a:srgbClr val="1F2DA8"/>
                </a:solidFill>
                <a:uFillTx/>
                <a:latin typeface="Garamond" panose="02020404030301010803" charset="0"/>
                <a:ea typeface="仿宋" panose="02010609060101010101" charset="-122"/>
              </a:rPr>
              <a:t>计算困难问题的优劣以及分类方法，以及紧归约</a:t>
            </a:r>
            <a:endParaRPr lang="en-US">
              <a:solidFill>
                <a:srgbClr val="1F2DA8"/>
              </a:solidFill>
              <a:uFillTx/>
              <a:latin typeface="Garamond" panose="02020404030301010803" charset="0"/>
              <a:ea typeface="仿宋" panose="02010609060101010101" charset="-122"/>
            </a:endParaRPr>
          </a:p>
          <a:p>
            <a:pPr marL="457200" lvl="0" indent="-457200">
              <a:lnSpc>
                <a:spcPct val="100000"/>
              </a:lnSpc>
              <a:buFont typeface="Wingdings" panose="05000000000000000000" charset="0"/>
              <a:buChar char="o"/>
            </a:pPr>
            <a:r>
              <a:rPr lang="zh-CN" altLang="en-US">
                <a:solidFill>
                  <a:schemeClr val="tx1"/>
                </a:solidFill>
                <a:uFillTx/>
                <a:latin typeface="Garamond" panose="02020404030301010803" charset="0"/>
                <a:ea typeface="仿宋" panose="02010609060101010101" charset="-122"/>
              </a:rPr>
              <a:t>如果证明不了，我们应该如何</a:t>
            </a:r>
            <a:r>
              <a:rPr lang="en-US" altLang="zh-CN">
                <a:solidFill>
                  <a:schemeClr val="tx1"/>
                </a:solidFill>
                <a:uFillTx/>
                <a:latin typeface="Garamond" panose="02020404030301010803" charset="0"/>
                <a:ea typeface="仿宋" panose="02010609060101010101" charset="-122"/>
              </a:rPr>
              <a:t>“</a:t>
            </a:r>
            <a:r>
              <a:rPr lang="zh-CN" altLang="en-US">
                <a:solidFill>
                  <a:schemeClr val="tx1"/>
                </a:solidFill>
                <a:uFillTx/>
                <a:latin typeface="Garamond" panose="02020404030301010803" charset="0"/>
                <a:ea typeface="仿宋" panose="02010609060101010101" charset="-122"/>
              </a:rPr>
              <a:t>后退一步</a:t>
            </a:r>
            <a:r>
              <a:rPr lang="en-US" altLang="zh-CN">
                <a:solidFill>
                  <a:schemeClr val="tx1"/>
                </a:solidFill>
                <a:uFillTx/>
                <a:latin typeface="Garamond" panose="02020404030301010803" charset="0"/>
                <a:ea typeface="仿宋" panose="02010609060101010101" charset="-122"/>
              </a:rPr>
              <a:t>”</a:t>
            </a:r>
            <a:r>
              <a:rPr lang="zh-CN" altLang="en-US">
                <a:solidFill>
                  <a:schemeClr val="tx1"/>
                </a:solidFill>
                <a:uFillTx/>
                <a:latin typeface="Garamond" panose="02020404030301010803" charset="0"/>
                <a:ea typeface="仿宋" panose="02010609060101010101" charset="-122"/>
              </a:rPr>
              <a:t>？</a:t>
            </a:r>
            <a:endParaRPr lang="zh-CN" altLang="en-US">
              <a:solidFill>
                <a:schemeClr val="tx1"/>
              </a:solidFill>
              <a:uFillTx/>
              <a:latin typeface="Garamond" panose="02020404030301010803" charset="0"/>
              <a:ea typeface="仿宋" panose="02010609060101010101" charset="-122"/>
            </a:endParaRPr>
          </a:p>
          <a:p>
            <a:pPr lvl="0">
              <a:lnSpc>
                <a:spcPct val="100000"/>
              </a:lnSpc>
              <a:buFont typeface="Wingdings" panose="05000000000000000000" charset="0"/>
            </a:pPr>
            <a:r>
              <a:rPr lang="zh-CN" altLang="en-US">
                <a:solidFill>
                  <a:srgbClr val="1F2DA8"/>
                </a:solidFill>
                <a:uFillTx/>
                <a:latin typeface="Garamond" panose="02020404030301010803" charset="0"/>
                <a:ea typeface="仿宋" panose="02010609060101010101" charset="-122"/>
              </a:rPr>
              <a:t>各种证明模型（</a:t>
            </a:r>
            <a:r>
              <a:rPr lang="en-US" altLang="zh-CN">
                <a:solidFill>
                  <a:srgbClr val="1F2DA8"/>
                </a:solidFill>
                <a:uFillTx/>
                <a:latin typeface="Garamond" panose="02020404030301010803" charset="0"/>
                <a:ea typeface="仿宋" panose="02010609060101010101" charset="-122"/>
              </a:rPr>
              <a:t>ROM, GGM, AGM, CRS</a:t>
            </a:r>
            <a:r>
              <a:rPr lang="zh-CN" altLang="en-US">
                <a:solidFill>
                  <a:srgbClr val="1F2DA8"/>
                </a:solidFill>
                <a:uFillTx/>
                <a:latin typeface="Garamond" panose="02020404030301010803" charset="0"/>
                <a:ea typeface="仿宋" panose="02010609060101010101" charset="-122"/>
              </a:rPr>
              <a:t>）的使用</a:t>
            </a:r>
            <a:endParaRPr lang="en-US" altLang="zh-CN">
              <a:solidFill>
                <a:schemeClr val="tx1"/>
              </a:solidFill>
              <a:uFillTx/>
              <a:latin typeface="Garamond" panose="02020404030301010803" charset="0"/>
              <a:ea typeface="仿宋" panose="02010609060101010101" charset="-122"/>
            </a:endParaRPr>
          </a:p>
          <a:p>
            <a:pPr marL="457200" lvl="0" indent="-457200">
              <a:lnSpc>
                <a:spcPct val="100000"/>
              </a:lnSpc>
              <a:buFont typeface="Wingdings" panose="05000000000000000000" charset="0"/>
              <a:buChar char="o"/>
            </a:pPr>
            <a:r>
              <a:rPr lang="zh-CN" altLang="en-US">
                <a:solidFill>
                  <a:schemeClr val="tx1"/>
                </a:solidFill>
                <a:uFillTx/>
                <a:latin typeface="Garamond" panose="02020404030301010803" charset="0"/>
                <a:ea typeface="仿宋" panose="02010609060101010101" charset="-122"/>
              </a:rPr>
              <a:t>如何看待一些与安全有关的研究结果？</a:t>
            </a:r>
            <a:endParaRPr lang="zh-CN" altLang="en-US">
              <a:solidFill>
                <a:schemeClr val="tx1"/>
              </a:solidFill>
              <a:uFillTx/>
              <a:latin typeface="Garamond" panose="02020404030301010803" charset="0"/>
              <a:ea typeface="仿宋" panose="02010609060101010101" charset="-122"/>
            </a:endParaRPr>
          </a:p>
          <a:p>
            <a:pPr lvl="0">
              <a:lnSpc>
                <a:spcPct val="100000"/>
              </a:lnSpc>
              <a:buFont typeface="Wingdings" panose="05000000000000000000" charset="0"/>
            </a:pPr>
            <a:r>
              <a:rPr lang="zh-CN" altLang="en-US">
                <a:solidFill>
                  <a:schemeClr val="bg1"/>
                </a:solidFill>
                <a:highlight>
                  <a:srgbClr val="FF0000"/>
                </a:highlight>
                <a:sym typeface="+mn-ea"/>
              </a:rPr>
              <a:t>我们能从哪个位置开始并达到哪个高度，不为了方案的最终落地实现，而是为了超越人类的认知极限</a:t>
            </a:r>
            <a:endParaRPr lang="zh-CN" altLang="en-US" sz="2800">
              <a:solidFill>
                <a:schemeClr val="tx1"/>
              </a:solidFill>
              <a:uFillTx/>
              <a:latin typeface="Garamond" panose="02020404030301010803" charset="0"/>
              <a:ea typeface="仿宋" panose="02010609060101010101" charset="-122"/>
            </a:endParaRPr>
          </a:p>
          <a:p>
            <a:pPr lvl="0">
              <a:lnSpc>
                <a:spcPct val="130000"/>
              </a:lnSpc>
              <a:buFont typeface="Wingdings" panose="05000000000000000000" charset="0"/>
            </a:pPr>
            <a:endParaRPr lang="zh-CN" altLang="en-US" sz="3265">
              <a:solidFill>
                <a:schemeClr val="tx1"/>
              </a:solidFill>
              <a:uFillTx/>
              <a:latin typeface="Garamond" panose="02020404030301010803" charset="0"/>
              <a:ea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第8课（完）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安全评价模型及其内容概览     2/2</a:t>
            </a:r>
            <a:endParaRPr lang="zh-CN" altLang="en-US"/>
          </a:p>
        </p:txBody>
      </p:sp>
      <p:sp>
        <p:nvSpPr>
          <p:cNvPr id="3" name="Text Placeholder 2"/>
          <p:cNvSpPr>
            <a:spLocks noGrp="1"/>
          </p:cNvSpPr>
          <p:nvPr>
            <p:ph type="body" idx="1"/>
          </p:nvPr>
        </p:nvSpPr>
        <p:spPr>
          <a:xfrm>
            <a:off x="207010" y="1350645"/>
            <a:ext cx="8749665" cy="4853305"/>
          </a:xfrm>
        </p:spPr>
        <p:txBody>
          <a:bodyPr>
            <a:noAutofit/>
          </a:bodyPr>
          <a:p>
            <a:pPr marL="457200" lvl="0" indent="-457200">
              <a:lnSpc>
                <a:spcPct val="130000"/>
              </a:lnSpc>
              <a:buFont typeface="Wingdings" panose="05000000000000000000" charset="0"/>
              <a:buChar char="o"/>
            </a:pPr>
            <a:r>
              <a:rPr lang="zh-CN" altLang="en-US" sz="2800">
                <a:highlight>
                  <a:srgbClr val="00FF00"/>
                </a:highlight>
              </a:rPr>
              <a:t>问题来了</a:t>
            </a:r>
            <a:r>
              <a:rPr lang="zh-CN" altLang="en-US" sz="2800"/>
              <a:t>：</a:t>
            </a:r>
            <a:endParaRPr lang="zh-CN" altLang="en-US" sz="2800"/>
          </a:p>
          <a:p>
            <a:pPr lvl="1">
              <a:lnSpc>
                <a:spcPct val="130000"/>
              </a:lnSpc>
              <a:buFont typeface="Wingdings" panose="05000000000000000000" charset="0"/>
              <a:buChar char="v"/>
            </a:pPr>
            <a:r>
              <a:rPr lang="en-US" sz="2800">
                <a:solidFill>
                  <a:schemeClr val="tx1"/>
                </a:solidFill>
                <a:uFillTx/>
                <a:latin typeface="Garamond" panose="02020404030301010803" charset="0"/>
                <a:ea typeface="仿宋" panose="02010609060101010101" charset="-122"/>
              </a:rPr>
              <a:t>证明过程</a:t>
            </a:r>
            <a:r>
              <a:rPr lang="zh-CN" altLang="en-US" sz="2800">
                <a:solidFill>
                  <a:schemeClr val="tx1"/>
                </a:solidFill>
                <a:uFillTx/>
                <a:latin typeface="Garamond" panose="02020404030301010803" charset="0"/>
                <a:ea typeface="仿宋" panose="02010609060101010101" charset="-122"/>
              </a:rPr>
              <a:t>中</a:t>
            </a:r>
            <a:r>
              <a:rPr lang="en-US" sz="2800">
                <a:solidFill>
                  <a:schemeClr val="tx1"/>
                </a:solidFill>
                <a:uFillTx/>
                <a:latin typeface="Garamond" panose="02020404030301010803" charset="0"/>
                <a:ea typeface="仿宋" panose="02010609060101010101" charset="-122"/>
              </a:rPr>
              <a:t>会遇到什么</a:t>
            </a:r>
            <a:r>
              <a:rPr lang="zh-CN" altLang="en-US" sz="2800">
                <a:solidFill>
                  <a:schemeClr val="tx1"/>
                </a:solidFill>
                <a:uFillTx/>
                <a:latin typeface="Garamond" panose="02020404030301010803" charset="0"/>
                <a:ea typeface="仿宋" panose="02010609060101010101" charset="-122"/>
              </a:rPr>
              <a:t>难题</a:t>
            </a:r>
            <a:r>
              <a:rPr lang="en-US" sz="2800">
                <a:solidFill>
                  <a:schemeClr val="tx1"/>
                </a:solidFill>
                <a:uFillTx/>
                <a:latin typeface="Garamond" panose="02020404030301010803" charset="0"/>
                <a:ea typeface="仿宋" panose="02010609060101010101" charset="-122"/>
              </a:rPr>
              <a:t>？</a:t>
            </a:r>
            <a:endParaRPr lang="en-US" sz="28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en-US" sz="2800">
                <a:solidFill>
                  <a:schemeClr val="tx1"/>
                </a:solidFill>
                <a:uFillTx/>
                <a:latin typeface="Garamond" panose="02020404030301010803" charset="0"/>
                <a:ea typeface="仿宋" panose="02010609060101010101" charset="-122"/>
              </a:rPr>
              <a:t>有了安全证明之后，</a:t>
            </a:r>
            <a:r>
              <a:rPr lang="zh-CN" altLang="en-US" sz="2800">
                <a:solidFill>
                  <a:schemeClr val="tx1"/>
                </a:solidFill>
                <a:uFillTx/>
                <a:latin typeface="Garamond" panose="02020404030301010803" charset="0"/>
                <a:ea typeface="仿宋" panose="02010609060101010101" charset="-122"/>
              </a:rPr>
              <a:t>评价因素有哪些</a:t>
            </a:r>
            <a:r>
              <a:rPr lang="en-US" sz="2800">
                <a:solidFill>
                  <a:schemeClr val="tx1"/>
                </a:solidFill>
                <a:uFillTx/>
                <a:latin typeface="Garamond" panose="02020404030301010803" charset="0"/>
                <a:ea typeface="仿宋" panose="02010609060101010101" charset="-122"/>
              </a:rPr>
              <a:t>(</a:t>
            </a:r>
            <a:r>
              <a:rPr lang="zh-CN" altLang="en-US" sz="2800">
                <a:solidFill>
                  <a:schemeClr val="tx1"/>
                </a:solidFill>
                <a:uFillTx/>
                <a:latin typeface="Garamond" panose="02020404030301010803" charset="0"/>
                <a:ea typeface="仿宋" panose="02010609060101010101" charset="-122"/>
              </a:rPr>
              <a:t>好与坏</a:t>
            </a:r>
            <a:r>
              <a:rPr lang="en-US" sz="2800">
                <a:solidFill>
                  <a:schemeClr val="tx1"/>
                </a:solidFill>
                <a:uFillTx/>
                <a:latin typeface="Garamond" panose="02020404030301010803" charset="0"/>
                <a:ea typeface="仿宋" panose="02010609060101010101" charset="-122"/>
              </a:rPr>
              <a:t>)？</a:t>
            </a:r>
            <a:endParaRPr lang="en-US" sz="28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zh-CN" altLang="en-US" sz="2800">
                <a:solidFill>
                  <a:schemeClr val="tx1"/>
                </a:solidFill>
                <a:uFillTx/>
                <a:latin typeface="Garamond" panose="02020404030301010803" charset="0"/>
                <a:ea typeface="仿宋" panose="02010609060101010101" charset="-122"/>
              </a:rPr>
              <a:t>如果证明不了，我们应该如何</a:t>
            </a:r>
            <a:r>
              <a:rPr lang="en-US" altLang="zh-CN" sz="2800">
                <a:solidFill>
                  <a:schemeClr val="tx1"/>
                </a:solidFill>
                <a:uFillTx/>
                <a:latin typeface="Garamond" panose="02020404030301010803" charset="0"/>
                <a:ea typeface="仿宋" panose="02010609060101010101" charset="-122"/>
              </a:rPr>
              <a:t>“</a:t>
            </a:r>
            <a:r>
              <a:rPr lang="zh-CN" altLang="en-US" sz="2800">
                <a:solidFill>
                  <a:schemeClr val="tx1"/>
                </a:solidFill>
                <a:uFillTx/>
                <a:latin typeface="Garamond" panose="02020404030301010803" charset="0"/>
                <a:ea typeface="仿宋" panose="02010609060101010101" charset="-122"/>
              </a:rPr>
              <a:t>后退一步</a:t>
            </a:r>
            <a:r>
              <a:rPr lang="en-US" altLang="zh-CN" sz="2800">
                <a:solidFill>
                  <a:schemeClr val="tx1"/>
                </a:solidFill>
                <a:uFillTx/>
                <a:latin typeface="Garamond" panose="02020404030301010803" charset="0"/>
                <a:ea typeface="仿宋" panose="02010609060101010101" charset="-122"/>
              </a:rPr>
              <a:t>”</a:t>
            </a:r>
            <a:r>
              <a:rPr lang="zh-CN" altLang="en-US" sz="2800">
                <a:solidFill>
                  <a:schemeClr val="tx1"/>
                </a:solidFill>
                <a:uFillTx/>
                <a:latin typeface="Garamond" panose="02020404030301010803" charset="0"/>
                <a:ea typeface="仿宋" panose="02010609060101010101" charset="-122"/>
              </a:rPr>
              <a:t>？</a:t>
            </a:r>
            <a:endParaRPr lang="en-US" altLang="zh-CN" sz="28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zh-CN" altLang="en-US" sz="2800">
                <a:solidFill>
                  <a:schemeClr val="tx1"/>
                </a:solidFill>
                <a:uFillTx/>
                <a:latin typeface="Garamond" panose="02020404030301010803" charset="0"/>
                <a:ea typeface="仿宋" panose="02010609060101010101" charset="-122"/>
              </a:rPr>
              <a:t>如何看待一些与安全有关的研究结果？</a:t>
            </a:r>
            <a:endParaRPr lang="zh-CN" altLang="en-US" sz="28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endParaRPr lang="zh-CN" altLang="en-US" sz="2800">
              <a:solidFill>
                <a:schemeClr val="tx1"/>
              </a:solidFill>
              <a:uFillTx/>
              <a:latin typeface="Garamond" panose="02020404030301010803" charset="0"/>
              <a:ea typeface="仿宋" panose="02010609060101010101" charset="-122"/>
            </a:endParaRPr>
          </a:p>
          <a:p>
            <a:pPr marL="457200" lvl="0" indent="-457200">
              <a:lnSpc>
                <a:spcPct val="130000"/>
              </a:lnSpc>
              <a:buFont typeface="Wingdings" panose="05000000000000000000" charset="0"/>
              <a:buChar char="o"/>
            </a:pPr>
            <a:r>
              <a:rPr lang="zh-CN" altLang="en-US" sz="3265">
                <a:solidFill>
                  <a:schemeClr val="tx1"/>
                </a:solidFill>
                <a:uFillTx/>
                <a:latin typeface="Garamond" panose="02020404030301010803" charset="0"/>
                <a:ea typeface="仿宋" panose="02010609060101010101" charset="-122"/>
              </a:rPr>
              <a:t>本节课的内容讲回答上述的四个问题。</a:t>
            </a:r>
            <a:endParaRPr lang="zh-CN" altLang="en-US" sz="3265">
              <a:solidFill>
                <a:schemeClr val="tx1"/>
              </a:solidFill>
              <a:uFillTx/>
              <a:latin typeface="Garamond" panose="02020404030301010803" charset="0"/>
              <a:ea typeface="仿宋" panose="02010609060101010101" charset="-122"/>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安全归约的困难性</a:t>
            </a:r>
            <a:r>
              <a:rPr lang="en-US" altLang="zh-CN"/>
              <a:t>                 1/2</a:t>
            </a:r>
            <a:endParaRPr lang="zh-CN" altLang="en-US"/>
          </a:p>
        </p:txBody>
      </p:sp>
      <p:sp>
        <p:nvSpPr>
          <p:cNvPr id="3" name="Text Placeholder 2"/>
          <p:cNvSpPr>
            <a:spLocks noGrp="1"/>
          </p:cNvSpPr>
          <p:nvPr>
            <p:ph type="body" idx="1"/>
          </p:nvPr>
        </p:nvSpPr>
        <p:spPr/>
        <p:txBody>
          <a:bodyPr/>
          <a:p>
            <a:r>
              <a:rPr lang="en-US" altLang="en-US" sz="2000">
                <a:solidFill>
                  <a:schemeClr val="tx1"/>
                </a:solidFill>
                <a:uFillTx/>
              </a:rPr>
              <a:t>假设我们是（安全归约）证明者。我们</a:t>
            </a:r>
            <a:r>
              <a:rPr lang="en-US" altLang="en-US" sz="2000">
                <a:solidFill>
                  <a:schemeClr val="tx1"/>
                </a:solidFill>
                <a:highlight>
                  <a:srgbClr val="FFFF00"/>
                </a:highlight>
                <a:uFillTx/>
              </a:rPr>
              <a:t>左手</a:t>
            </a:r>
            <a:r>
              <a:rPr lang="en-US" altLang="en-US" sz="2000">
                <a:solidFill>
                  <a:schemeClr val="tx1"/>
                </a:solidFill>
                <a:uFillTx/>
              </a:rPr>
              <a:t>连着一个敌人，</a:t>
            </a:r>
            <a:r>
              <a:rPr lang="en-US" altLang="en-US" sz="2000">
                <a:solidFill>
                  <a:schemeClr val="tx1"/>
                </a:solidFill>
                <a:highlight>
                  <a:srgbClr val="00FF00"/>
                </a:highlight>
                <a:uFillTx/>
              </a:rPr>
              <a:t>右手</a:t>
            </a:r>
            <a:r>
              <a:rPr lang="en-US" altLang="en-US" sz="2000">
                <a:solidFill>
                  <a:schemeClr val="tx1"/>
                </a:solidFill>
                <a:uFillTx/>
              </a:rPr>
              <a:t>连着一个计算困难问题。在安全证明过程中，我们利用困难问题，把自己伪装成一个方案。我们的目标是在敌人</a:t>
            </a:r>
            <a:r>
              <a:rPr lang="zh-CN" altLang="en-US" sz="2000">
                <a:solidFill>
                  <a:schemeClr val="tx1"/>
                </a:solidFill>
                <a:uFillTx/>
              </a:rPr>
              <a:t>（在上述安全模型）</a:t>
            </a:r>
            <a:r>
              <a:rPr lang="en-US" altLang="en-US" sz="2000">
                <a:solidFill>
                  <a:schemeClr val="tx1"/>
                </a:solidFill>
                <a:uFillTx/>
              </a:rPr>
              <a:t>成功攻击方案时解决困难问题。</a:t>
            </a:r>
            <a:endParaRPr lang="en-US" altLang="en-US" sz="2000">
              <a:solidFill>
                <a:schemeClr val="tx1"/>
              </a:solidFill>
              <a:uFillTx/>
            </a:endParaRPr>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10" name="Content Placeholder 8"/>
          <p:cNvPicPr>
            <a:picLocks noChangeAspect="1"/>
          </p:cNvPicPr>
          <p:nvPr/>
        </p:nvPicPr>
        <p:blipFill>
          <a:blip r:embed="rId1"/>
          <a:stretch>
            <a:fillRect/>
          </a:stretch>
        </p:blipFill>
        <p:spPr>
          <a:xfrm>
            <a:off x="2350135" y="2490470"/>
            <a:ext cx="4462145" cy="2242820"/>
          </a:xfrm>
          <a:prstGeom prst="rect">
            <a:avLst/>
          </a:prstGeom>
        </p:spPr>
      </p:pic>
      <p:sp>
        <p:nvSpPr>
          <p:cNvPr id="6" name="Text Box 5"/>
          <p:cNvSpPr txBox="1"/>
          <p:nvPr/>
        </p:nvSpPr>
        <p:spPr>
          <a:xfrm>
            <a:off x="361315" y="5037455"/>
            <a:ext cx="8341360" cy="1014730"/>
          </a:xfrm>
          <a:prstGeom prst="rect">
            <a:avLst/>
          </a:prstGeom>
          <a:noFill/>
          <a:ln w="12700" cmpd="sng">
            <a:solidFill>
              <a:schemeClr val="accent1">
                <a:shade val="50000"/>
              </a:schemeClr>
            </a:solidFill>
            <a:prstDash val="solid"/>
          </a:ln>
        </p:spPr>
        <p:txBody>
          <a:bodyPr wrap="square" rtlCol="0" anchor="t">
            <a:spAutoFit/>
          </a:bodyPr>
          <a:p>
            <a:pPr marL="342900" lvl="0" indent="-342900">
              <a:lnSpc>
                <a:spcPct val="100000"/>
              </a:lnSpc>
              <a:buFont typeface="Wingdings" panose="05000000000000000000" charset="0"/>
              <a:buChar char="o"/>
            </a:pPr>
            <a:r>
              <a:rPr lang="en-US" sz="2000">
                <a:solidFill>
                  <a:schemeClr val="tx1"/>
                </a:solidFill>
                <a:uFillTx/>
                <a:latin typeface="Garamond" panose="02020404030301010803" charset="0"/>
                <a:ea typeface="仿宋" panose="02010609060101010101" charset="-122"/>
                <a:sym typeface="+mn-ea"/>
              </a:rPr>
              <a:t>敌人要求首先看到公钥pk，不见签名公钥就不攻击方案；</a:t>
            </a:r>
            <a:endParaRPr lang="en-US" sz="2000">
              <a:solidFill>
                <a:schemeClr val="tx1"/>
              </a:solidFill>
              <a:uFillTx/>
              <a:latin typeface="Garamond" panose="02020404030301010803" charset="0"/>
              <a:ea typeface="仿宋" panose="02010609060101010101" charset="-122"/>
            </a:endParaRPr>
          </a:p>
          <a:p>
            <a:pPr marL="342900" lvl="0" indent="-342900">
              <a:lnSpc>
                <a:spcPct val="100000"/>
              </a:lnSpc>
              <a:buFont typeface="Wingdings" panose="05000000000000000000" charset="0"/>
              <a:buChar char="o"/>
            </a:pPr>
            <a:r>
              <a:rPr lang="en-US" sz="2000">
                <a:solidFill>
                  <a:schemeClr val="tx1"/>
                </a:solidFill>
                <a:uFillTx/>
                <a:latin typeface="Garamond" panose="02020404030301010803" charset="0"/>
                <a:ea typeface="仿宋" panose="02010609060101010101" charset="-122"/>
                <a:sym typeface="+mn-ea"/>
              </a:rPr>
              <a:t>敌人其次可以询问任意消息m_i的签名并得到有效签名；</a:t>
            </a:r>
            <a:endParaRPr lang="en-US" sz="2000">
              <a:solidFill>
                <a:schemeClr val="tx1"/>
              </a:solidFill>
              <a:uFillTx/>
              <a:latin typeface="Garamond" panose="02020404030301010803" charset="0"/>
              <a:ea typeface="仿宋" panose="02010609060101010101" charset="-122"/>
            </a:endParaRPr>
          </a:p>
          <a:p>
            <a:pPr marL="342900" lvl="0" indent="-342900">
              <a:lnSpc>
                <a:spcPct val="100000"/>
              </a:lnSpc>
              <a:buFont typeface="Wingdings" panose="05000000000000000000" charset="0"/>
              <a:buChar char="o"/>
            </a:pPr>
            <a:r>
              <a:rPr lang="en-US" sz="2000">
                <a:solidFill>
                  <a:schemeClr val="tx1"/>
                </a:solidFill>
                <a:uFillTx/>
                <a:latin typeface="Garamond" panose="02020404030301010803" charset="0"/>
                <a:ea typeface="仿宋" panose="02010609060101010101" charset="-122"/>
                <a:sym typeface="+mn-ea"/>
              </a:rPr>
              <a:t>敌人将伪造任意一个新消息m*的签名。</a:t>
            </a:r>
            <a:endParaRPr lang="en-US" sz="2000">
              <a:solidFill>
                <a:schemeClr val="tx1"/>
              </a:solidFill>
              <a:uFillTx/>
              <a:latin typeface="Garamond" panose="02020404030301010803" charset="0"/>
              <a:ea typeface="仿宋"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安全归约的困难性</a:t>
            </a:r>
            <a:r>
              <a:rPr lang="en-US" altLang="zh-CN"/>
              <a:t>                 2/2</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pic>
        <p:nvPicPr>
          <p:cNvPr id="10" name="Content Placeholder 8"/>
          <p:cNvPicPr>
            <a:picLocks noChangeAspect="1"/>
          </p:cNvPicPr>
          <p:nvPr/>
        </p:nvPicPr>
        <p:blipFill>
          <a:blip r:embed="rId1"/>
          <a:stretch>
            <a:fillRect/>
          </a:stretch>
        </p:blipFill>
        <p:spPr>
          <a:xfrm>
            <a:off x="2372995" y="1186180"/>
            <a:ext cx="4462145" cy="2242820"/>
          </a:xfrm>
          <a:prstGeom prst="rect">
            <a:avLst/>
          </a:prstGeom>
        </p:spPr>
      </p:pic>
      <p:sp>
        <p:nvSpPr>
          <p:cNvPr id="6" name="Text Box 5"/>
          <p:cNvSpPr txBox="1"/>
          <p:nvPr/>
        </p:nvSpPr>
        <p:spPr>
          <a:xfrm>
            <a:off x="361315" y="3957955"/>
            <a:ext cx="8500745" cy="1764665"/>
          </a:xfrm>
          <a:prstGeom prst="rect">
            <a:avLst/>
          </a:prstGeom>
          <a:noFill/>
          <a:ln w="12700" cmpd="sng">
            <a:solidFill>
              <a:schemeClr val="accent1">
                <a:shade val="50000"/>
              </a:schemeClr>
            </a:solidFill>
            <a:prstDash val="solid"/>
          </a:ln>
        </p:spPr>
        <p:txBody>
          <a:bodyPr wrap="square" rtlCol="0" anchor="t">
            <a:noAutofit/>
          </a:bodyPr>
          <a:p>
            <a:pPr lvl="0" indent="0">
              <a:lnSpc>
                <a:spcPct val="100000"/>
              </a:lnSpc>
              <a:buFont typeface="Wingdings" panose="05000000000000000000" charset="0"/>
              <a:buNone/>
            </a:pPr>
            <a:r>
              <a:rPr lang="zh-CN" altLang="en-US" sz="2000">
                <a:solidFill>
                  <a:schemeClr val="tx1"/>
                </a:solidFill>
                <a:highlight>
                  <a:srgbClr val="FF00FF"/>
                </a:highlight>
                <a:uFillTx/>
                <a:latin typeface="Garamond" panose="02020404030301010803" charset="0"/>
                <a:ea typeface="仿宋" panose="02010609060101010101" charset="-122"/>
                <a:sym typeface="+mn-ea"/>
              </a:rPr>
              <a:t>证明者</a:t>
            </a:r>
            <a:r>
              <a:rPr lang="zh-CN" altLang="en-US" sz="2000">
                <a:solidFill>
                  <a:schemeClr val="tx1"/>
                </a:solidFill>
                <a:uFillTx/>
                <a:latin typeface="Garamond" panose="02020404030301010803" charset="0"/>
                <a:ea typeface="仿宋" panose="02010609060101010101" charset="-122"/>
                <a:sym typeface="+mn-ea"/>
              </a:rPr>
              <a:t>：在数字签名的证明里，我们要做的事很多，可是我们知道的很少。</a:t>
            </a:r>
            <a:endParaRPr lang="zh-CN" altLang="en-US" sz="2000">
              <a:solidFill>
                <a:schemeClr val="tx1"/>
              </a:solidFill>
              <a:uFillTx/>
              <a:latin typeface="Garamond" panose="02020404030301010803" charset="0"/>
              <a:ea typeface="仿宋" panose="02010609060101010101" charset="-122"/>
              <a:sym typeface="+mn-ea"/>
            </a:endParaRPr>
          </a:p>
          <a:p>
            <a:pPr lvl="0" indent="0">
              <a:lnSpc>
                <a:spcPct val="100000"/>
              </a:lnSpc>
              <a:buFont typeface="Wingdings" panose="05000000000000000000" charset="0"/>
              <a:buNone/>
            </a:pPr>
            <a:endParaRPr lang="zh-CN" altLang="en-US" sz="2000">
              <a:solidFill>
                <a:schemeClr val="tx1"/>
              </a:solidFill>
              <a:uFillTx/>
              <a:latin typeface="Garamond" panose="02020404030301010803" charset="0"/>
              <a:ea typeface="仿宋" panose="02010609060101010101" charset="-122"/>
              <a:sym typeface="+mn-ea"/>
            </a:endParaRPr>
          </a:p>
          <a:p>
            <a:pPr marL="342900" lvl="0" indent="-342900">
              <a:lnSpc>
                <a:spcPct val="100000"/>
              </a:lnSpc>
              <a:buFont typeface="Wingdings" panose="05000000000000000000" charset="0"/>
              <a:buChar char="o"/>
            </a:pPr>
            <a:r>
              <a:rPr lang="zh-CN" altLang="en-US" sz="2000">
                <a:solidFill>
                  <a:schemeClr val="tx1"/>
                </a:solidFill>
                <a:uFillTx/>
                <a:latin typeface="Garamond" panose="02020404030301010803" charset="0"/>
                <a:ea typeface="仿宋" panose="02010609060101010101" charset="-122"/>
                <a:sym typeface="+mn-ea"/>
              </a:rPr>
              <a:t>为敌人提供若干消息的签名，却无法提前知道询问的消息</a:t>
            </a:r>
            <a:endParaRPr lang="zh-CN" altLang="en-US" sz="2000">
              <a:solidFill>
                <a:schemeClr val="tx1"/>
              </a:solidFill>
              <a:uFillTx/>
              <a:latin typeface="Garamond" panose="02020404030301010803" charset="0"/>
              <a:ea typeface="仿宋" panose="02010609060101010101" charset="-122"/>
              <a:sym typeface="+mn-ea"/>
            </a:endParaRPr>
          </a:p>
          <a:p>
            <a:pPr marL="342900" lvl="0" indent="-342900">
              <a:lnSpc>
                <a:spcPct val="100000"/>
              </a:lnSpc>
              <a:buFont typeface="Wingdings" panose="05000000000000000000" charset="0"/>
              <a:buChar char="o"/>
            </a:pPr>
            <a:r>
              <a:rPr lang="zh-CN" altLang="en-US" sz="2000">
                <a:solidFill>
                  <a:schemeClr val="tx1"/>
                </a:solidFill>
                <a:uFillTx/>
                <a:latin typeface="Garamond" panose="02020404030301010803" charset="0"/>
                <a:ea typeface="仿宋" panose="02010609060101010101" charset="-122"/>
                <a:sym typeface="+mn-ea"/>
              </a:rPr>
              <a:t>利用敌人伪造的签名解决困难问题，却无法提前知道被伪造签名的消息</a:t>
            </a:r>
            <a:endParaRPr lang="zh-CN" altLang="en-US" sz="2000">
              <a:solidFill>
                <a:schemeClr val="tx1"/>
              </a:solidFill>
              <a:uFillTx/>
              <a:latin typeface="Garamond" panose="02020404030301010803" charset="0"/>
              <a:ea typeface="仿宋" panose="02010609060101010101" charset="-122"/>
              <a:sym typeface="+mn-ea"/>
            </a:endParaRPr>
          </a:p>
          <a:p>
            <a:pPr marL="342900" lvl="0" indent="-342900">
              <a:lnSpc>
                <a:spcPct val="100000"/>
              </a:lnSpc>
              <a:buFont typeface="Wingdings" panose="05000000000000000000" charset="0"/>
              <a:buChar char="o"/>
            </a:pPr>
            <a:r>
              <a:rPr lang="zh-CN" altLang="en-US" sz="2000">
                <a:uFillTx/>
                <a:latin typeface="Garamond" panose="02020404030301010803" charset="0"/>
                <a:ea typeface="仿宋" panose="02010609060101010101" charset="-122"/>
                <a:sym typeface="+mn-ea"/>
              </a:rPr>
              <a:t>利用敌人伪造的签名解决困难问题，却不知道敌人如何伪造出来</a:t>
            </a:r>
            <a:endParaRPr lang="zh-CN" altLang="en-US" sz="2000">
              <a:solidFill>
                <a:schemeClr val="tx1"/>
              </a:solidFill>
              <a:uFillTx/>
              <a:latin typeface="Garamond" panose="02020404030301010803" charset="0"/>
              <a:ea typeface="仿宋"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安全结果的评价因素</a:t>
            </a:r>
            <a:r>
              <a:rPr lang="en-US" altLang="zh-CN"/>
              <a:t>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853305"/>
          </a:xfrm>
        </p:spPr>
        <p:txBody>
          <a:bodyPr>
            <a:noAutofit/>
          </a:bodyPr>
          <a:p>
            <a:pPr lvl="0">
              <a:lnSpc>
                <a:spcPct val="130000"/>
              </a:lnSpc>
              <a:buFont typeface="Wingdings" panose="05000000000000000000" charset="0"/>
            </a:pPr>
            <a:r>
              <a:rPr lang="zh-CN" altLang="en-US">
                <a:solidFill>
                  <a:schemeClr val="tx1"/>
                </a:solidFill>
                <a:uFillTx/>
                <a:latin typeface="Garamond" panose="02020404030301010803" charset="0"/>
                <a:ea typeface="仿宋" panose="02010609060101010101" charset="-122"/>
              </a:rPr>
              <a:t>安全结果的</a:t>
            </a:r>
            <a:r>
              <a:rPr lang="zh-CN" altLang="en-US">
                <a:solidFill>
                  <a:schemeClr val="tx1"/>
                </a:solidFill>
                <a:highlight>
                  <a:srgbClr val="FFFF00"/>
                </a:highlight>
                <a:uFillTx/>
                <a:latin typeface="Garamond" panose="02020404030301010803" charset="0"/>
                <a:ea typeface="仿宋" panose="02010609060101010101" charset="-122"/>
              </a:rPr>
              <a:t>评价因素</a:t>
            </a:r>
            <a:r>
              <a:rPr lang="zh-CN" altLang="en-US">
                <a:solidFill>
                  <a:schemeClr val="tx1"/>
                </a:solidFill>
                <a:uFillTx/>
                <a:latin typeface="Garamond" panose="02020404030301010803" charset="0"/>
                <a:ea typeface="仿宋" panose="02010609060101010101" charset="-122"/>
              </a:rPr>
              <a:t>有</a:t>
            </a:r>
            <a:endParaRPr lang="zh-CN" altLang="en-US">
              <a:solidFill>
                <a:schemeClr val="tx1"/>
              </a:solidFill>
              <a:uFillTx/>
              <a:latin typeface="Garamond" panose="02020404030301010803" charset="0"/>
              <a:ea typeface="仿宋" panose="02010609060101010101" charset="-122"/>
            </a:endParaRPr>
          </a:p>
          <a:p>
            <a:pPr marL="457200" lvl="0" indent="-457200">
              <a:lnSpc>
                <a:spcPct val="130000"/>
              </a:lnSpc>
              <a:buFont typeface="Wingdings" panose="05000000000000000000" charset="0"/>
              <a:buChar char="o"/>
            </a:pPr>
            <a:r>
              <a:rPr lang="zh-CN" altLang="en-US">
                <a:solidFill>
                  <a:schemeClr val="tx1"/>
                </a:solidFill>
                <a:uFillTx/>
                <a:latin typeface="Garamond" panose="02020404030301010803" charset="0"/>
                <a:ea typeface="仿宋" panose="02010609060101010101" charset="-122"/>
              </a:rPr>
              <a:t>安全模型（安全定义模型里的故事）</a:t>
            </a:r>
            <a:endParaRPr lang="zh-CN" altLang="en-US">
              <a:solidFill>
                <a:schemeClr val="tx1"/>
              </a:solidFill>
              <a:uFillTx/>
              <a:latin typeface="Garamond" panose="02020404030301010803" charset="0"/>
              <a:ea typeface="仿宋" panose="02010609060101010101" charset="-122"/>
            </a:endParaRPr>
          </a:p>
          <a:p>
            <a:pPr marL="457200" lvl="0" indent="-457200">
              <a:lnSpc>
                <a:spcPct val="130000"/>
              </a:lnSpc>
              <a:buFont typeface="Wingdings" panose="05000000000000000000" charset="0"/>
              <a:buChar char="o"/>
            </a:pPr>
            <a:r>
              <a:rPr lang="zh-CN" altLang="en-US">
                <a:solidFill>
                  <a:schemeClr val="tx1"/>
                </a:solidFill>
                <a:highlight>
                  <a:srgbClr val="00FF00"/>
                </a:highlight>
                <a:uFillTx/>
                <a:latin typeface="Garamond" panose="02020404030301010803" charset="0"/>
                <a:ea typeface="仿宋" panose="02010609060101010101" charset="-122"/>
              </a:rPr>
              <a:t>困难问题</a:t>
            </a:r>
            <a:r>
              <a:rPr lang="zh-CN" altLang="en-US">
                <a:solidFill>
                  <a:schemeClr val="tx1"/>
                </a:solidFill>
                <a:uFillTx/>
                <a:latin typeface="Garamond" panose="02020404030301010803" charset="0"/>
                <a:ea typeface="仿宋" panose="02010609060101010101" charset="-122"/>
              </a:rPr>
              <a:t>（本节课介绍的评价因素之一）</a:t>
            </a:r>
            <a:endParaRPr lang="zh-CN" altLang="en-US">
              <a:solidFill>
                <a:schemeClr val="tx1"/>
              </a:solidFill>
              <a:highlight>
                <a:srgbClr val="00FF00"/>
              </a:highlight>
              <a:uFillTx/>
              <a:latin typeface="Garamond" panose="02020404030301010803" charset="0"/>
              <a:ea typeface="仿宋" panose="02010609060101010101" charset="-122"/>
            </a:endParaRPr>
          </a:p>
          <a:p>
            <a:pPr marL="457200" lvl="0" indent="-457200">
              <a:lnSpc>
                <a:spcPct val="130000"/>
              </a:lnSpc>
              <a:buFont typeface="Wingdings" panose="05000000000000000000" charset="0"/>
              <a:buChar char="o"/>
            </a:pPr>
            <a:r>
              <a:rPr lang="zh-CN" altLang="en-US">
                <a:solidFill>
                  <a:schemeClr val="tx1"/>
                </a:solidFill>
                <a:highlight>
                  <a:srgbClr val="00FF00"/>
                </a:highlight>
                <a:uFillTx/>
                <a:latin typeface="Garamond" panose="02020404030301010803" charset="0"/>
                <a:ea typeface="仿宋" panose="02010609060101010101" charset="-122"/>
              </a:rPr>
              <a:t>归约效率</a:t>
            </a:r>
            <a:r>
              <a:rPr lang="zh-CN" altLang="en-US">
                <a:sym typeface="+mn-ea"/>
              </a:rPr>
              <a:t>（本节课介绍的评价因素之二）</a:t>
            </a:r>
            <a:endParaRPr lang="zh-CN" altLang="en-US">
              <a:solidFill>
                <a:schemeClr val="tx1"/>
              </a:solidFill>
              <a:uFillTx/>
              <a:latin typeface="Garamond" panose="02020404030301010803" charset="0"/>
              <a:ea typeface="仿宋" panose="02010609060101010101" charset="-122"/>
            </a:endParaRPr>
          </a:p>
          <a:p>
            <a:pPr marL="457200" lvl="0" indent="-457200">
              <a:lnSpc>
                <a:spcPct val="130000"/>
              </a:lnSpc>
              <a:buFont typeface="Wingdings" panose="05000000000000000000" charset="0"/>
              <a:buChar char="o"/>
            </a:pPr>
            <a:r>
              <a:rPr lang="zh-CN" altLang="en-US">
                <a:solidFill>
                  <a:schemeClr val="tx1"/>
                </a:solidFill>
                <a:highlight>
                  <a:srgbClr val="FF00FF"/>
                </a:highlight>
                <a:uFillTx/>
                <a:latin typeface="Garamond" panose="02020404030301010803" charset="0"/>
                <a:ea typeface="仿宋" panose="02010609060101010101" charset="-122"/>
              </a:rPr>
              <a:t>证明模型</a:t>
            </a:r>
            <a:r>
              <a:rPr lang="zh-CN" altLang="en-US">
                <a:sym typeface="+mn-ea"/>
              </a:rPr>
              <a:t>（本节课介绍的评价因素之三）</a:t>
            </a:r>
            <a:endParaRPr lang="zh-CN" altLang="en-US">
              <a:sym typeface="+mn-ea"/>
            </a:endParaRPr>
          </a:p>
          <a:p>
            <a:pPr lvl="0">
              <a:lnSpc>
                <a:spcPct val="130000"/>
              </a:lnSpc>
              <a:buFont typeface="Wingdings" panose="05000000000000000000" charset="0"/>
            </a:pPr>
            <a:endParaRPr lang="zh-CN" altLang="en-US">
              <a:solidFill>
                <a:schemeClr val="tx1"/>
              </a:solidFill>
              <a:uFillTx/>
              <a:latin typeface="Garamond" panose="02020404030301010803" charset="0"/>
              <a:ea typeface="仿宋" panose="02010609060101010101" charset="-122"/>
              <a:sym typeface="+mn-ea"/>
            </a:endParaRPr>
          </a:p>
          <a:p>
            <a:pPr lvl="0">
              <a:lnSpc>
                <a:spcPct val="130000"/>
              </a:lnSpc>
              <a:buFont typeface="Wingdings" panose="05000000000000000000" charset="0"/>
            </a:pPr>
            <a:r>
              <a:rPr lang="zh-CN" altLang="en-US">
                <a:solidFill>
                  <a:schemeClr val="tx1"/>
                </a:solidFill>
                <a:uFillTx/>
                <a:latin typeface="Garamond" panose="02020404030301010803" charset="0"/>
                <a:ea typeface="仿宋" panose="02010609060101010101" charset="-122"/>
                <a:sym typeface="+mn-ea"/>
              </a:rPr>
              <a:t>说明：</a:t>
            </a:r>
            <a:r>
              <a:rPr lang="en-US" altLang="zh-CN">
                <a:solidFill>
                  <a:schemeClr val="tx1"/>
                </a:solidFill>
                <a:uFillTx/>
                <a:latin typeface="Garamond" panose="02020404030301010803" charset="0"/>
                <a:ea typeface="仿宋" panose="02010609060101010101" charset="-122"/>
                <a:sym typeface="+mn-ea"/>
              </a:rPr>
              <a:t> </a:t>
            </a:r>
            <a:r>
              <a:rPr lang="zh-CN" altLang="en-US">
                <a:solidFill>
                  <a:schemeClr val="tx1"/>
                </a:solidFill>
                <a:uFillTx/>
                <a:latin typeface="Garamond" panose="02020404030301010803" charset="0"/>
                <a:ea typeface="仿宋" panose="02010609060101010101" charset="-122"/>
                <a:sym typeface="+mn-ea"/>
              </a:rPr>
              <a:t>证明模型实际上是后退一步的做法。</a:t>
            </a:r>
            <a:endParaRPr lang="zh-CN" altLang="en-US">
              <a:solidFill>
                <a:schemeClr val="tx1"/>
              </a:solidFill>
              <a:uFillTx/>
              <a:latin typeface="Garamond" panose="02020404030301010803" charset="0"/>
              <a:ea typeface="仿宋"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评价因素之一：困难问题</a:t>
            </a:r>
            <a:r>
              <a:rPr lang="en-US" altLang="zh-CN"/>
              <a:t>        1/4  </a:t>
            </a:r>
            <a:endParaRPr lang="zh-CN" altLang="en-US"/>
          </a:p>
        </p:txBody>
      </p:sp>
      <p:sp>
        <p:nvSpPr>
          <p:cNvPr id="4" name="Footer Placeholder 3"/>
          <p:cNvSpPr>
            <a:spLocks noGrp="1"/>
          </p:cNvSpPr>
          <p:nvPr>
            <p:ph type="ftr" sz="quarter" idx="11"/>
          </p:nvPr>
        </p:nvSpPr>
        <p:spPr/>
        <p:txBody>
          <a:bodyPr/>
          <a:p>
            <a:r>
              <a:rPr lang="zh-CN" altLang="en-US"/>
              <a:t>《公钥密码学研究方法论》第8课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/49</a:t>
            </a:r>
            <a:endParaRPr lang="en-US"/>
          </a:p>
        </p:txBody>
      </p:sp>
      <p:sp>
        <p:nvSpPr>
          <p:cNvPr id="3" name="Text Placeholder 2"/>
          <p:cNvSpPr>
            <a:spLocks noGrp="1"/>
          </p:cNvSpPr>
          <p:nvPr>
            <p:ph type="body" idx="1"/>
          </p:nvPr>
        </p:nvSpPr>
        <p:spPr>
          <a:xfrm>
            <a:off x="207010" y="1350645"/>
            <a:ext cx="8749665" cy="4853305"/>
          </a:xfrm>
        </p:spPr>
        <p:txBody>
          <a:bodyPr>
            <a:noAutofit/>
          </a:bodyPr>
          <a:p>
            <a:pPr lvl="0">
              <a:lnSpc>
                <a:spcPct val="130000"/>
              </a:lnSpc>
              <a:buFont typeface="Wingdings" panose="05000000000000000000" charset="0"/>
            </a:pPr>
            <a:r>
              <a:rPr lang="zh-CN" altLang="en-US" sz="2400">
                <a:solidFill>
                  <a:schemeClr val="tx1"/>
                </a:solidFill>
                <a:highlight>
                  <a:srgbClr val="FFFF00"/>
                </a:highlight>
                <a:uFillTx/>
                <a:latin typeface="Garamond" panose="02020404030301010803" charset="0"/>
                <a:ea typeface="仿宋" panose="02010609060101010101" charset="-122"/>
              </a:rPr>
              <a:t>首要问题</a:t>
            </a:r>
            <a:r>
              <a:rPr lang="zh-CN" altLang="en-US" sz="2400">
                <a:solidFill>
                  <a:schemeClr val="tx1"/>
                </a:solidFill>
                <a:uFillTx/>
                <a:latin typeface="Garamond" panose="02020404030301010803" charset="0"/>
                <a:ea typeface="仿宋" panose="02010609060101010101" charset="-122"/>
              </a:rPr>
              <a:t>：证明者把方案的安全性归约到哪一个计算难题？</a:t>
            </a:r>
            <a:endParaRPr lang="zh-CN" altLang="en-US" sz="2400">
              <a:solidFill>
                <a:schemeClr val="tx1"/>
              </a:solidFill>
              <a:uFillTx/>
              <a:latin typeface="Garamond" panose="02020404030301010803" charset="0"/>
              <a:ea typeface="仿宋" panose="02010609060101010101" charset="-122"/>
            </a:endParaRPr>
          </a:p>
          <a:p>
            <a:pPr lvl="0">
              <a:lnSpc>
                <a:spcPct val="130000"/>
              </a:lnSpc>
              <a:buFont typeface="Wingdings" panose="05000000000000000000" charset="0"/>
            </a:pPr>
            <a:r>
              <a:rPr lang="zh-CN" altLang="en-US" sz="2400">
                <a:solidFill>
                  <a:schemeClr val="tx1"/>
                </a:solidFill>
                <a:uFillTx/>
                <a:latin typeface="Garamond" panose="02020404030301010803" charset="0"/>
                <a:ea typeface="仿宋" panose="02010609060101010101" charset="-122"/>
              </a:rPr>
              <a:t>计算难题可以简单粗暴得分为两大类：</a:t>
            </a:r>
            <a:endParaRPr lang="zh-CN" altLang="en-US" sz="2400">
              <a:solidFill>
                <a:schemeClr val="tx1"/>
              </a:solidFill>
              <a:uFillTx/>
              <a:latin typeface="Garamond" panose="02020404030301010803" charset="0"/>
              <a:ea typeface="仿宋" panose="02010609060101010101" charset="-122"/>
            </a:endParaRPr>
          </a:p>
          <a:p>
            <a:pPr marL="342900" lvl="0" indent="-342900">
              <a:lnSpc>
                <a:spcPct val="130000"/>
              </a:lnSpc>
              <a:buFont typeface="Wingdings" panose="05000000000000000000" charset="0"/>
              <a:buChar char="o"/>
            </a:pPr>
            <a:r>
              <a:rPr lang="zh-CN" altLang="en-US" sz="2400">
                <a:solidFill>
                  <a:schemeClr val="tx1"/>
                </a:solidFill>
                <a:highlight>
                  <a:srgbClr val="00FF00"/>
                </a:highlight>
                <a:uFillTx/>
                <a:latin typeface="Garamond" panose="02020404030301010803" charset="0"/>
                <a:ea typeface="仿宋" panose="02010609060101010101" charset="-122"/>
              </a:rPr>
              <a:t>优质</a:t>
            </a:r>
            <a:r>
              <a:rPr lang="zh-CN" altLang="en-US" sz="2400">
                <a:solidFill>
                  <a:schemeClr val="tx1"/>
                </a:solidFill>
                <a:uFillTx/>
                <a:latin typeface="Garamond" panose="02020404030301010803" charset="0"/>
                <a:ea typeface="仿宋" panose="02010609060101010101" charset="-122"/>
              </a:rPr>
              <a:t>的计算难题</a:t>
            </a:r>
            <a:r>
              <a:rPr lang="en-US" altLang="zh-CN" sz="2400">
                <a:solidFill>
                  <a:schemeClr val="tx1"/>
                </a:solidFill>
                <a:uFillTx/>
                <a:latin typeface="Garamond" panose="02020404030301010803" charset="0"/>
                <a:ea typeface="仿宋" panose="02010609060101010101" charset="-122"/>
              </a:rPr>
              <a:t>(Weak Hardness Assumption)</a:t>
            </a:r>
            <a:endParaRPr lang="zh-CN" altLang="en-US" sz="2400">
              <a:solidFill>
                <a:schemeClr val="tx1"/>
              </a:solidFill>
              <a:uFillTx/>
              <a:latin typeface="Garamond" panose="02020404030301010803" charset="0"/>
              <a:ea typeface="仿宋" panose="02010609060101010101" charset="-122"/>
            </a:endParaRPr>
          </a:p>
          <a:p>
            <a:pPr marL="342900" lvl="0" indent="-342900">
              <a:lnSpc>
                <a:spcPct val="130000"/>
              </a:lnSpc>
              <a:buFont typeface="Wingdings" panose="05000000000000000000" charset="0"/>
              <a:buChar char="o"/>
            </a:pPr>
            <a:r>
              <a:rPr lang="zh-CN" altLang="en-US" sz="2400">
                <a:solidFill>
                  <a:schemeClr val="tx1"/>
                </a:solidFill>
                <a:highlight>
                  <a:srgbClr val="FF00FF"/>
                </a:highlight>
                <a:uFillTx/>
                <a:latin typeface="Garamond" panose="02020404030301010803" charset="0"/>
                <a:ea typeface="仿宋" panose="02010609060101010101" charset="-122"/>
              </a:rPr>
              <a:t>劣质</a:t>
            </a:r>
            <a:r>
              <a:rPr lang="zh-CN" altLang="en-US" sz="2400">
                <a:solidFill>
                  <a:schemeClr val="tx1"/>
                </a:solidFill>
                <a:uFillTx/>
                <a:latin typeface="Garamond" panose="02020404030301010803" charset="0"/>
                <a:ea typeface="仿宋" panose="02010609060101010101" charset="-122"/>
              </a:rPr>
              <a:t>的计算难题</a:t>
            </a:r>
            <a:r>
              <a:rPr lang="en-US" altLang="zh-CN" sz="2400">
                <a:solidFill>
                  <a:schemeClr val="tx1"/>
                </a:solidFill>
                <a:uFillTx/>
                <a:latin typeface="Garamond" panose="02020404030301010803" charset="0"/>
                <a:ea typeface="仿宋" panose="02010609060101010101" charset="-122"/>
              </a:rPr>
              <a:t>(Strong Hardness Assumption)</a:t>
            </a:r>
            <a:endParaRPr lang="en-US" altLang="zh-CN" sz="2400">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zh-CN" altLang="en-US">
                <a:solidFill>
                  <a:schemeClr val="tx1"/>
                </a:solidFill>
                <a:uFillTx/>
                <a:latin typeface="Garamond" panose="02020404030301010803" charset="0"/>
                <a:ea typeface="仿宋" panose="02010609060101010101" charset="-122"/>
              </a:rPr>
              <a:t>长得奇葩：带有</a:t>
            </a:r>
            <a:r>
              <a:rPr lang="en-US" altLang="zh-CN">
                <a:solidFill>
                  <a:schemeClr val="tx1"/>
                </a:solidFill>
                <a:uFillTx/>
                <a:latin typeface="Garamond" panose="02020404030301010803" charset="0"/>
                <a:ea typeface="仿宋" panose="02010609060101010101" charset="-122"/>
              </a:rPr>
              <a:t>oracle</a:t>
            </a:r>
            <a:endParaRPr lang="zh-CN" altLang="en-US">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zh-CN" altLang="en-US">
                <a:solidFill>
                  <a:schemeClr val="tx1"/>
                </a:solidFill>
                <a:uFillTx/>
                <a:latin typeface="Garamond" panose="02020404030301010803" charset="0"/>
                <a:ea typeface="仿宋" panose="02010609060101010101" charset="-122"/>
              </a:rPr>
              <a:t>结构复杂：</a:t>
            </a:r>
            <a:r>
              <a:rPr lang="en-US" altLang="zh-CN">
                <a:solidFill>
                  <a:schemeClr val="tx1"/>
                </a:solidFill>
                <a:uFillTx/>
                <a:latin typeface="Garamond" panose="02020404030301010803" charset="0"/>
                <a:ea typeface="仿宋" panose="02010609060101010101" charset="-122"/>
              </a:rPr>
              <a:t>instance</a:t>
            </a:r>
            <a:r>
              <a:rPr lang="zh-CN" altLang="en-US">
                <a:solidFill>
                  <a:schemeClr val="tx1"/>
                </a:solidFill>
                <a:uFillTx/>
                <a:latin typeface="Garamond" panose="02020404030301010803" charset="0"/>
                <a:ea typeface="仿宋" panose="02010609060101010101" charset="-122"/>
              </a:rPr>
              <a:t>实例很长</a:t>
            </a:r>
            <a:endParaRPr lang="zh-CN" altLang="en-US">
              <a:solidFill>
                <a:schemeClr val="tx1"/>
              </a:solidFill>
              <a:uFillTx/>
              <a:latin typeface="Garamond" panose="02020404030301010803" charset="0"/>
              <a:ea typeface="仿宋" panose="02010609060101010101" charset="-122"/>
            </a:endParaRPr>
          </a:p>
          <a:p>
            <a:pPr lvl="1">
              <a:lnSpc>
                <a:spcPct val="130000"/>
              </a:lnSpc>
              <a:buFont typeface="Wingdings" panose="05000000000000000000" charset="0"/>
              <a:buChar char="v"/>
            </a:pPr>
            <a:r>
              <a:rPr lang="zh-CN" altLang="en-US">
                <a:solidFill>
                  <a:schemeClr val="tx1"/>
                </a:solidFill>
                <a:uFillTx/>
                <a:latin typeface="Garamond" panose="02020404030301010803" charset="0"/>
                <a:ea typeface="仿宋" panose="02010609060101010101" charset="-122"/>
              </a:rPr>
              <a:t>答案任性：</a:t>
            </a:r>
            <a:r>
              <a:rPr lang="en-US" altLang="zh-CN">
                <a:solidFill>
                  <a:schemeClr val="tx1"/>
                </a:solidFill>
                <a:uFillTx/>
                <a:latin typeface="Garamond" panose="02020404030301010803" charset="0"/>
                <a:ea typeface="仿宋" panose="02010609060101010101" charset="-122"/>
              </a:rPr>
              <a:t>output</a:t>
            </a:r>
            <a:r>
              <a:rPr lang="zh-CN" altLang="en-US">
                <a:solidFill>
                  <a:schemeClr val="tx1"/>
                </a:solidFill>
                <a:uFillTx/>
                <a:latin typeface="Garamond" panose="02020404030301010803" charset="0"/>
                <a:ea typeface="仿宋" panose="02010609060101010101" charset="-122"/>
              </a:rPr>
              <a:t>可以有很多个</a:t>
            </a:r>
            <a:endParaRPr lang="zh-CN" altLang="en-US">
              <a:solidFill>
                <a:schemeClr val="tx1"/>
              </a:solidFill>
              <a:uFillTx/>
              <a:latin typeface="Garamond" panose="02020404030301010803" charset="0"/>
              <a:ea typeface="仿宋" panose="02010609060101010101" charset="-122"/>
            </a:endParaRPr>
          </a:p>
          <a:p>
            <a:pPr marL="0" lvl="0" indent="0">
              <a:lnSpc>
                <a:spcPct val="130000"/>
              </a:lnSpc>
              <a:buFont typeface="Wingdings" panose="05000000000000000000" charset="0"/>
              <a:buNone/>
            </a:pPr>
            <a:r>
              <a:rPr lang="zh-CN" altLang="en-US" sz="2400">
                <a:solidFill>
                  <a:schemeClr val="tx1"/>
                </a:solidFill>
                <a:uFillTx/>
                <a:latin typeface="Garamond" panose="02020404030301010803" charset="0"/>
                <a:ea typeface="仿宋" panose="02010609060101010101" charset="-122"/>
              </a:rPr>
              <a:t>说明：</a:t>
            </a:r>
            <a:r>
              <a:rPr lang="en-US" altLang="zh-CN" sz="2400">
                <a:solidFill>
                  <a:schemeClr val="tx1"/>
                </a:solidFill>
                <a:uFillTx/>
                <a:latin typeface="Garamond" panose="02020404030301010803" charset="0"/>
                <a:ea typeface="仿宋" panose="02010609060101010101" charset="-122"/>
              </a:rPr>
              <a:t> Assumption</a:t>
            </a:r>
            <a:r>
              <a:rPr lang="zh-CN" altLang="en-US" sz="2400">
                <a:solidFill>
                  <a:schemeClr val="tx1"/>
                </a:solidFill>
                <a:uFillTx/>
                <a:latin typeface="Garamond" panose="02020404030301010803" charset="0"/>
                <a:ea typeface="仿宋" panose="02010609060101010101" charset="-122"/>
              </a:rPr>
              <a:t>很</a:t>
            </a:r>
            <a:r>
              <a:rPr lang="en-US" altLang="zh-CN" sz="2400">
                <a:solidFill>
                  <a:schemeClr val="tx1"/>
                </a:solidFill>
                <a:uFillTx/>
                <a:latin typeface="Garamond" panose="02020404030301010803" charset="0"/>
                <a:ea typeface="仿宋" panose="02010609060101010101" charset="-122"/>
              </a:rPr>
              <a:t>strong </a:t>
            </a:r>
            <a:r>
              <a:rPr lang="zh-CN" altLang="en-US" sz="2400">
                <a:solidFill>
                  <a:schemeClr val="tx1"/>
                </a:solidFill>
                <a:uFillTx/>
                <a:latin typeface="Garamond" panose="02020404030301010803" charset="0"/>
                <a:ea typeface="仿宋" panose="02010609060101010101" charset="-122"/>
              </a:rPr>
              <a:t>说明需要满足一系列的条件才可以！</a:t>
            </a:r>
            <a:endParaRPr lang="zh-CN" altLang="en-US" sz="2400">
              <a:solidFill>
                <a:schemeClr val="tx1"/>
              </a:solidFill>
              <a:uFillTx/>
              <a:latin typeface="Garamond" panose="02020404030301010803" charset="0"/>
              <a:ea typeface="仿宋" panose="02010609060101010101" charset="-12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7955</Words>
  <Application>WPS Presentation</Application>
  <PresentationFormat>On-screen Show (4:3)</PresentationFormat>
  <Paragraphs>526</Paragraphs>
  <Slides>49</Slides>
  <Notes>41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49</vt:i4>
      </vt:variant>
    </vt:vector>
  </HeadingPairs>
  <TitlesOfParts>
    <vt:vector size="63" baseType="lpstr">
      <vt:lpstr>Arial</vt:lpstr>
      <vt:lpstr>宋体</vt:lpstr>
      <vt:lpstr>Wingdings</vt:lpstr>
      <vt:lpstr>微软雅黑</vt:lpstr>
      <vt:lpstr>Garamond</vt:lpstr>
      <vt:lpstr>仿宋</vt:lpstr>
      <vt:lpstr>黑体</vt:lpstr>
      <vt:lpstr>Wingdings</vt:lpstr>
      <vt:lpstr>Cambria Math</vt:lpstr>
      <vt:lpstr>Arial Unicode MS</vt:lpstr>
      <vt:lpstr>Calibri</vt:lpstr>
      <vt:lpstr>Segoe UI</vt:lpstr>
      <vt:lpstr>Office Theme</vt:lpstr>
      <vt:lpstr>1_Office Theme</vt:lpstr>
      <vt:lpstr>公钥密码学研究方法论  </vt:lpstr>
      <vt:lpstr>内容回顾：算法定义模型</vt:lpstr>
      <vt:lpstr>Outline：密码学研究的第二篇论文（安全评价篇）</vt:lpstr>
      <vt:lpstr>安全评价模型及其内容概览     1/2</vt:lpstr>
      <vt:lpstr>安全评价模型及其内容概览     2/2</vt:lpstr>
      <vt:lpstr>安全归约的困难性                 1/2</vt:lpstr>
      <vt:lpstr>安全归约的困难性                 2/2</vt:lpstr>
      <vt:lpstr>安全结果的评价因素   </vt:lpstr>
      <vt:lpstr>评价因素之一：困难问题        1/4  </vt:lpstr>
      <vt:lpstr>评价因素之一：困难问题        2/4  </vt:lpstr>
      <vt:lpstr>评价因素之一：困难问题        3/4  </vt:lpstr>
      <vt:lpstr>评价因素之一：困难问题        4/4  </vt:lpstr>
      <vt:lpstr>可证明安全的本质                 1/2  </vt:lpstr>
      <vt:lpstr>可证明安全的本质                 2/2  </vt:lpstr>
      <vt:lpstr>评价因素之二：紧归约           1/3  </vt:lpstr>
      <vt:lpstr>评价因素之二：紧归约           2/3  </vt:lpstr>
      <vt:lpstr>评价因素之二：紧归约           3/3  </vt:lpstr>
      <vt:lpstr>后退一步：证明模型             1/7  </vt:lpstr>
      <vt:lpstr>后退一步：证明模型             2/7  </vt:lpstr>
      <vt:lpstr>后退一步：证明模型             3/7  </vt:lpstr>
      <vt:lpstr>后退一步：证明模型             4/7  </vt:lpstr>
      <vt:lpstr>后退一步：证明模型             5/7  </vt:lpstr>
      <vt:lpstr>后退一步：证明模型             6/7  </vt:lpstr>
      <vt:lpstr>后退一步：证明模型(总结)    7/7  </vt:lpstr>
      <vt:lpstr>前进一步：证明模型      </vt:lpstr>
      <vt:lpstr>如何正确看待安全性结果     1/11</vt:lpstr>
      <vt:lpstr>如何正确看待安全性结果     2/11</vt:lpstr>
      <vt:lpstr>如何正确看待安全性结果     3/11</vt:lpstr>
      <vt:lpstr>如何正确看待安全性结果     4/11</vt:lpstr>
      <vt:lpstr>如何正确看待安全性结果     5/11</vt:lpstr>
      <vt:lpstr>如何正确看待安全性结果     6/11</vt:lpstr>
      <vt:lpstr>如何正确看待安全性结果     7/11</vt:lpstr>
      <vt:lpstr>如何正确看待安全性结果     8/11</vt:lpstr>
      <vt:lpstr>如何正确看待安全性结果     9/11</vt:lpstr>
      <vt:lpstr>如何正确看待安全性结果    10/11</vt:lpstr>
      <vt:lpstr>如何正确看待安全性结果    11/11</vt:lpstr>
      <vt:lpstr>论文导读训练 （10篇）</vt:lpstr>
      <vt:lpstr>论文导读训练                       1/10</vt:lpstr>
      <vt:lpstr>论文导读训练                       2/10</vt:lpstr>
      <vt:lpstr>论文导读训练                       3/10</vt:lpstr>
      <vt:lpstr>论文导读训练                       4/10</vt:lpstr>
      <vt:lpstr>论文导读训练                       5/10</vt:lpstr>
      <vt:lpstr>论文导读训练                       6/10</vt:lpstr>
      <vt:lpstr>论文导读训练                       7/10</vt:lpstr>
      <vt:lpstr>论文导读训练                       8/10</vt:lpstr>
      <vt:lpstr>论文导读训练                       9/10</vt:lpstr>
      <vt:lpstr>论文导读训练                     10/10</vt:lpstr>
      <vt:lpstr>安全评价模型小节</vt:lpstr>
      <vt:lpstr>第8课（完）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183</cp:revision>
  <dcterms:created xsi:type="dcterms:W3CDTF">2023-09-01T10:24:00Z</dcterms:created>
  <dcterms:modified xsi:type="dcterms:W3CDTF">2023-10-03T01:14:49Z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