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4"/>
  </p:notesMasterIdLst>
  <p:handoutMasterIdLst>
    <p:handoutMasterId r:id="rId53"/>
  </p:handoutMasterIdLst>
  <p:sldIdLst>
    <p:sldId id="256" r:id="rId3"/>
    <p:sldId id="410" r:id="rId5"/>
    <p:sldId id="480" r:id="rId6"/>
    <p:sldId id="399" r:id="rId7"/>
    <p:sldId id="414" r:id="rId8"/>
    <p:sldId id="415" r:id="rId9"/>
    <p:sldId id="416" r:id="rId10"/>
    <p:sldId id="417" r:id="rId11"/>
    <p:sldId id="420" r:id="rId12"/>
    <p:sldId id="421" r:id="rId13"/>
    <p:sldId id="422" r:id="rId14"/>
    <p:sldId id="423" r:id="rId15"/>
    <p:sldId id="424" r:id="rId16"/>
    <p:sldId id="425" r:id="rId17"/>
    <p:sldId id="426" r:id="rId18"/>
    <p:sldId id="429" r:id="rId19"/>
    <p:sldId id="430" r:id="rId20"/>
    <p:sldId id="431" r:id="rId21"/>
    <p:sldId id="432" r:id="rId22"/>
    <p:sldId id="433" r:id="rId23"/>
    <p:sldId id="434" r:id="rId24"/>
    <p:sldId id="435" r:id="rId25"/>
    <p:sldId id="436" r:id="rId26"/>
    <p:sldId id="437" r:id="rId27"/>
    <p:sldId id="455" r:id="rId28"/>
    <p:sldId id="439" r:id="rId29"/>
    <p:sldId id="454" r:id="rId30"/>
    <p:sldId id="441" r:id="rId31"/>
    <p:sldId id="453" r:id="rId32"/>
    <p:sldId id="442" r:id="rId33"/>
    <p:sldId id="452" r:id="rId34"/>
    <p:sldId id="443" r:id="rId35"/>
    <p:sldId id="451" r:id="rId36"/>
    <p:sldId id="444" r:id="rId37"/>
    <p:sldId id="450" r:id="rId38"/>
    <p:sldId id="445" r:id="rId39"/>
    <p:sldId id="449" r:id="rId40"/>
    <p:sldId id="446" r:id="rId41"/>
    <p:sldId id="447" r:id="rId42"/>
    <p:sldId id="448" r:id="rId43"/>
    <p:sldId id="409" r:id="rId44"/>
    <p:sldId id="456" r:id="rId45"/>
    <p:sldId id="457" r:id="rId46"/>
    <p:sldId id="458" r:id="rId47"/>
    <p:sldId id="459" r:id="rId48"/>
    <p:sldId id="460" r:id="rId49"/>
    <p:sldId id="461" r:id="rId50"/>
    <p:sldId id="462" r:id="rId51"/>
    <p:sldId id="384"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2DA8"/>
    <a:srgbClr val="000000"/>
    <a:srgbClr val="111924"/>
    <a:srgbClr val="090E10"/>
    <a:srgbClr val="213236"/>
    <a:srgbClr val="1F3135"/>
    <a:srgbClr val="C16B08"/>
    <a:srgbClr val="0C2340"/>
    <a:srgbClr val="203135"/>
    <a:srgbClr val="0C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1" autoAdjust="0"/>
    <p:restoredTop sz="94660"/>
  </p:normalViewPr>
  <p:slideViewPr>
    <p:cSldViewPr snapToGrid="0" showGuides="1">
      <p:cViewPr varScale="1">
        <p:scale>
          <a:sx n="92" d="100"/>
          <a:sy n="92" d="100"/>
        </p:scale>
        <p:origin x="-924" y="-102"/>
      </p:cViewPr>
      <p:guideLst>
        <p:guide orient="horz" pos="2160"/>
        <p:guide pos="288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6" Type="http://schemas.openxmlformats.org/officeDocument/2006/relationships/tableStyles" Target="tableStyles.xml"/><Relationship Id="rId55" Type="http://schemas.openxmlformats.org/officeDocument/2006/relationships/viewProps" Target="viewProps.xml"/><Relationship Id="rId54" Type="http://schemas.openxmlformats.org/officeDocument/2006/relationships/presProps" Target="presProps.xml"/><Relationship Id="rId53" Type="http://schemas.openxmlformats.org/officeDocument/2006/relationships/handoutMaster" Target="handoutMasters/handoutMaster1.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6C064A-D61B-4B21-B757-51A9B82445B8}" type="datetimeFigureOut">
              <a:rPr lang="en-US" smtClean="0"/>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zh-CN" altLang="en-US"/>
              <a:t>实际上，</a:t>
            </a:r>
            <a:r>
              <a:rPr lang="en-US" altLang="zh-CN"/>
              <a:t> </a:t>
            </a:r>
            <a:r>
              <a:rPr lang="zh-CN" altLang="en-US"/>
              <a:t>一旦考虑通讯开销，</a:t>
            </a:r>
            <a:r>
              <a:rPr lang="en-US" altLang="zh-CN"/>
              <a:t> </a:t>
            </a:r>
            <a:r>
              <a:rPr lang="zh-CN" altLang="en-US"/>
              <a:t>结果可能更差</a:t>
            </a:r>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a:p>
            <a:r>
              <a:rPr lang="zh-CN" altLang="en-US"/>
              <a:t>问：</a:t>
            </a:r>
            <a:r>
              <a:rPr lang="en-US" altLang="zh-CN"/>
              <a:t> </a:t>
            </a:r>
            <a:r>
              <a:rPr lang="zh-CN" altLang="en-US"/>
              <a:t>验证协议里，协助方可能是签名者？他们可能通过已知</a:t>
            </a:r>
            <a:r>
              <a:rPr lang="en-US" altLang="zh-CN"/>
              <a:t>sk </a:t>
            </a:r>
            <a:r>
              <a:rPr lang="zh-CN" altLang="en-US"/>
              <a:t>来欺骗验证者。</a:t>
            </a:r>
            <a:r>
              <a:rPr lang="en-US" altLang="zh-CN"/>
              <a:t> </a:t>
            </a:r>
            <a:r>
              <a:rPr lang="zh-CN" altLang="en-US"/>
              <a:t>这个时候的验证协议</a:t>
            </a:r>
            <a:r>
              <a:rPr lang="en-US" altLang="zh-CN"/>
              <a:t> </a:t>
            </a:r>
            <a:r>
              <a:rPr lang="zh-CN" altLang="en-US"/>
              <a:t>需要考虑</a:t>
            </a:r>
            <a:r>
              <a:rPr lang="en-US" altLang="zh-CN"/>
              <a:t> </a:t>
            </a:r>
            <a:r>
              <a:rPr lang="zh-CN" altLang="en-US"/>
              <a:t>输入</a:t>
            </a:r>
            <a:r>
              <a:rPr lang="en-US" altLang="zh-CN"/>
              <a:t>sk</a:t>
            </a:r>
            <a:r>
              <a:rPr lang="zh-CN" altLang="en-US"/>
              <a:t>吗？</a:t>
            </a:r>
            <a:endParaRPr lang="zh-CN" altLang="en-US"/>
          </a:p>
          <a:p>
            <a:endParaRPr lang="zh-CN" altLang="en-US"/>
          </a:p>
          <a:p>
            <a:r>
              <a:rPr lang="zh-CN" altLang="en-US"/>
              <a:t>答：</a:t>
            </a:r>
            <a:r>
              <a:rPr lang="en-US" altLang="zh-CN"/>
              <a:t> </a:t>
            </a:r>
            <a:r>
              <a:rPr lang="zh-CN" altLang="en-US"/>
              <a:t>算法定义里不需要，这样应用更广泛。</a:t>
            </a:r>
            <a:r>
              <a:rPr lang="en-US" altLang="zh-CN"/>
              <a:t> </a:t>
            </a:r>
            <a:r>
              <a:rPr lang="zh-CN" altLang="en-US"/>
              <a:t>安全证明里，敌人需要给</a:t>
            </a:r>
            <a:r>
              <a:rPr lang="en-US" altLang="zh-CN"/>
              <a:t>sk</a:t>
            </a:r>
            <a:endParaRPr lang="en-US"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en-US" altLang="zh-CN"/>
              <a:t>o</a:t>
            </a:r>
            <a:r>
              <a:rPr lang="zh-CN" altLang="en-US"/>
              <a:t>个</a:t>
            </a:r>
            <a:r>
              <a:rPr lang="en-US" altLang="zh-CN"/>
              <a:t> f(z) </a:t>
            </a:r>
            <a:r>
              <a:rPr lang="zh-CN" altLang="en-US"/>
              <a:t>通过快速加法</a:t>
            </a:r>
            <a:r>
              <a:rPr lang="en-US" altLang="zh-CN"/>
              <a:t> </a:t>
            </a:r>
            <a:r>
              <a:rPr lang="zh-CN" altLang="en-US"/>
              <a:t>（类似</a:t>
            </a:r>
            <a:r>
              <a:rPr lang="en-US" altLang="zh-CN"/>
              <a:t>exponentiation</a:t>
            </a:r>
            <a:r>
              <a:rPr lang="zh-CN" altLang="en-US"/>
              <a:t>）得到</a:t>
            </a:r>
            <a:r>
              <a:rPr lang="en-US" altLang="zh-CN"/>
              <a:t>f(o*z)</a:t>
            </a:r>
            <a:endParaRPr lang="en-US" altLang="zh-CN"/>
          </a:p>
          <a:p>
            <a:r>
              <a:rPr lang="en-US" altLang="zh-CN"/>
              <a:t> </a:t>
            </a:r>
            <a:r>
              <a:rPr lang="zh-CN" altLang="en-US"/>
              <a:t>然后再加上</a:t>
            </a:r>
            <a:r>
              <a:rPr lang="en-US" altLang="zh-CN"/>
              <a:t>f(w)</a:t>
            </a:r>
            <a:r>
              <a:rPr lang="zh-CN" altLang="en-US"/>
              <a:t>就是</a:t>
            </a:r>
            <a:r>
              <a:rPr lang="en-US" altLang="zh-CN"/>
              <a:t> f(w+oz)=f(t)</a:t>
            </a:r>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a:p>
            <a:r>
              <a:rPr lang="zh-CN" altLang="en-US"/>
              <a:t>这个问题没有标准答案，取决于敌人能知道什么。</a:t>
            </a:r>
            <a:endParaRPr lang="zh-CN" altLang="en-US"/>
          </a:p>
          <a:p>
            <a:r>
              <a:rPr lang="zh-CN" altLang="en-US"/>
              <a:t>如果敌人询问消息的签名并一次性拿到签名。</a:t>
            </a:r>
            <a:r>
              <a:rPr lang="en-US" altLang="zh-CN"/>
              <a:t> </a:t>
            </a:r>
            <a:r>
              <a:rPr lang="zh-CN" altLang="en-US"/>
              <a:t>这个安全模型是合适的。</a:t>
            </a:r>
            <a:endParaRPr lang="zh-CN" altLang="en-US"/>
          </a:p>
          <a:p>
            <a:endParaRPr lang="zh-CN" altLang="en-US"/>
          </a:p>
          <a:p>
            <a:r>
              <a:rPr lang="zh-CN" altLang="en-US"/>
              <a:t>如果敌人在把消息</a:t>
            </a:r>
            <a:r>
              <a:rPr lang="en-US" altLang="zh-CN"/>
              <a:t>m</a:t>
            </a:r>
            <a:r>
              <a:rPr lang="zh-CN" altLang="en-US"/>
              <a:t>说出来之前就已经拿到</a:t>
            </a:r>
            <a:r>
              <a:rPr lang="en-US" altLang="zh-CN"/>
              <a:t>S_off, </a:t>
            </a:r>
            <a:r>
              <a:rPr lang="zh-CN" altLang="en-US"/>
              <a:t>那么，这个安全模型不合适。</a:t>
            </a:r>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zh-CN" altLang="en-US"/>
              <a:t>现在，我们有请小明、小强、小刚、小艾、小曼、小婉和老马一起配合，通过讲故事的方法，把涉及的研究对象一一介绍过去。前面六位密码学研究人员都在设计一些特殊的数字签名方案，然后卖给老马和他的有间银行开展与数字签名相关的业务。</a:t>
            </a:r>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a:p>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zh-CN" altLang="en-US"/>
              <a:t>在这里，用户先产生</a:t>
            </a:r>
            <a:r>
              <a:rPr lang="en-US" altLang="zh-CN"/>
              <a:t>(pk,sk) </a:t>
            </a:r>
            <a:r>
              <a:rPr lang="zh-CN" altLang="en-US"/>
              <a:t>再把</a:t>
            </a:r>
            <a:r>
              <a:rPr lang="en-US" altLang="zh-CN"/>
              <a:t>pk</a:t>
            </a:r>
            <a:r>
              <a:rPr lang="zh-CN" altLang="en-US"/>
              <a:t>给</a:t>
            </a:r>
            <a:r>
              <a:rPr lang="en-US" altLang="zh-CN"/>
              <a:t>PKG</a:t>
            </a:r>
            <a:r>
              <a:rPr lang="zh-CN" altLang="en-US"/>
              <a:t>。</a:t>
            </a:r>
            <a:r>
              <a:rPr lang="en-US" altLang="zh-CN"/>
              <a:t> </a:t>
            </a:r>
            <a:r>
              <a:rPr lang="zh-CN" altLang="en-US"/>
              <a:t>而无证书相反</a:t>
            </a:r>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zh-CN" altLang="en-US"/>
              <a:t>答：</a:t>
            </a:r>
            <a:r>
              <a:rPr lang="en-US" altLang="zh-CN"/>
              <a:t> </a:t>
            </a:r>
            <a:r>
              <a:rPr lang="zh-CN" altLang="en-US"/>
              <a:t>解密不需要输入</a:t>
            </a:r>
            <a:r>
              <a:rPr lang="en-US" altLang="zh-CN"/>
              <a:t>pk</a:t>
            </a:r>
            <a:endParaRPr lang="en-US" altLang="zh-CN"/>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en-US" altLang="zh-CN"/>
              <a:t>CT </a:t>
            </a:r>
            <a:r>
              <a:rPr lang="zh-CN" altLang="en-US"/>
              <a:t>不是对</a:t>
            </a:r>
            <a:r>
              <a:rPr lang="en-US" altLang="zh-CN"/>
              <a:t>m</a:t>
            </a:r>
            <a:r>
              <a:rPr lang="zh-CN" altLang="en-US"/>
              <a:t>的加密，或加密者不是</a:t>
            </a:r>
            <a:r>
              <a:rPr lang="en-US" altLang="zh-CN"/>
              <a:t>pk_S</a:t>
            </a:r>
            <a:r>
              <a:rPr lang="zh-CN" altLang="en-US"/>
              <a:t>。</a:t>
            </a:r>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a:p>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a:p>
            <a:r>
              <a:rPr lang="zh-CN" altLang="en-US"/>
              <a:t>这个故事以</a:t>
            </a:r>
            <a:r>
              <a:rPr lang="en-US" altLang="zh-CN"/>
              <a:t>schnorr </a:t>
            </a:r>
            <a:r>
              <a:rPr lang="zh-CN" altLang="en-US"/>
              <a:t>签名为原型</a:t>
            </a:r>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zh-CN" altLang="en-US"/>
          </a:p>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pattFill prst="pct5">
          <a:fgClr>
            <a:schemeClr val="bg1">
              <a:lumMod val="75000"/>
            </a:schemeClr>
          </a:fgClr>
          <a:bgClr>
            <a:srgbClr val="213236"/>
          </a:bgClr>
        </a:patt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6230" y="1122680"/>
            <a:ext cx="8576310" cy="1479550"/>
          </a:xfrm>
          <a:solidFill>
            <a:schemeClr val="bg1"/>
          </a:solidFill>
        </p:spPr>
        <p:txBody>
          <a:bodyPr anchor="ctr" anchorCtr="0"/>
          <a:lstStyle/>
          <a:p>
            <a:pPr algn="ctr"/>
            <a:r>
              <a:rPr lang="en-US" altLang="zh-CN" sz="6600" b="1" dirty="0">
                <a:solidFill>
                  <a:srgbClr val="C16B08"/>
                </a:solidFill>
                <a:latin typeface="微软雅黑" panose="020B0503020204020204" charset="-122"/>
                <a:ea typeface="微软雅黑" panose="020B0503020204020204" charset="-122"/>
              </a:rPr>
              <a:t> </a:t>
            </a:r>
            <a:endParaRPr lang="en-US" altLang="zh-CN" sz="6600" b="1" dirty="0">
              <a:solidFill>
                <a:srgbClr val="C16B08"/>
              </a:solidFill>
              <a:latin typeface="微软雅黑" panose="020B0503020204020204" charset="-122"/>
              <a:ea typeface="微软雅黑" panose="020B0503020204020204" charset="-122"/>
            </a:endParaRPr>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r>
              <a:rPr lang="en-US"/>
              <a:t>《数字签名研究方法论》第7课</a:t>
            </a:r>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pic>
        <p:nvPicPr>
          <p:cNvPr id="7" name="Picture 6"/>
          <p:cNvPicPr>
            <a:picLocks noChangeAspect="1"/>
          </p:cNvPicPr>
          <p:nvPr userDrawn="1"/>
        </p:nvPicPr>
        <p:blipFill>
          <a:blip r:embed="rId2"/>
          <a:stretch>
            <a:fillRect/>
          </a:stretch>
        </p:blipFill>
        <p:spPr>
          <a:xfrm>
            <a:off x="4182745" y="5848985"/>
            <a:ext cx="855980" cy="849630"/>
          </a:xfrm>
          <a:prstGeom prst="rect">
            <a:avLst/>
          </a:prstGeom>
        </p:spPr>
      </p:pic>
    </p:spTree>
  </p:cSld>
  <p:clrMapOvr>
    <a:overrideClrMapping bg1="lt1" tx1="dk1" bg2="lt2" tx2="dk2" accent1="accent1" accent2="accent2" accent3="accent3" accent4="accent4" accent5="accent5" accent6="accent6" hlink="hlink" folHlink="folHlink"/>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7010" y="170815"/>
            <a:ext cx="8749665" cy="839470"/>
          </a:xfrm>
        </p:spPr>
        <p:txBody>
          <a:bodyPr/>
          <a:lstStyle>
            <a:lvl1pPr>
              <a:defRPr b="1">
                <a:latin typeface="微软雅黑" panose="020B0503020204020204" charset="-122"/>
                <a:ea typeface="微软雅黑" panose="020B0503020204020204" charset="-122"/>
              </a:defRPr>
            </a:lvl1pPr>
          </a:lstStyle>
          <a:p>
            <a:r>
              <a:rPr lang="zh-CN" altLang="en-US"/>
              <a:t>我是标题</a:t>
            </a:r>
            <a:endParaRPr lang="zh-CN" alt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r>
              <a:rPr lang="zh-CN" altLang="en-US"/>
              <a:t>《公钥密码学研究方法论》第7课</a:t>
            </a:r>
            <a:endParaRPr lang="zh-CN" alt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r>
              <a:rPr lang="en-US" smtClean="0"/>
              <a:t>/49</a:t>
            </a:r>
            <a:endParaRPr lang="en-US"/>
          </a:p>
        </p:txBody>
      </p:sp>
      <p:sp>
        <p:nvSpPr>
          <p:cNvPr id="8" name="Text Placeholder 7"/>
          <p:cNvSpPr>
            <a:spLocks noGrp="1"/>
          </p:cNvSpPr>
          <p:nvPr>
            <p:ph type="body" idx="1" hasCustomPrompt="1"/>
          </p:nvPr>
        </p:nvSpPr>
        <p:spPr>
          <a:xfrm>
            <a:off x="207010" y="1350645"/>
            <a:ext cx="8749665" cy="4351655"/>
          </a:xfrm>
          <a:prstGeom prst="rect">
            <a:avLst/>
          </a:prstGeom>
        </p:spPr>
        <p:txBody>
          <a:bodyPr vert="horz" lIns="91440" tIns="45720" rIns="91440" bIns="45720" rtlCol="0">
            <a:normAutofit/>
          </a:bodyPr>
          <a:lstStyle>
            <a:lvl1pPr marL="0" indent="0">
              <a:lnSpc>
                <a:spcPct val="100000"/>
              </a:lnSpc>
              <a:buNone/>
              <a:defRPr u="none" strike="noStrike" kern="1200" cap="none" spc="0" normalizeH="0">
                <a:solidFill>
                  <a:schemeClr val="tx1"/>
                </a:solidFill>
                <a:uFillTx/>
                <a:latin typeface="Garamond" panose="02020404030301010803" charset="0"/>
                <a:ea typeface="仿宋" panose="02010609060101010101" charset="-122"/>
              </a:defRPr>
            </a:lvl1pPr>
            <a:lvl5pPr>
              <a:defRPr>
                <a:latin typeface="仿宋" panose="02010609060101010101" charset="-122"/>
                <a:ea typeface="仿宋" panose="02010609060101010101" charset="-122"/>
              </a:defRPr>
            </a:lvl5pPr>
          </a:lstStyle>
          <a:p>
            <a:pPr lvl="0"/>
            <a:r>
              <a:rPr lang="zh-CN" altLang="en-US"/>
              <a:t>这是内容区</a:t>
            </a:r>
            <a:endParaRPr lang="zh-CN" altLang="en-US"/>
          </a:p>
        </p:txBody>
      </p:sp>
      <p:pic>
        <p:nvPicPr>
          <p:cNvPr id="9" name="Picture 8"/>
          <p:cNvPicPr>
            <a:picLocks noChangeAspect="1"/>
          </p:cNvPicPr>
          <p:nvPr userDrawn="1"/>
        </p:nvPicPr>
        <p:blipFill>
          <a:blip r:embed="rId2"/>
          <a:srcRect r="19562" b="-13553"/>
          <a:stretch>
            <a:fillRect/>
          </a:stretch>
        </p:blipFill>
        <p:spPr>
          <a:xfrm>
            <a:off x="207010" y="6297295"/>
            <a:ext cx="8749665" cy="124460"/>
          </a:xfrm>
          <a:prstGeom prst="rect">
            <a:avLst/>
          </a:prstGeom>
        </p:spPr>
      </p:pic>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r>
              <a:rPr lang="en-US"/>
              <a:t>《数字签名研究方法论》第7课</a:t>
            </a:r>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pic>
        <p:nvPicPr>
          <p:cNvPr id="6" name="Picture 5" descr="u2"/>
          <p:cNvPicPr>
            <a:picLocks noChangeAspect="1"/>
          </p:cNvPicPr>
          <p:nvPr userDrawn="1"/>
        </p:nvPicPr>
        <p:blipFill>
          <a:blip r:embed="rId2"/>
          <a:stretch>
            <a:fillRect/>
          </a:stretch>
        </p:blipFill>
        <p:spPr>
          <a:xfrm>
            <a:off x="2495550" y="226695"/>
            <a:ext cx="3962400" cy="3876675"/>
          </a:xfrm>
          <a:prstGeom prst="rect">
            <a:avLst/>
          </a:prstGeom>
        </p:spPr>
      </p:pic>
      <p:sp>
        <p:nvSpPr>
          <p:cNvPr id="7" name="Text Box 6"/>
          <p:cNvSpPr txBox="1"/>
          <p:nvPr userDrawn="1"/>
        </p:nvSpPr>
        <p:spPr>
          <a:xfrm>
            <a:off x="635" y="4664710"/>
            <a:ext cx="9142730" cy="1076325"/>
          </a:xfrm>
          <a:prstGeom prst="rect">
            <a:avLst/>
          </a:prstGeom>
          <a:noFill/>
        </p:spPr>
        <p:txBody>
          <a:bodyPr wrap="square" rtlCol="0">
            <a:spAutoFit/>
          </a:bodyPr>
          <a:lstStyle/>
          <a:p>
            <a:pPr algn="ctr"/>
            <a:r>
              <a:rPr lang="zh-CN" altLang="en-US" sz="6400">
                <a:latin typeface="黑体" panose="02010609060101010101" charset="-122"/>
                <a:ea typeface="黑体" panose="02010609060101010101" charset="-122"/>
              </a:rPr>
              <a:t>道友，你终于还是来了！</a:t>
            </a:r>
            <a:endParaRPr lang="zh-CN" altLang="en-US" sz="6400">
              <a:latin typeface="黑体" panose="02010609060101010101" charset="-122"/>
              <a:ea typeface="黑体" panose="02010609060101010101" charset="-122"/>
            </a:endParaRPr>
          </a:p>
        </p:txBody>
      </p:sp>
    </p:spTree>
  </p:cSld>
  <p:clrMapOvr>
    <a:masterClrMapping/>
  </p:clrMapOvr>
  <p:timing>
    <p:tnLst>
      <p:par>
        <p:cTn id="1" dur="indefinite" restart="never" nodeType="tmRoot"/>
      </p:par>
    </p:tnLst>
  </p:timing>
  <p:hf hdr="0" dt="0"/>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t>
            </a:r>
            <a:r>
              <a:rPr lang="zh-CN" altLang="en-US"/>
              <a:t>公钥密码学</a:t>
            </a:r>
            <a:r>
              <a:rPr lang="en-US"/>
              <a:t>研究方法论》第7课</a:t>
            </a: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1"/>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8440" y="1122680"/>
            <a:ext cx="8721725" cy="1479550"/>
          </a:xfrm>
          <a:solidFill>
            <a:schemeClr val="bg1"/>
          </a:solidFill>
        </p:spPr>
        <p:txBody>
          <a:bodyPr anchor="ctr" anchorCtr="0"/>
          <a:lstStyle/>
          <a:p>
            <a:pPr algn="ctr"/>
            <a:r>
              <a:rPr lang="zh-CN" altLang="en-US" sz="6000" b="1" dirty="0">
                <a:solidFill>
                  <a:srgbClr val="C16B08"/>
                </a:solidFill>
                <a:latin typeface="微软雅黑" panose="020B0503020204020204" charset="-122"/>
                <a:ea typeface="微软雅黑" panose="020B0503020204020204" charset="-122"/>
              </a:rPr>
              <a:t>公钥密码学研究方法论</a:t>
            </a:r>
            <a:r>
              <a:rPr lang="en-US" altLang="zh-CN" sz="6000" b="1" dirty="0">
                <a:solidFill>
                  <a:srgbClr val="C16B08"/>
                </a:solidFill>
                <a:latin typeface="微软雅黑" panose="020B0503020204020204" charset="-122"/>
                <a:ea typeface="微软雅黑" panose="020B0503020204020204" charset="-122"/>
              </a:rPr>
              <a:t>  </a:t>
            </a:r>
            <a:endParaRPr lang="en-US" altLang="zh-CN" sz="6000" b="1" dirty="0">
              <a:solidFill>
                <a:srgbClr val="C16B08"/>
              </a:solidFill>
              <a:latin typeface="微软雅黑" panose="020B0503020204020204" charset="-122"/>
              <a:ea typeface="微软雅黑" panose="020B0503020204020204" charset="-122"/>
            </a:endParaRPr>
          </a:p>
        </p:txBody>
      </p:sp>
      <p:sp>
        <p:nvSpPr>
          <p:cNvPr id="11" name="Rectangle 10"/>
          <p:cNvSpPr/>
          <p:nvPr/>
        </p:nvSpPr>
        <p:spPr>
          <a:xfrm>
            <a:off x="1750695" y="4001770"/>
            <a:ext cx="5719445" cy="1630045"/>
          </a:xfrm>
          <a:prstGeom prst="rect">
            <a:avLst/>
          </a:prstGeom>
          <a:solidFill>
            <a:schemeClr val="bg1">
              <a:alpha val="84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350" b="0" i="0" u="none" strike="noStrike" kern="1200" cap="none" spc="0" normalizeH="0" baseline="0" noProof="0" dirty="0">
              <a:ln>
                <a:noFill/>
              </a:ln>
              <a:solidFill>
                <a:srgbClr val="FF0000"/>
              </a:solidFill>
              <a:effectLst/>
              <a:uLnTx/>
              <a:uFillTx/>
              <a:latin typeface="+mn-lt"/>
              <a:ea typeface="+mn-ea"/>
              <a:cs typeface="+mn-cs"/>
            </a:endParaRPr>
          </a:p>
        </p:txBody>
      </p:sp>
      <p:sp>
        <p:nvSpPr>
          <p:cNvPr id="11272" name="Text Box 2"/>
          <p:cNvSpPr txBox="1"/>
          <p:nvPr/>
        </p:nvSpPr>
        <p:spPr>
          <a:xfrm>
            <a:off x="1750695" y="3988435"/>
            <a:ext cx="5719445" cy="1630045"/>
          </a:xfrm>
          <a:prstGeom prst="rect">
            <a:avLst/>
          </a:prstGeom>
          <a:noFill/>
          <a:ln w="9525">
            <a:noFill/>
          </a:ln>
        </p:spPr>
        <p:txBody>
          <a:bodyPr wrap="square" anchor="t" anchorCtr="0">
            <a:noAutofit/>
          </a:bodyPr>
          <a:lstStyle/>
          <a:p>
            <a:pPr algn="ctr">
              <a:lnSpc>
                <a:spcPct val="80000"/>
              </a:lnSpc>
              <a:spcBef>
                <a:spcPts val="0"/>
              </a:spcBef>
              <a:spcAft>
                <a:spcPts val="0"/>
              </a:spcAft>
            </a:pPr>
            <a:r>
              <a:rPr lang="en-US" altLang="zh-CN" sz="3200">
                <a:latin typeface="Arial" panose="020B0604020202020204" pitchFamily="34" charset="0"/>
              </a:rPr>
              <a:t>Xiaohan Zhao</a:t>
            </a:r>
            <a:endParaRPr lang="en-US" altLang="zh-CN" sz="3200">
              <a:latin typeface="Arial" panose="020B0604020202020204" pitchFamily="34" charset="0"/>
            </a:endParaRPr>
          </a:p>
          <a:p>
            <a:pPr algn="ctr">
              <a:lnSpc>
                <a:spcPct val="80000"/>
              </a:lnSpc>
              <a:spcBef>
                <a:spcPts val="0"/>
              </a:spcBef>
              <a:spcAft>
                <a:spcPts val="0"/>
              </a:spcAft>
            </a:pPr>
            <a:r>
              <a:rPr lang="zh-CN" altLang="en-US" sz="3200" b="1">
                <a:latin typeface="微软雅黑" panose="020B0503020204020204" charset="-122"/>
                <a:ea typeface="微软雅黑" panose="020B0503020204020204" charset="-122"/>
              </a:rPr>
              <a:t>赵小涵</a:t>
            </a:r>
            <a:endParaRPr lang="zh-CN" altLang="en-US" sz="3200">
              <a:latin typeface="微软雅黑" panose="020B0503020204020204" charset="-122"/>
              <a:ea typeface="微软雅黑" panose="020B0503020204020204" charset="-122"/>
            </a:endParaRPr>
          </a:p>
          <a:p>
            <a:pPr algn="ctr">
              <a:lnSpc>
                <a:spcPct val="80000"/>
              </a:lnSpc>
              <a:spcBef>
                <a:spcPts val="0"/>
              </a:spcBef>
              <a:spcAft>
                <a:spcPts val="0"/>
              </a:spcAft>
            </a:pPr>
            <a:endParaRPr lang="en-US" altLang="zh-CN" sz="3200">
              <a:latin typeface="Arial" panose="020B0604020202020204" pitchFamily="34" charset="0"/>
            </a:endParaRPr>
          </a:p>
          <a:p>
            <a:pPr algn="ctr">
              <a:lnSpc>
                <a:spcPct val="80000"/>
              </a:lnSpc>
              <a:spcBef>
                <a:spcPts val="0"/>
              </a:spcBef>
              <a:spcAft>
                <a:spcPts val="0"/>
              </a:spcAft>
            </a:pPr>
            <a:r>
              <a:rPr lang="zh-CN" altLang="en-US" sz="3200">
                <a:latin typeface="微软雅黑" panose="020B0503020204020204" charset="-122"/>
                <a:ea typeface="微软雅黑" panose="020B0503020204020204" charset="-122"/>
              </a:rPr>
              <a:t>西安电子科技大学</a:t>
            </a:r>
            <a:endParaRPr lang="zh-CN" altLang="en-US" sz="3200">
              <a:latin typeface="微软雅黑" panose="020B0503020204020204" charset="-122"/>
              <a:ea typeface="微软雅黑" panose="020B0503020204020204" charset="-122"/>
            </a:endParaRPr>
          </a:p>
        </p:txBody>
      </p:sp>
      <p:sp>
        <p:nvSpPr>
          <p:cNvPr id="4" name="Text Box 3"/>
          <p:cNvSpPr txBox="1"/>
          <p:nvPr/>
        </p:nvSpPr>
        <p:spPr>
          <a:xfrm>
            <a:off x="2286000" y="2875280"/>
            <a:ext cx="4572000" cy="706755"/>
          </a:xfrm>
          <a:prstGeom prst="rect">
            <a:avLst/>
          </a:prstGeom>
          <a:noFill/>
        </p:spPr>
        <p:txBody>
          <a:bodyPr wrap="square" rtlCol="0" anchor="t">
            <a:spAutoFit/>
          </a:bodyPr>
          <a:lstStyle/>
          <a:p>
            <a:pPr algn="ctr"/>
            <a:r>
              <a:rPr lang="zh-CN" altLang="en-US" sz="4000" b="1" dirty="0">
                <a:solidFill>
                  <a:srgbClr val="C16B08"/>
                </a:solidFill>
                <a:latin typeface="微软雅黑" panose="020B0503020204020204" charset="-122"/>
                <a:ea typeface="微软雅黑" panose="020B0503020204020204" charset="-122"/>
                <a:cs typeface="+mj-cs"/>
                <a:sym typeface="+mn-ea"/>
              </a:rPr>
              <a:t>第7课</a:t>
            </a:r>
            <a:endParaRPr lang="zh-CN" altLang="en-US" sz="4000" b="1" dirty="0">
              <a:solidFill>
                <a:srgbClr val="C16B08"/>
              </a:solidFill>
              <a:latin typeface="微软雅黑" panose="020B0503020204020204" charset="-122"/>
              <a:ea typeface="微软雅黑" panose="020B0503020204020204" charset="-122"/>
              <a:cs typeface="+mj-cs"/>
              <a:sym typeface="+mn-ea"/>
            </a:endParaRPr>
          </a:p>
        </p:txBody>
      </p:sp>
      <p:pic>
        <p:nvPicPr>
          <p:cNvPr id="11270" name="Picture 2"/>
          <p:cNvPicPr>
            <a:picLocks noChangeAspect="1"/>
          </p:cNvPicPr>
          <p:nvPr/>
        </p:nvPicPr>
        <p:blipFill>
          <a:blip r:embed="rId2"/>
          <a:srcRect l="8949" b="17923"/>
          <a:stretch>
            <a:fillRect/>
          </a:stretch>
        </p:blipFill>
        <p:spPr>
          <a:xfrm>
            <a:off x="8395335" y="1136650"/>
            <a:ext cx="511175" cy="542290"/>
          </a:xfrm>
          <a:prstGeom prst="rect">
            <a:avLst/>
          </a:prstGeom>
          <a:noFill/>
          <a:ln w="9525">
            <a:noFill/>
          </a:ln>
        </p:spPr>
      </p:pic>
      <p:pic>
        <p:nvPicPr>
          <p:cNvPr id="7" name="Picture 6"/>
          <p:cNvPicPr>
            <a:picLocks noChangeAspect="1"/>
          </p:cNvPicPr>
          <p:nvPr/>
        </p:nvPicPr>
        <p:blipFill>
          <a:blip r:embed="rId3"/>
          <a:stretch>
            <a:fillRect/>
          </a:stretch>
        </p:blipFill>
        <p:spPr>
          <a:xfrm>
            <a:off x="4182745" y="5848985"/>
            <a:ext cx="855980" cy="84963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t>计算委托：</a:t>
            </a:r>
            <a:r>
              <a:rPr lang="en-US" altLang="zh-CN"/>
              <a:t>Input</a:t>
            </a:r>
            <a:r>
              <a:rPr lang="zh-CN" altLang="en-US"/>
              <a:t>的机密性</a:t>
            </a:r>
            <a:r>
              <a:rPr lang="en-US" altLang="zh-CN"/>
              <a:t>      5/9</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3" name="Text Placeholder 2"/>
          <p:cNvSpPr>
            <a:spLocks noGrp="1"/>
          </p:cNvSpPr>
          <p:nvPr>
            <p:ph type="body" idx="1"/>
          </p:nvPr>
        </p:nvSpPr>
        <p:spPr>
          <a:xfrm>
            <a:off x="207010" y="1350010"/>
            <a:ext cx="8749665" cy="5005705"/>
          </a:xfrm>
        </p:spPr>
        <p:txBody>
          <a:bodyPr>
            <a:noAutofit/>
          </a:bodyPr>
          <a:p>
            <a:pPr algn="l">
              <a:lnSpc>
                <a:spcPct val="120000"/>
              </a:lnSpc>
              <a:buFont typeface="Wingdings" panose="05000000000000000000" charset="0"/>
            </a:pPr>
            <a:r>
              <a:rPr lang="zh-CN" altLang="en-US" sz="2400">
                <a:solidFill>
                  <a:schemeClr val="tx1"/>
                </a:solidFill>
                <a:uFillTx/>
                <a:sym typeface="+mn-ea"/>
              </a:rPr>
              <a:t>如何把计算</a:t>
            </a:r>
            <a:r>
              <a:rPr lang="en-US" altLang="zh-CN" sz="2400">
                <a:solidFill>
                  <a:schemeClr val="tx1"/>
                </a:solidFill>
                <a:uFillTx/>
                <a:sym typeface="+mn-ea"/>
              </a:rPr>
              <a:t>f</a:t>
            </a:r>
            <a:r>
              <a:rPr lang="zh-CN" altLang="en-US" sz="2400">
                <a:solidFill>
                  <a:schemeClr val="tx1"/>
                </a:solidFill>
                <a:uFillTx/>
                <a:sym typeface="+mn-ea"/>
              </a:rPr>
              <a:t>(r)委托给第三方，却又不告诉对方r的值。</a:t>
            </a:r>
            <a:endParaRPr lang="zh-CN" altLang="en-US" sz="2400">
              <a:solidFill>
                <a:schemeClr val="tx1"/>
              </a:solidFill>
              <a:uFillTx/>
              <a:sym typeface="+mn-ea"/>
            </a:endParaRPr>
          </a:p>
          <a:p>
            <a:pPr algn="l">
              <a:lnSpc>
                <a:spcPct val="120000"/>
              </a:lnSpc>
              <a:buFont typeface="Wingdings" panose="05000000000000000000" charset="0"/>
            </a:pPr>
            <a:r>
              <a:rPr lang="zh-CN" altLang="en-US" sz="2400">
                <a:solidFill>
                  <a:schemeClr val="tx1"/>
                </a:solidFill>
                <a:highlight>
                  <a:srgbClr val="00FF00"/>
                </a:highlight>
                <a:uFillTx/>
                <a:sym typeface="+mn-ea"/>
              </a:rPr>
              <a:t>第二种方法</a:t>
            </a:r>
            <a:r>
              <a:rPr lang="zh-CN" altLang="en-US" sz="2400">
                <a:solidFill>
                  <a:schemeClr val="tx1"/>
                </a:solidFill>
                <a:uFillTx/>
                <a:sym typeface="+mn-ea"/>
              </a:rPr>
              <a:t>：小强直接让小齐帮忙。</a:t>
            </a:r>
            <a:endParaRPr lang="zh-CN" altLang="en-US" sz="2400">
              <a:solidFill>
                <a:schemeClr val="tx1"/>
              </a:solidFill>
              <a:uFillTx/>
              <a:sym typeface="+mn-ea"/>
            </a:endParaRPr>
          </a:p>
          <a:p>
            <a:pPr marL="342900" indent="-342900" algn="l">
              <a:lnSpc>
                <a:spcPct val="120000"/>
              </a:lnSpc>
              <a:buFont typeface="Wingdings" panose="05000000000000000000" charset="0"/>
              <a:buChar char="o"/>
            </a:pPr>
            <a:r>
              <a:rPr lang="zh-CN" sz="2400">
                <a:solidFill>
                  <a:schemeClr val="tx1"/>
                </a:solidFill>
                <a:uFillTx/>
                <a:sym typeface="+mn-ea"/>
              </a:rPr>
              <a:t>小</a:t>
            </a:r>
            <a:r>
              <a:rPr sz="2400">
                <a:solidFill>
                  <a:schemeClr val="tx1"/>
                </a:solidFill>
                <a:uFillTx/>
                <a:sym typeface="+mn-ea"/>
              </a:rPr>
              <a:t>强为了不让小齐知道r，他采用一种巧妙的同态加密方法把数值r加密起来得到密文E(r)。</a:t>
            </a:r>
            <a:endParaRPr sz="2400">
              <a:solidFill>
                <a:schemeClr val="tx1"/>
              </a:solidFill>
              <a:uFillTx/>
              <a:sym typeface="+mn-ea"/>
            </a:endParaRPr>
          </a:p>
          <a:p>
            <a:pPr marL="342900" indent="-342900" algn="l">
              <a:lnSpc>
                <a:spcPct val="120000"/>
              </a:lnSpc>
              <a:buFont typeface="Wingdings" panose="05000000000000000000" charset="0"/>
              <a:buChar char="o"/>
            </a:pPr>
            <a:r>
              <a:rPr sz="2400">
                <a:solidFill>
                  <a:schemeClr val="tx1"/>
                </a:solidFill>
                <a:uFillTx/>
                <a:sym typeface="+mn-ea"/>
              </a:rPr>
              <a:t>这是一种非常特殊的加密方式，小齐在仅知道密文E(r)和函数</a:t>
            </a:r>
            <a:r>
              <a:rPr lang="en-US" sz="2400">
                <a:solidFill>
                  <a:schemeClr val="tx1"/>
                </a:solidFill>
                <a:uFillTx/>
                <a:sym typeface="+mn-ea"/>
              </a:rPr>
              <a:t>f</a:t>
            </a:r>
            <a:r>
              <a:rPr sz="2400">
                <a:solidFill>
                  <a:schemeClr val="tx1"/>
                </a:solidFill>
                <a:uFillTx/>
                <a:sym typeface="+mn-ea"/>
              </a:rPr>
              <a:t>的前提下可以计算E(</a:t>
            </a:r>
            <a:r>
              <a:rPr lang="en-US" sz="2400">
                <a:solidFill>
                  <a:schemeClr val="tx1"/>
                </a:solidFill>
                <a:uFillTx/>
                <a:sym typeface="+mn-ea"/>
              </a:rPr>
              <a:t>f</a:t>
            </a:r>
            <a:r>
              <a:rPr sz="2400">
                <a:solidFill>
                  <a:schemeClr val="tx1"/>
                </a:solidFill>
                <a:uFillTx/>
                <a:sym typeface="+mn-ea"/>
              </a:rPr>
              <a:t>(r))的值，即被加密的</a:t>
            </a:r>
            <a:r>
              <a:rPr lang="en-US" sz="2400">
                <a:solidFill>
                  <a:schemeClr val="tx1"/>
                </a:solidFill>
                <a:uFillTx/>
                <a:sym typeface="+mn-ea"/>
              </a:rPr>
              <a:t>f</a:t>
            </a:r>
            <a:r>
              <a:rPr sz="2400">
                <a:solidFill>
                  <a:schemeClr val="tx1"/>
                </a:solidFill>
                <a:uFillTx/>
                <a:sym typeface="+mn-ea"/>
              </a:rPr>
              <a:t>(r)。</a:t>
            </a:r>
            <a:endParaRPr sz="2400">
              <a:solidFill>
                <a:schemeClr val="tx1"/>
              </a:solidFill>
              <a:uFillTx/>
              <a:sym typeface="+mn-ea"/>
            </a:endParaRPr>
          </a:p>
          <a:p>
            <a:pPr marL="342900" indent="-342900" algn="l">
              <a:lnSpc>
                <a:spcPct val="120000"/>
              </a:lnSpc>
              <a:buFont typeface="Wingdings" panose="05000000000000000000" charset="0"/>
              <a:buChar char="o"/>
            </a:pPr>
            <a:r>
              <a:rPr sz="2400">
                <a:solidFill>
                  <a:schemeClr val="tx1"/>
                </a:solidFill>
                <a:uFillTx/>
                <a:sym typeface="+mn-ea"/>
              </a:rPr>
              <a:t>最后一步是小强“轻松”解密得到</a:t>
            </a:r>
            <a:r>
              <a:rPr lang="en-US" sz="2400">
                <a:solidFill>
                  <a:schemeClr val="tx1"/>
                </a:solidFill>
                <a:uFillTx/>
                <a:sym typeface="+mn-ea"/>
              </a:rPr>
              <a:t>f</a:t>
            </a:r>
            <a:r>
              <a:rPr sz="2400">
                <a:solidFill>
                  <a:schemeClr val="tx1"/>
                </a:solidFill>
                <a:uFillTx/>
                <a:sym typeface="+mn-ea"/>
              </a:rPr>
              <a:t>(r)。</a:t>
            </a:r>
            <a:endParaRPr sz="2400">
              <a:solidFill>
                <a:schemeClr val="tx1"/>
              </a:solidFill>
              <a:uFillTx/>
              <a:sym typeface="+mn-ea"/>
            </a:endParaRPr>
          </a:p>
          <a:p>
            <a:pPr marL="342900" indent="-342900" algn="l">
              <a:lnSpc>
                <a:spcPct val="120000"/>
              </a:lnSpc>
              <a:buFont typeface="Wingdings" panose="05000000000000000000" charset="0"/>
              <a:buChar char="o"/>
            </a:pPr>
            <a:endParaRPr sz="2400">
              <a:solidFill>
                <a:schemeClr val="tx1"/>
              </a:solidFill>
              <a:uFillTx/>
              <a:sym typeface="+mn-ea"/>
            </a:endParaRPr>
          </a:p>
          <a:p>
            <a:pPr algn="l">
              <a:lnSpc>
                <a:spcPct val="120000"/>
              </a:lnSpc>
              <a:buFont typeface="Wingdings" panose="05000000000000000000" charset="0"/>
            </a:pPr>
            <a:r>
              <a:rPr lang="zh-CN" altLang="en-US" sz="2000">
                <a:solidFill>
                  <a:schemeClr val="tx1"/>
                </a:solidFill>
                <a:uFillTx/>
                <a:sym typeface="+mn-ea"/>
              </a:rPr>
              <a:t>说明：这种方法目前不实际，因为小强加解密比直接计算</a:t>
            </a:r>
            <a:r>
              <a:rPr lang="en-US" altLang="zh-CN" sz="2000">
                <a:solidFill>
                  <a:schemeClr val="tx1"/>
                </a:solidFill>
                <a:uFillTx/>
                <a:sym typeface="+mn-ea"/>
              </a:rPr>
              <a:t>f(r)</a:t>
            </a:r>
            <a:r>
              <a:rPr lang="zh-CN" altLang="en-US" sz="2000">
                <a:solidFill>
                  <a:schemeClr val="tx1"/>
                </a:solidFill>
                <a:uFillTx/>
                <a:sym typeface="+mn-ea"/>
              </a:rPr>
              <a:t>更慢</a:t>
            </a:r>
            <a:endParaRPr lang="zh-CN" altLang="en-US" sz="2000">
              <a:solidFill>
                <a:schemeClr val="tx1"/>
              </a:solidFill>
              <a:uFillTx/>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t>计算委托：</a:t>
            </a:r>
            <a:r>
              <a:rPr lang="en-US" altLang="zh-CN"/>
              <a:t>Output</a:t>
            </a:r>
            <a:r>
              <a:rPr lang="zh-CN" altLang="en-US"/>
              <a:t>的完整性</a:t>
            </a:r>
            <a:r>
              <a:rPr lang="en-US" altLang="zh-CN"/>
              <a:t>   6/9</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3" name="Text Placeholder 2"/>
          <p:cNvSpPr>
            <a:spLocks noGrp="1"/>
          </p:cNvSpPr>
          <p:nvPr>
            <p:ph type="body" idx="1"/>
          </p:nvPr>
        </p:nvSpPr>
        <p:spPr>
          <a:xfrm>
            <a:off x="207010" y="1350010"/>
            <a:ext cx="8749665" cy="5005705"/>
          </a:xfrm>
        </p:spPr>
        <p:txBody>
          <a:bodyPr>
            <a:noAutofit/>
          </a:bodyPr>
          <a:p>
            <a:pPr marL="342900" indent="-342900" algn="l">
              <a:lnSpc>
                <a:spcPct val="120000"/>
              </a:lnSpc>
              <a:buFont typeface="Wingdings" panose="05000000000000000000" charset="0"/>
              <a:buChar char="o"/>
            </a:pPr>
            <a:r>
              <a:rPr lang="zh-CN" altLang="en-US" sz="2200">
                <a:sym typeface="+mn-ea"/>
              </a:rPr>
              <a:t>小强是一位验证者（Verifier）而小齐是一位签名者（Signer）。</a:t>
            </a:r>
            <a:endParaRPr lang="zh-CN" altLang="en-US" sz="2200">
              <a:sym typeface="+mn-ea"/>
            </a:endParaRPr>
          </a:p>
          <a:p>
            <a:pPr marL="342900" indent="-342900" algn="l">
              <a:lnSpc>
                <a:spcPct val="120000"/>
              </a:lnSpc>
              <a:buFont typeface="Wingdings" panose="05000000000000000000" charset="0"/>
              <a:buChar char="o"/>
            </a:pPr>
            <a:r>
              <a:rPr lang="zh-CN" altLang="en-US" sz="2200">
                <a:sym typeface="+mn-ea"/>
              </a:rPr>
              <a:t>验证者小强收到了小齐的签名，如果这个签名是正确的，那么它应该包含一个数值t，而小强验证签名的其中一个重要环节是计算</a:t>
            </a:r>
            <a:r>
              <a:rPr lang="en-US" altLang="zh-CN" sz="2200">
                <a:sym typeface="+mn-ea"/>
              </a:rPr>
              <a:t>f</a:t>
            </a:r>
            <a:r>
              <a:rPr lang="zh-CN" altLang="en-US" sz="2200">
                <a:sym typeface="+mn-ea"/>
              </a:rPr>
              <a:t>(t)。如果小</a:t>
            </a:r>
            <a:r>
              <a:rPr lang="zh-CN" altLang="en-US" sz="2200">
                <a:highlight>
                  <a:srgbClr val="FFFF00"/>
                </a:highlight>
                <a:sym typeface="+mn-ea"/>
              </a:rPr>
              <a:t>强可以把</a:t>
            </a:r>
            <a:r>
              <a:rPr lang="en-US" altLang="zh-CN" sz="2200">
                <a:highlight>
                  <a:srgbClr val="FFFF00"/>
                </a:highlight>
                <a:sym typeface="+mn-ea"/>
              </a:rPr>
              <a:t>f</a:t>
            </a:r>
            <a:r>
              <a:rPr lang="zh-CN" altLang="en-US" sz="2200">
                <a:highlight>
                  <a:srgbClr val="FFFF00"/>
                </a:highlight>
                <a:sym typeface="+mn-ea"/>
              </a:rPr>
              <a:t>(t)的计算委托给签名者小齐</a:t>
            </a:r>
            <a:r>
              <a:rPr lang="zh-CN" altLang="en-US" sz="2200">
                <a:sym typeface="+mn-ea"/>
              </a:rPr>
              <a:t>，那数字签名方案又可以被应用在验证者计算能力很弱的应用场景中。</a:t>
            </a:r>
            <a:endParaRPr lang="zh-CN" altLang="en-US" sz="2200">
              <a:sym typeface="+mn-ea"/>
            </a:endParaRPr>
          </a:p>
          <a:p>
            <a:pPr marL="342900" indent="-342900" algn="l">
              <a:lnSpc>
                <a:spcPct val="120000"/>
              </a:lnSpc>
              <a:buFont typeface="Wingdings" panose="05000000000000000000" charset="0"/>
              <a:buChar char="o"/>
            </a:pPr>
            <a:r>
              <a:rPr lang="zh-CN" altLang="en-US" sz="2200">
                <a:sym typeface="+mn-ea"/>
              </a:rPr>
              <a:t>然而，</a:t>
            </a:r>
            <a:r>
              <a:rPr lang="zh-CN" altLang="en-US" sz="2200">
                <a:highlight>
                  <a:srgbClr val="00FF00"/>
                </a:highlight>
                <a:sym typeface="+mn-ea"/>
              </a:rPr>
              <a:t>小齐可能会用一个虚假的数值d代替t，把d作为签名的一部分发给小强</a:t>
            </a:r>
            <a:r>
              <a:rPr lang="zh-CN" altLang="en-US" sz="2200">
                <a:sym typeface="+mn-ea"/>
              </a:rPr>
              <a:t>，即小齐发给小强的签名为无效签名。当小强委托小齐计算f(d)用于完成签名验证时，小齐却用</a:t>
            </a:r>
            <a:r>
              <a:rPr lang="en-US" altLang="zh-CN" sz="2200">
                <a:sym typeface="+mn-ea"/>
              </a:rPr>
              <a:t>f</a:t>
            </a:r>
            <a:r>
              <a:rPr lang="zh-CN" altLang="en-US" sz="2200">
                <a:sym typeface="+mn-ea"/>
              </a:rPr>
              <a:t>(t)代替保证签名能通过小强的验证。</a:t>
            </a:r>
            <a:endParaRPr lang="zh-CN" altLang="en-US" sz="2200">
              <a:sym typeface="+mn-ea"/>
            </a:endParaRPr>
          </a:p>
          <a:p>
            <a:pPr marL="342900" indent="-342900" algn="l">
              <a:lnSpc>
                <a:spcPct val="120000"/>
              </a:lnSpc>
              <a:buFont typeface="Wingdings" panose="05000000000000000000" charset="0"/>
              <a:buChar char="o"/>
            </a:pPr>
            <a:r>
              <a:rPr lang="zh-CN" altLang="en-US" sz="2200">
                <a:sym typeface="+mn-ea"/>
              </a:rPr>
              <a:t>最后的结果是小强被小齐骗了！计算委托的第二个密码学故事就是如何让不可信的小齐在给予数值d时能如实返回计算结果</a:t>
            </a:r>
            <a:r>
              <a:rPr lang="en-US" altLang="zh-CN" sz="2200">
                <a:sym typeface="+mn-ea"/>
              </a:rPr>
              <a:t>f</a:t>
            </a:r>
            <a:r>
              <a:rPr lang="zh-CN" altLang="en-US" sz="2200">
                <a:sym typeface="+mn-ea"/>
              </a:rPr>
              <a:t>(d)。</a:t>
            </a:r>
            <a:endParaRPr lang="zh-CN" altLang="en-US" sz="2200">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t>计算委托：</a:t>
            </a:r>
            <a:r>
              <a:rPr lang="en-US" altLang="zh-CN"/>
              <a:t>Output</a:t>
            </a:r>
            <a:r>
              <a:rPr lang="zh-CN" altLang="en-US"/>
              <a:t>的完整性</a:t>
            </a:r>
            <a:r>
              <a:rPr lang="en-US" altLang="zh-CN"/>
              <a:t>   7/9</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3" name="Text Placeholder 2"/>
          <p:cNvSpPr>
            <a:spLocks noGrp="1"/>
          </p:cNvSpPr>
          <p:nvPr>
            <p:ph type="body" idx="1"/>
          </p:nvPr>
        </p:nvSpPr>
        <p:spPr>
          <a:xfrm>
            <a:off x="207010" y="1350010"/>
            <a:ext cx="8749665" cy="5005705"/>
          </a:xfrm>
        </p:spPr>
        <p:txBody>
          <a:bodyPr>
            <a:noAutofit/>
          </a:bodyPr>
          <a:p>
            <a:pPr algn="l">
              <a:lnSpc>
                <a:spcPct val="110000"/>
              </a:lnSpc>
              <a:buFont typeface="Wingdings" panose="05000000000000000000" charset="0"/>
            </a:pPr>
            <a:r>
              <a:rPr lang="zh-CN" altLang="en-US" sz="2400">
                <a:sym typeface="+mn-ea"/>
              </a:rPr>
              <a:t>如何把计算</a:t>
            </a:r>
            <a:r>
              <a:rPr lang="en-US" altLang="zh-CN" sz="2400">
                <a:sym typeface="+mn-ea"/>
              </a:rPr>
              <a:t>f</a:t>
            </a:r>
            <a:r>
              <a:rPr lang="zh-CN" altLang="en-US" sz="2400">
                <a:sym typeface="+mn-ea"/>
              </a:rPr>
              <a:t>(</a:t>
            </a:r>
            <a:r>
              <a:rPr lang="en-US" altLang="zh-CN" sz="2400">
                <a:sym typeface="+mn-ea"/>
              </a:rPr>
              <a:t>d</a:t>
            </a:r>
            <a:r>
              <a:rPr lang="zh-CN" altLang="en-US" sz="2400">
                <a:sym typeface="+mn-ea"/>
              </a:rPr>
              <a:t>)委托给第三方，但可以验证其正确性。</a:t>
            </a:r>
            <a:endParaRPr lang="zh-CN" altLang="en-US" sz="2400">
              <a:solidFill>
                <a:schemeClr val="tx1"/>
              </a:solidFill>
              <a:uFillTx/>
              <a:sym typeface="+mn-ea"/>
            </a:endParaRPr>
          </a:p>
          <a:p>
            <a:pPr algn="l">
              <a:lnSpc>
                <a:spcPct val="110000"/>
              </a:lnSpc>
              <a:buFont typeface="Wingdings" panose="05000000000000000000" charset="0"/>
            </a:pPr>
            <a:r>
              <a:rPr lang="zh-CN" altLang="en-US" sz="2400">
                <a:highlight>
                  <a:srgbClr val="FFFF00"/>
                </a:highlight>
                <a:sym typeface="+mn-ea"/>
              </a:rPr>
              <a:t>一种方法</a:t>
            </a:r>
            <a:r>
              <a:rPr lang="zh-CN" altLang="en-US" sz="2400">
                <a:sym typeface="+mn-ea"/>
              </a:rPr>
              <a:t>：</a:t>
            </a:r>
            <a:endParaRPr lang="en-US" altLang="zh-CN" sz="2400">
              <a:sym typeface="+mn-ea"/>
            </a:endParaRPr>
          </a:p>
          <a:p>
            <a:pPr marL="342900" indent="-342900" algn="l">
              <a:lnSpc>
                <a:spcPct val="110000"/>
              </a:lnSpc>
              <a:buFont typeface="Wingdings" panose="05000000000000000000" charset="0"/>
              <a:buChar char="o"/>
            </a:pPr>
            <a:r>
              <a:rPr lang="zh-CN" altLang="en-US" sz="2400">
                <a:sym typeface="+mn-ea"/>
              </a:rPr>
              <a:t>假设</a:t>
            </a:r>
            <a:r>
              <a:rPr lang="en-US" altLang="zh-CN" sz="2400">
                <a:sym typeface="+mn-ea"/>
              </a:rPr>
              <a:t>存在大函数F(x)和小函数g(x)两类计算，且F(x)比g(x)计算量更大</a:t>
            </a:r>
            <a:r>
              <a:rPr lang="zh-CN" altLang="en-US" sz="2400">
                <a:sym typeface="+mn-ea"/>
              </a:rPr>
              <a:t>。</a:t>
            </a:r>
            <a:endParaRPr lang="en-US" altLang="zh-CN" sz="2400">
              <a:sym typeface="+mn-ea"/>
            </a:endParaRPr>
          </a:p>
          <a:p>
            <a:pPr marL="342900" indent="-342900" algn="l">
              <a:lnSpc>
                <a:spcPct val="110000"/>
              </a:lnSpc>
              <a:buFont typeface="Wingdings" panose="05000000000000000000" charset="0"/>
              <a:buChar char="o"/>
            </a:pPr>
            <a:r>
              <a:rPr lang="en-US" altLang="zh-CN" sz="2400">
                <a:sym typeface="+mn-ea"/>
              </a:rPr>
              <a:t>我们可以委托F(x)的计算</a:t>
            </a:r>
            <a:r>
              <a:rPr lang="zh-CN" altLang="en-US" sz="2400">
                <a:sym typeface="+mn-ea"/>
              </a:rPr>
              <a:t>给第三方</a:t>
            </a:r>
            <a:r>
              <a:rPr lang="en-US" altLang="zh-CN" sz="2400">
                <a:sym typeface="+mn-ea"/>
              </a:rPr>
              <a:t>，</a:t>
            </a:r>
            <a:r>
              <a:rPr lang="zh-CN" altLang="en-US" sz="2400">
                <a:sym typeface="+mn-ea"/>
              </a:rPr>
              <a:t>并</a:t>
            </a:r>
            <a:r>
              <a:rPr lang="en-US" altLang="zh-CN" sz="2400">
                <a:sym typeface="+mn-ea"/>
              </a:rPr>
              <a:t>通过计算g(x)验证委托计算的结果，而</a:t>
            </a:r>
            <a:r>
              <a:rPr lang="en-US" altLang="zh-CN" sz="2400">
                <a:highlight>
                  <a:srgbClr val="00FF00"/>
                </a:highlight>
                <a:sym typeface="+mn-ea"/>
              </a:rPr>
              <a:t>计算量之差</a:t>
            </a:r>
            <a:r>
              <a:rPr lang="en-US" altLang="zh-CN" sz="2400">
                <a:sym typeface="+mn-ea"/>
              </a:rPr>
              <a:t>说明所提方案的新颖性。</a:t>
            </a:r>
            <a:endParaRPr lang="en-US" altLang="zh-CN" sz="2400">
              <a:sym typeface="+mn-ea"/>
            </a:endParaRPr>
          </a:p>
          <a:p>
            <a:pPr marL="342900" indent="-342900" algn="l">
              <a:lnSpc>
                <a:spcPct val="110000"/>
              </a:lnSpc>
              <a:buFont typeface="Wingdings" panose="05000000000000000000" charset="0"/>
              <a:buChar char="o"/>
            </a:pPr>
            <a:r>
              <a:rPr lang="en-US" altLang="zh-CN" sz="2400">
                <a:sym typeface="+mn-ea"/>
              </a:rPr>
              <a:t>例如，双线性对的映射函数e是一种大函数，而指数</a:t>
            </a:r>
            <a:r>
              <a:rPr lang="zh-CN" altLang="en-US" sz="2400">
                <a:sym typeface="+mn-ea"/>
              </a:rPr>
              <a:t>计算</a:t>
            </a:r>
            <a:r>
              <a:rPr lang="en-US" altLang="zh-CN" sz="2400">
                <a:sym typeface="+mn-ea"/>
              </a:rPr>
              <a:t>exponentiation 是一种小函数。小强可以小心翼翼地委托大函数的计算，并通过自己计算小函数验证大函数的计算结果。</a:t>
            </a:r>
            <a:endParaRPr lang="en-US" altLang="zh-CN" sz="2400">
              <a:sym typeface="+mn-ea"/>
            </a:endParaRPr>
          </a:p>
          <a:p>
            <a:pPr algn="l">
              <a:lnSpc>
                <a:spcPct val="120000"/>
              </a:lnSpc>
              <a:buFont typeface="Wingdings" panose="05000000000000000000" charset="0"/>
            </a:pPr>
            <a:r>
              <a:rPr lang="zh-CN" altLang="en-US" sz="2400">
                <a:sym typeface="+mn-ea"/>
              </a:rPr>
              <a:t>说明：这仅仅是一种思路，并不适用所有的</a:t>
            </a:r>
            <a:r>
              <a:rPr lang="en-US" altLang="zh-CN" sz="2400">
                <a:sym typeface="+mn-ea"/>
              </a:rPr>
              <a:t>f(d)</a:t>
            </a:r>
            <a:r>
              <a:rPr lang="zh-CN" altLang="en-US" sz="2400">
                <a:sym typeface="+mn-ea"/>
              </a:rPr>
              <a:t>计算委托。</a:t>
            </a:r>
            <a:endParaRPr lang="en-US" altLang="zh-CN" sz="2400">
              <a:sym typeface="+mn-ea"/>
            </a:endParaRPr>
          </a:p>
          <a:p>
            <a:pPr algn="l">
              <a:lnSpc>
                <a:spcPct val="120000"/>
              </a:lnSpc>
              <a:buFont typeface="Wingdings" panose="05000000000000000000" charset="0"/>
            </a:pPr>
            <a:endParaRPr lang="en-US" altLang="zh-CN" sz="2400">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t>计算委托：</a:t>
            </a:r>
            <a:r>
              <a:rPr lang="en-US" altLang="zh-CN"/>
              <a:t>Output</a:t>
            </a:r>
            <a:r>
              <a:rPr lang="zh-CN" altLang="en-US"/>
              <a:t>的完整性</a:t>
            </a:r>
            <a:r>
              <a:rPr lang="en-US" altLang="zh-CN"/>
              <a:t>   8/9</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mc:AlternateContent xmlns:mc="http://schemas.openxmlformats.org/markup-compatibility/2006">
        <mc:Choice xmlns:a14="http://schemas.microsoft.com/office/drawing/2010/main" Requires="a14">
          <p:sp>
            <p:nvSpPr>
              <p:cNvPr id="3" name="Text Placeholder 2"/>
              <p:cNvSpPr>
                <a:spLocks noGrp="1"/>
              </p:cNvSpPr>
              <p:nvPr>
                <p:ph type="body" idx="1"/>
              </p:nvPr>
            </p:nvSpPr>
            <p:spPr>
              <a:xfrm>
                <a:off x="207010" y="1350010"/>
                <a:ext cx="8749665" cy="5005705"/>
              </a:xfrm>
            </p:spPr>
            <p:txBody>
              <a:bodyPr>
                <a:noAutofit/>
              </a:bodyPr>
              <a:p>
                <a:pPr algn="l">
                  <a:lnSpc>
                    <a:spcPct val="110000"/>
                  </a:lnSpc>
                  <a:buFont typeface="Wingdings" panose="05000000000000000000" charset="0"/>
                </a:pPr>
                <a:r>
                  <a:rPr lang="zh-CN" altLang="en-US" sz="2400">
                    <a:sym typeface="+mn-ea"/>
                  </a:rPr>
                  <a:t>如何把计算</a:t>
                </a:r>
                <a:r>
                  <a:rPr lang="en-US" altLang="zh-CN" sz="2400">
                    <a:sym typeface="+mn-ea"/>
                  </a:rPr>
                  <a:t>f</a:t>
                </a:r>
                <a:r>
                  <a:rPr lang="zh-CN" altLang="en-US" sz="2400">
                    <a:sym typeface="+mn-ea"/>
                  </a:rPr>
                  <a:t>(</a:t>
                </a:r>
                <a:r>
                  <a:rPr lang="en-US" altLang="zh-CN" sz="2400">
                    <a:sym typeface="+mn-ea"/>
                  </a:rPr>
                  <a:t>d</a:t>
                </a:r>
                <a:r>
                  <a:rPr lang="zh-CN" altLang="en-US" sz="2400">
                    <a:sym typeface="+mn-ea"/>
                  </a:rPr>
                  <a:t>)委托给第三方，但可以验证其正确性。</a:t>
                </a:r>
                <a:endParaRPr lang="zh-CN" altLang="en-US" sz="2400">
                  <a:solidFill>
                    <a:schemeClr val="tx1"/>
                  </a:solidFill>
                  <a:uFillTx/>
                  <a:sym typeface="+mn-ea"/>
                </a:endParaRPr>
              </a:p>
              <a:p>
                <a:pPr algn="l">
                  <a:lnSpc>
                    <a:spcPct val="110000"/>
                  </a:lnSpc>
                  <a:buFont typeface="Wingdings" panose="05000000000000000000" charset="0"/>
                </a:pPr>
                <a:r>
                  <a:rPr lang="zh-CN" altLang="en-US" sz="2400">
                    <a:highlight>
                      <a:srgbClr val="FFFF00"/>
                    </a:highlight>
                    <a:sym typeface="+mn-ea"/>
                  </a:rPr>
                  <a:t>一个例子</a:t>
                </a:r>
                <a:r>
                  <a:rPr lang="zh-CN" altLang="en-US" sz="2400">
                    <a:sym typeface="+mn-ea"/>
                  </a:rPr>
                  <a:t>：仅仅是为了说明如何避免双线性对的计算</a:t>
                </a:r>
                <a:endParaRPr lang="en-US" altLang="zh-CN" sz="2400">
                  <a:sym typeface="+mn-ea"/>
                </a:endParaRPr>
              </a:p>
              <a:p>
                <a:pPr marL="342900" indent="-342900" algn="l">
                  <a:lnSpc>
                    <a:spcPct val="120000"/>
                  </a:lnSpc>
                  <a:buFont typeface="Wingdings" panose="05000000000000000000" charset="0"/>
                  <a:buChar char="o"/>
                </a:pPr>
                <a:r>
                  <a:rPr lang="zh-CN" sz="2400">
                    <a:sym typeface="+mn-ea"/>
                  </a:rPr>
                  <a:t>公钥是</a:t>
                </a:r>
                <a14:m>
                  <m:oMath xmlns:m="http://schemas.openxmlformats.org/officeDocument/2006/math">
                    <m:sSup>
                      <m:sSupPr>
                        <m:ctrlPr>
                          <a:rPr lang="en-US" altLang="zh-CN" sz="2400" i="1">
                            <a:latin typeface="Cambria Math" panose="02040503050406030204" charset="0"/>
                            <a:cs typeface="Cambria Math" panose="02040503050406030204" charset="0"/>
                            <a:sym typeface="+mn-ea"/>
                          </a:rPr>
                        </m:ctrlPr>
                      </m:sSupPr>
                      <m:e>
                        <m:r>
                          <a:rPr lang="en-US" altLang="zh-CN" sz="2400" i="1">
                            <a:latin typeface="Cambria Math" panose="02040503050406030204" charset="0"/>
                            <a:cs typeface="Cambria Math" panose="02040503050406030204" charset="0"/>
                            <a:sym typeface="+mn-ea"/>
                          </a:rPr>
                          <m:t>𝑔</m:t>
                        </m:r>
                      </m:e>
                      <m:sup>
                        <m:r>
                          <a:rPr lang="en-US" altLang="zh-CN" sz="2400" i="1">
                            <a:latin typeface="Cambria Math" panose="02040503050406030204" charset="0"/>
                            <a:cs typeface="Cambria Math" panose="02040503050406030204" charset="0"/>
                            <a:sym typeface="+mn-ea"/>
                          </a:rPr>
                          <m:t>𝑎</m:t>
                        </m:r>
                      </m:sup>
                    </m:sSup>
                  </m:oMath>
                </a14:m>
                <a:r>
                  <a:rPr lang="en-US" altLang="zh-CN" sz="2400">
                    <a:sym typeface="+mn-ea"/>
                  </a:rPr>
                  <a:t>, </a:t>
                </a:r>
                <a:r>
                  <a:rPr lang="zh-CN" altLang="en-US" sz="2400">
                    <a:sym typeface="+mn-ea"/>
                  </a:rPr>
                  <a:t>签名是</a:t>
                </a:r>
                <a14:m>
                  <m:oMath xmlns:m="http://schemas.openxmlformats.org/officeDocument/2006/math">
                    <m:sSup>
                      <m:sSupPr>
                        <m:ctrlPr>
                          <a:rPr lang="en-US" altLang="zh-CN" sz="2400" i="1">
                            <a:latin typeface="Cambria Math" panose="02040503050406030204" charset="0"/>
                            <a:cs typeface="Cambria Math" panose="02040503050406030204" charset="0"/>
                            <a:sym typeface="+mn-ea"/>
                          </a:rPr>
                        </m:ctrlPr>
                      </m:sSupPr>
                      <m:e>
                        <m:r>
                          <a:rPr lang="en-US" altLang="zh-CN" sz="2400" i="1">
                            <a:latin typeface="Cambria Math" panose="02040503050406030204" charset="0"/>
                            <a:cs typeface="Cambria Math" panose="02040503050406030204" charset="0"/>
                            <a:sym typeface="+mn-ea"/>
                          </a:rPr>
                          <m:t>𝑔</m:t>
                        </m:r>
                      </m:e>
                      <m:sup>
                        <m:f>
                          <m:fPr>
                            <m:ctrlPr>
                              <a:rPr lang="en-US" altLang="zh-CN" sz="2400" i="1">
                                <a:latin typeface="Cambria Math" panose="02040503050406030204" charset="0"/>
                                <a:cs typeface="Cambria Math" panose="02040503050406030204" charset="0"/>
                                <a:sym typeface="+mn-ea"/>
                              </a:rPr>
                            </m:ctrlPr>
                          </m:fPr>
                          <m:num>
                            <m:r>
                              <a:rPr lang="en-US" altLang="zh-CN" sz="2400" i="1">
                                <a:latin typeface="Cambria Math" panose="02040503050406030204" charset="0"/>
                                <a:cs typeface="Cambria Math" panose="02040503050406030204" charset="0"/>
                                <a:sym typeface="+mn-ea"/>
                              </a:rPr>
                              <m:t>1</m:t>
                            </m:r>
                          </m:num>
                          <m:den>
                            <m:r>
                              <a:rPr lang="en-US" altLang="zh-CN" sz="2400" i="1">
                                <a:latin typeface="Cambria Math" panose="02040503050406030204" charset="0"/>
                                <a:cs typeface="Cambria Math" panose="02040503050406030204" charset="0"/>
                                <a:sym typeface="+mn-ea"/>
                              </a:rPr>
                              <m:t>𝑎</m:t>
                            </m:r>
                            <m:r>
                              <a:rPr lang="en-US" altLang="zh-CN" sz="2400" i="1">
                                <a:latin typeface="Cambria Math" panose="02040503050406030204" charset="0"/>
                                <a:cs typeface="Cambria Math" panose="02040503050406030204" charset="0"/>
                                <a:sym typeface="+mn-ea"/>
                              </a:rPr>
                              <m:t>+</m:t>
                            </m:r>
                            <m:r>
                              <a:rPr lang="en-US" altLang="zh-CN" sz="2400" i="1">
                                <a:latin typeface="Cambria Math" panose="02040503050406030204" charset="0"/>
                                <a:cs typeface="Cambria Math" panose="02040503050406030204" charset="0"/>
                                <a:sym typeface="+mn-ea"/>
                              </a:rPr>
                              <m:t>𝑚</m:t>
                            </m:r>
                          </m:den>
                        </m:f>
                      </m:sup>
                    </m:sSup>
                  </m:oMath>
                </a14:m>
                <a:endParaRPr lang="en-US" altLang="zh-CN" sz="2400" i="1">
                  <a:latin typeface="Cambria Math" panose="02040503050406030204" charset="0"/>
                  <a:cs typeface="Cambria Math" panose="02040503050406030204" charset="0"/>
                  <a:sym typeface="+mn-ea"/>
                </a:endParaRPr>
              </a:p>
              <a:p>
                <a:pPr marL="342900" indent="-342900" algn="l">
                  <a:lnSpc>
                    <a:spcPct val="120000"/>
                  </a:lnSpc>
                  <a:buFont typeface="Wingdings" panose="05000000000000000000" charset="0"/>
                  <a:buChar char="o"/>
                </a:pPr>
                <a:r>
                  <a:rPr lang="zh-CN" altLang="en-US" sz="2400">
                    <a:sym typeface="+mn-ea"/>
                  </a:rPr>
                  <a:t>签名的验证是计算</a:t>
                </a:r>
                <a:r>
                  <a:rPr lang="en-US" altLang="zh-CN" sz="2400">
                    <a:sym typeface="+mn-ea"/>
                  </a:rPr>
                  <a:t> </a:t>
                </a:r>
                <a14:m>
                  <m:oMath xmlns:m="http://schemas.openxmlformats.org/officeDocument/2006/math">
                    <m:r>
                      <m:rPr>
                        <m:sty m:val="p"/>
                      </m:rPr>
                      <a:rPr lang="en-US" altLang="zh-CN" sz="2400">
                        <a:latin typeface="Cambria Math" panose="02040503050406030204" charset="0"/>
                        <a:sym typeface="+mn-ea"/>
                      </a:rPr>
                      <m:t>e</m:t>
                    </m:r>
                    <m:r>
                      <a:rPr lang="en-US" altLang="zh-CN" sz="2400">
                        <a:latin typeface="Cambria Math" panose="02040503050406030204" charset="0"/>
                        <a:sym typeface="+mn-ea"/>
                      </a:rPr>
                      <m:t>(</m:t>
                    </m:r>
                    <m:sSup>
                      <m:sSupPr>
                        <m:ctrlPr>
                          <a:rPr lang="en-US" altLang="zh-CN" sz="2400" i="1">
                            <a:latin typeface="Cambria Math" panose="02040503050406030204" charset="0"/>
                            <a:cs typeface="Cambria Math" panose="02040503050406030204" charset="0"/>
                            <a:sym typeface="+mn-ea"/>
                          </a:rPr>
                        </m:ctrlPr>
                      </m:sSupPr>
                      <m:e>
                        <m:r>
                          <a:rPr lang="en-US" altLang="zh-CN" sz="2400" i="1">
                            <a:latin typeface="Cambria Math" panose="02040503050406030204" charset="0"/>
                            <a:cs typeface="Cambria Math" panose="02040503050406030204" charset="0"/>
                            <a:sym typeface="+mn-ea"/>
                          </a:rPr>
                          <m:t>𝑔</m:t>
                        </m:r>
                      </m:e>
                      <m:sup>
                        <m:r>
                          <a:rPr lang="en-US" altLang="zh-CN" sz="2400" i="1">
                            <a:latin typeface="Cambria Math" panose="02040503050406030204" charset="0"/>
                            <a:cs typeface="Cambria Math" panose="02040503050406030204" charset="0"/>
                            <a:sym typeface="+mn-ea"/>
                          </a:rPr>
                          <m:t>𝑎</m:t>
                        </m:r>
                      </m:sup>
                    </m:sSup>
                    <m:r>
                      <a:rPr lang="en-US" altLang="zh-CN" sz="2400" i="1">
                        <a:latin typeface="Cambria Math" panose="02040503050406030204" charset="0"/>
                        <a:cs typeface="Cambria Math" panose="02040503050406030204" charset="0"/>
                        <a:sym typeface="+mn-ea"/>
                      </a:rPr>
                      <m:t>∗</m:t>
                    </m:r>
                    <m:sSup>
                      <m:sSupPr>
                        <m:ctrlPr>
                          <a:rPr lang="en-US" altLang="zh-CN" sz="2400" i="1">
                            <a:latin typeface="Cambria Math" panose="02040503050406030204" charset="0"/>
                            <a:cs typeface="Cambria Math" panose="02040503050406030204" charset="0"/>
                            <a:sym typeface="+mn-ea"/>
                          </a:rPr>
                        </m:ctrlPr>
                      </m:sSupPr>
                      <m:e>
                        <m:r>
                          <a:rPr lang="en-US" altLang="zh-CN" sz="2400" i="1">
                            <a:latin typeface="Cambria Math" panose="02040503050406030204" charset="0"/>
                            <a:cs typeface="Cambria Math" panose="02040503050406030204" charset="0"/>
                            <a:sym typeface="+mn-ea"/>
                          </a:rPr>
                          <m:t>𝑔</m:t>
                        </m:r>
                      </m:e>
                      <m:sup>
                        <m:r>
                          <a:rPr lang="en-US" altLang="zh-CN" sz="2400" i="1">
                            <a:latin typeface="Cambria Math" panose="02040503050406030204" charset="0"/>
                            <a:cs typeface="Cambria Math" panose="02040503050406030204" charset="0"/>
                            <a:sym typeface="+mn-ea"/>
                          </a:rPr>
                          <m:t>𝑚</m:t>
                        </m:r>
                      </m:sup>
                    </m:sSup>
                    <m:r>
                      <a:rPr lang="en-US" altLang="zh-CN" sz="2400" i="1">
                        <a:latin typeface="Cambria Math" panose="02040503050406030204" charset="0"/>
                        <a:cs typeface="Cambria Math" panose="02040503050406030204" charset="0"/>
                        <a:sym typeface="+mn-ea"/>
                      </a:rPr>
                      <m:t>,</m:t>
                    </m:r>
                    <m:sSup>
                      <m:sSupPr>
                        <m:ctrlPr>
                          <a:rPr lang="en-US" altLang="zh-CN" sz="2400" i="1">
                            <a:latin typeface="Cambria Math" panose="02040503050406030204" charset="0"/>
                            <a:cs typeface="Cambria Math" panose="02040503050406030204" charset="0"/>
                            <a:sym typeface="+mn-ea"/>
                          </a:rPr>
                        </m:ctrlPr>
                      </m:sSupPr>
                      <m:e>
                        <m:r>
                          <a:rPr lang="en-US" altLang="zh-CN" sz="2400" i="1">
                            <a:latin typeface="Cambria Math" panose="02040503050406030204" charset="0"/>
                            <a:cs typeface="Cambria Math" panose="02040503050406030204" charset="0"/>
                            <a:sym typeface="+mn-ea"/>
                          </a:rPr>
                          <m:t>𝑔</m:t>
                        </m:r>
                      </m:e>
                      <m:sup>
                        <m:f>
                          <m:fPr>
                            <m:ctrlPr>
                              <a:rPr lang="en-US" altLang="zh-CN" sz="2400" i="1">
                                <a:latin typeface="Cambria Math" panose="02040503050406030204" charset="0"/>
                                <a:cs typeface="Cambria Math" panose="02040503050406030204" charset="0"/>
                                <a:sym typeface="+mn-ea"/>
                              </a:rPr>
                            </m:ctrlPr>
                          </m:fPr>
                          <m:num>
                            <m:r>
                              <a:rPr lang="en-US" altLang="zh-CN" sz="2400" i="1">
                                <a:latin typeface="Cambria Math" panose="02040503050406030204" charset="0"/>
                                <a:cs typeface="Cambria Math" panose="02040503050406030204" charset="0"/>
                                <a:sym typeface="+mn-ea"/>
                              </a:rPr>
                              <m:t>1</m:t>
                            </m:r>
                          </m:num>
                          <m:den>
                            <m:r>
                              <a:rPr lang="en-US" altLang="zh-CN" sz="2400" i="1">
                                <a:latin typeface="Cambria Math" panose="02040503050406030204" charset="0"/>
                                <a:cs typeface="Cambria Math" panose="02040503050406030204" charset="0"/>
                                <a:sym typeface="+mn-ea"/>
                              </a:rPr>
                              <m:t>𝑎</m:t>
                            </m:r>
                            <m:r>
                              <a:rPr lang="en-US" altLang="zh-CN" sz="2400" i="1">
                                <a:latin typeface="Cambria Math" panose="02040503050406030204" charset="0"/>
                                <a:cs typeface="Cambria Math" panose="02040503050406030204" charset="0"/>
                                <a:sym typeface="+mn-ea"/>
                              </a:rPr>
                              <m:t>+</m:t>
                            </m:r>
                            <m:r>
                              <a:rPr lang="en-US" altLang="zh-CN" sz="2400" i="1">
                                <a:latin typeface="Cambria Math" panose="02040503050406030204" charset="0"/>
                                <a:cs typeface="Cambria Math" panose="02040503050406030204" charset="0"/>
                                <a:sym typeface="+mn-ea"/>
                              </a:rPr>
                              <m:t>𝑚</m:t>
                            </m:r>
                          </m:den>
                        </m:f>
                      </m:sup>
                    </m:sSup>
                    <m:r>
                      <a:rPr lang="en-US" altLang="zh-CN" sz="2400" i="1">
                        <a:latin typeface="Cambria Math" panose="02040503050406030204" charset="0"/>
                        <a:cs typeface="Cambria Math" panose="02040503050406030204" charset="0"/>
                        <a:sym typeface="+mn-ea"/>
                      </a:rPr>
                      <m:t>)=</m:t>
                    </m:r>
                    <m:r>
                      <a:rPr lang="en-US" altLang="zh-CN" sz="2400" i="1">
                        <a:latin typeface="Cambria Math" panose="02040503050406030204" charset="0"/>
                        <a:cs typeface="Cambria Math" panose="02040503050406030204" charset="0"/>
                        <a:sym typeface="+mn-ea"/>
                      </a:rPr>
                      <m:t>𝑒</m:t>
                    </m:r>
                    <m:r>
                      <a:rPr lang="en-US" altLang="zh-CN" sz="2400" i="1">
                        <a:latin typeface="Cambria Math" panose="02040503050406030204" charset="0"/>
                        <a:cs typeface="Cambria Math" panose="02040503050406030204" charset="0"/>
                        <a:sym typeface="+mn-ea"/>
                      </a:rPr>
                      <m:t>(</m:t>
                    </m:r>
                    <m:r>
                      <a:rPr lang="en-US" altLang="zh-CN" sz="2400" i="1">
                        <a:latin typeface="Cambria Math" panose="02040503050406030204" charset="0"/>
                        <a:cs typeface="Cambria Math" panose="02040503050406030204" charset="0"/>
                        <a:sym typeface="+mn-ea"/>
                      </a:rPr>
                      <m:t>𝑔</m:t>
                    </m:r>
                    <m:r>
                      <a:rPr lang="en-US" altLang="zh-CN" sz="2400" i="1">
                        <a:latin typeface="Cambria Math" panose="02040503050406030204" charset="0"/>
                        <a:cs typeface="Cambria Math" panose="02040503050406030204" charset="0"/>
                        <a:sym typeface="+mn-ea"/>
                      </a:rPr>
                      <m:t>,</m:t>
                    </m:r>
                    <m:r>
                      <a:rPr lang="en-US" altLang="zh-CN" sz="2400" i="1">
                        <a:latin typeface="Cambria Math" panose="02040503050406030204" charset="0"/>
                        <a:cs typeface="Cambria Math" panose="02040503050406030204" charset="0"/>
                        <a:sym typeface="+mn-ea"/>
                      </a:rPr>
                      <m:t>𝑔</m:t>
                    </m:r>
                    <m:r>
                      <a:rPr lang="en-US" altLang="zh-CN" sz="2400" i="1">
                        <a:latin typeface="Cambria Math" panose="02040503050406030204" charset="0"/>
                        <a:cs typeface="Cambria Math" panose="02040503050406030204" charset="0"/>
                        <a:sym typeface="+mn-ea"/>
                      </a:rPr>
                      <m:t>)</m:t>
                    </m:r>
                  </m:oMath>
                </a14:m>
                <a:endParaRPr lang="en-US" altLang="zh-CN" sz="2400" i="1">
                  <a:latin typeface="Cambria Math" panose="02040503050406030204" charset="0"/>
                  <a:cs typeface="Cambria Math" panose="02040503050406030204" charset="0"/>
                  <a:sym typeface="+mn-ea"/>
                </a:endParaRPr>
              </a:p>
              <a:p>
                <a:pPr marL="342900" indent="-342900" algn="l">
                  <a:lnSpc>
                    <a:spcPct val="120000"/>
                  </a:lnSpc>
                  <a:buFont typeface="Wingdings" panose="05000000000000000000" charset="0"/>
                  <a:buChar char="o"/>
                </a:pPr>
                <a:r>
                  <a:rPr lang="zh-CN" altLang="en-US" sz="2400">
                    <a:sym typeface="+mn-ea"/>
                  </a:rPr>
                  <a:t>小强计算</a:t>
                </a:r>
                <a14:m>
                  <m:oMath xmlns:m="http://schemas.openxmlformats.org/officeDocument/2006/math">
                    <m:sSup>
                      <m:sSupPr>
                        <m:ctrlPr>
                          <a:rPr lang="en-US" altLang="zh-CN" sz="2400" i="1">
                            <a:latin typeface="Cambria Math" panose="02040503050406030204" charset="0"/>
                            <a:cs typeface="Cambria Math" panose="02040503050406030204" charset="0"/>
                            <a:sym typeface="+mn-ea"/>
                          </a:rPr>
                        </m:ctrlPr>
                      </m:sSupPr>
                      <m:e>
                        <m:r>
                          <a:rPr lang="en-US" altLang="zh-CN" sz="2400" i="1">
                            <a:latin typeface="Cambria Math" panose="02040503050406030204" charset="0"/>
                            <a:cs typeface="Cambria Math" panose="02040503050406030204" charset="0"/>
                            <a:sym typeface="+mn-ea"/>
                          </a:rPr>
                          <m:t>𝑔</m:t>
                        </m:r>
                      </m:e>
                      <m:sup>
                        <m:r>
                          <a:rPr lang="en-US" altLang="zh-CN" sz="2400" i="1">
                            <a:latin typeface="Cambria Math" panose="02040503050406030204" charset="0"/>
                            <a:cs typeface="Cambria Math" panose="02040503050406030204" charset="0"/>
                            <a:sym typeface="+mn-ea"/>
                          </a:rPr>
                          <m:t>𝑥</m:t>
                        </m:r>
                        <m:r>
                          <a:rPr lang="en-US" altLang="zh-CN" sz="2400" i="1">
                            <a:latin typeface="Cambria Math" panose="02040503050406030204" charset="0"/>
                            <a:cs typeface="Cambria Math" panose="02040503050406030204" charset="0"/>
                            <a:sym typeface="+mn-ea"/>
                          </a:rPr>
                          <m:t>∗</m:t>
                        </m:r>
                        <m:f>
                          <m:fPr>
                            <m:ctrlPr>
                              <a:rPr lang="en-US" altLang="zh-CN" sz="2400" i="1">
                                <a:latin typeface="Cambria Math" panose="02040503050406030204" charset="0"/>
                                <a:cs typeface="Cambria Math" panose="02040503050406030204" charset="0"/>
                                <a:sym typeface="+mn-ea"/>
                              </a:rPr>
                            </m:ctrlPr>
                          </m:fPr>
                          <m:num>
                            <m:r>
                              <a:rPr lang="en-US" altLang="zh-CN" sz="2400" i="1">
                                <a:latin typeface="Cambria Math" panose="02040503050406030204" charset="0"/>
                                <a:cs typeface="Cambria Math" panose="02040503050406030204" charset="0"/>
                                <a:sym typeface="+mn-ea"/>
                              </a:rPr>
                              <m:t>1</m:t>
                            </m:r>
                          </m:num>
                          <m:den>
                            <m:r>
                              <a:rPr lang="en-US" altLang="zh-CN" sz="2400" i="1">
                                <a:latin typeface="Cambria Math" panose="02040503050406030204" charset="0"/>
                                <a:cs typeface="Cambria Math" panose="02040503050406030204" charset="0"/>
                                <a:sym typeface="+mn-ea"/>
                              </a:rPr>
                              <m:t>𝑎</m:t>
                            </m:r>
                            <m:r>
                              <a:rPr lang="en-US" altLang="zh-CN" sz="2400" i="1">
                                <a:latin typeface="Cambria Math" panose="02040503050406030204" charset="0"/>
                                <a:cs typeface="Cambria Math" panose="02040503050406030204" charset="0"/>
                                <a:sym typeface="+mn-ea"/>
                              </a:rPr>
                              <m:t>+</m:t>
                            </m:r>
                            <m:r>
                              <a:rPr lang="en-US" altLang="zh-CN" sz="2400" i="1">
                                <a:latin typeface="Cambria Math" panose="02040503050406030204" charset="0"/>
                                <a:cs typeface="Cambria Math" panose="02040503050406030204" charset="0"/>
                                <a:sym typeface="+mn-ea"/>
                              </a:rPr>
                              <m:t>𝑚</m:t>
                            </m:r>
                          </m:den>
                        </m:f>
                        <m:r>
                          <a:rPr lang="en-US" altLang="zh-CN" sz="2400" i="1">
                            <a:latin typeface="Cambria Math" panose="02040503050406030204" charset="0"/>
                            <a:cs typeface="Cambria Math" panose="02040503050406030204" charset="0"/>
                            <a:sym typeface="+mn-ea"/>
                          </a:rPr>
                          <m:t>+</m:t>
                        </m:r>
                        <m:r>
                          <a:rPr lang="en-US" altLang="zh-CN" sz="2400" i="1">
                            <a:latin typeface="Cambria Math" panose="02040503050406030204" charset="0"/>
                            <a:cs typeface="Cambria Math" panose="02040503050406030204" charset="0"/>
                            <a:sym typeface="+mn-ea"/>
                          </a:rPr>
                          <m:t>𝑦</m:t>
                        </m:r>
                      </m:sup>
                    </m:sSup>
                  </m:oMath>
                </a14:m>
                <a:r>
                  <a:rPr lang="zh-CN" altLang="en-US" sz="2400">
                    <a:latin typeface="Cambria Math" panose="02040503050406030204" charset="0"/>
                    <a:cs typeface="Cambria Math" panose="02040503050406030204" charset="0"/>
                    <a:sym typeface="+mn-ea"/>
                  </a:rPr>
                  <a:t>给签名者计算</a:t>
                </a:r>
                <a14:m>
                  <m:oMath xmlns:m="http://schemas.openxmlformats.org/officeDocument/2006/math">
                    <m:r>
                      <m:rPr>
                        <m:sty m:val="p"/>
                      </m:rPr>
                      <a:rPr lang="en-US" altLang="zh-CN" sz="2400">
                        <a:latin typeface="Cambria Math" panose="02040503050406030204" charset="0"/>
                        <a:sym typeface="+mn-ea"/>
                      </a:rPr>
                      <m:t>e</m:t>
                    </m:r>
                    <m:r>
                      <a:rPr lang="en-US" altLang="zh-CN" sz="2400">
                        <a:latin typeface="Cambria Math" panose="02040503050406030204" charset="0"/>
                        <a:sym typeface="+mn-ea"/>
                      </a:rPr>
                      <m:t>(</m:t>
                    </m:r>
                    <m:sSup>
                      <m:sSupPr>
                        <m:ctrlPr>
                          <a:rPr lang="en-US" altLang="zh-CN" sz="2400" i="1">
                            <a:latin typeface="Cambria Math" panose="02040503050406030204" charset="0"/>
                            <a:cs typeface="Cambria Math" panose="02040503050406030204" charset="0"/>
                            <a:sym typeface="+mn-ea"/>
                          </a:rPr>
                        </m:ctrlPr>
                      </m:sSupPr>
                      <m:e>
                        <m:r>
                          <a:rPr lang="en-US" altLang="zh-CN" sz="2400" i="1">
                            <a:latin typeface="Cambria Math" panose="02040503050406030204" charset="0"/>
                            <a:cs typeface="Cambria Math" panose="02040503050406030204" charset="0"/>
                            <a:sym typeface="+mn-ea"/>
                          </a:rPr>
                          <m:t>𝑔</m:t>
                        </m:r>
                      </m:e>
                      <m:sup>
                        <m:r>
                          <a:rPr lang="en-US" altLang="zh-CN" sz="2400" i="1">
                            <a:latin typeface="Cambria Math" panose="02040503050406030204" charset="0"/>
                            <a:cs typeface="Cambria Math" panose="02040503050406030204" charset="0"/>
                            <a:sym typeface="+mn-ea"/>
                          </a:rPr>
                          <m:t>𝑎</m:t>
                        </m:r>
                      </m:sup>
                    </m:sSup>
                    <m:r>
                      <a:rPr lang="en-US" altLang="zh-CN" sz="2400" i="1">
                        <a:latin typeface="Cambria Math" panose="02040503050406030204" charset="0"/>
                        <a:cs typeface="Cambria Math" panose="02040503050406030204" charset="0"/>
                        <a:sym typeface="+mn-ea"/>
                      </a:rPr>
                      <m:t>∗</m:t>
                    </m:r>
                    <m:sSup>
                      <m:sSupPr>
                        <m:ctrlPr>
                          <a:rPr lang="en-US" altLang="zh-CN" sz="2400" i="1">
                            <a:latin typeface="Cambria Math" panose="02040503050406030204" charset="0"/>
                            <a:cs typeface="Cambria Math" panose="02040503050406030204" charset="0"/>
                            <a:sym typeface="+mn-ea"/>
                          </a:rPr>
                        </m:ctrlPr>
                      </m:sSupPr>
                      <m:e>
                        <m:r>
                          <a:rPr lang="en-US" altLang="zh-CN" sz="2400" i="1">
                            <a:latin typeface="Cambria Math" panose="02040503050406030204" charset="0"/>
                            <a:cs typeface="Cambria Math" panose="02040503050406030204" charset="0"/>
                            <a:sym typeface="+mn-ea"/>
                          </a:rPr>
                          <m:t>𝑔</m:t>
                        </m:r>
                      </m:e>
                      <m:sup>
                        <m:r>
                          <a:rPr lang="en-US" altLang="zh-CN" sz="2400" i="1">
                            <a:latin typeface="Cambria Math" panose="02040503050406030204" charset="0"/>
                            <a:cs typeface="Cambria Math" panose="02040503050406030204" charset="0"/>
                            <a:sym typeface="+mn-ea"/>
                          </a:rPr>
                          <m:t>𝑚</m:t>
                        </m:r>
                      </m:sup>
                    </m:sSup>
                    <m:r>
                      <a:rPr lang="en-US" altLang="zh-CN" sz="2400" i="1">
                        <a:latin typeface="Cambria Math" panose="02040503050406030204" charset="0"/>
                        <a:cs typeface="Cambria Math" panose="02040503050406030204" charset="0"/>
                        <a:sym typeface="+mn-ea"/>
                      </a:rPr>
                      <m:t>,</m:t>
                    </m:r>
                    <m:sSup>
                      <m:sSupPr>
                        <m:ctrlPr>
                          <a:rPr lang="en-US" altLang="zh-CN" sz="2400" i="1">
                            <a:latin typeface="Cambria Math" panose="02040503050406030204" charset="0"/>
                            <a:cs typeface="Cambria Math" panose="02040503050406030204" charset="0"/>
                            <a:sym typeface="+mn-ea"/>
                          </a:rPr>
                        </m:ctrlPr>
                      </m:sSupPr>
                      <m:e>
                        <m:r>
                          <a:rPr lang="en-US" altLang="zh-CN" sz="2400" i="1">
                            <a:latin typeface="Cambria Math" panose="02040503050406030204" charset="0"/>
                            <a:cs typeface="Cambria Math" panose="02040503050406030204" charset="0"/>
                            <a:sym typeface="+mn-ea"/>
                          </a:rPr>
                          <m:t>𝑔</m:t>
                        </m:r>
                      </m:e>
                      <m:sup>
                        <m:r>
                          <a:rPr lang="en-US" altLang="zh-CN" sz="2400" i="1">
                            <a:latin typeface="Cambria Math" panose="02040503050406030204" charset="0"/>
                            <a:cs typeface="Cambria Math" panose="02040503050406030204" charset="0"/>
                            <a:sym typeface="+mn-ea"/>
                          </a:rPr>
                          <m:t>𝑥</m:t>
                        </m:r>
                        <m:r>
                          <a:rPr lang="en-US" altLang="zh-CN" sz="2400" i="1">
                            <a:latin typeface="Cambria Math" panose="02040503050406030204" charset="0"/>
                            <a:cs typeface="Cambria Math" panose="02040503050406030204" charset="0"/>
                            <a:sym typeface="+mn-ea"/>
                          </a:rPr>
                          <m:t>∗</m:t>
                        </m:r>
                        <m:f>
                          <m:fPr>
                            <m:ctrlPr>
                              <a:rPr lang="en-US" altLang="zh-CN" sz="2400" i="1">
                                <a:latin typeface="Cambria Math" panose="02040503050406030204" charset="0"/>
                                <a:cs typeface="Cambria Math" panose="02040503050406030204" charset="0"/>
                                <a:sym typeface="+mn-ea"/>
                              </a:rPr>
                            </m:ctrlPr>
                          </m:fPr>
                          <m:num>
                            <m:r>
                              <a:rPr lang="en-US" altLang="zh-CN" sz="2400" i="1">
                                <a:latin typeface="Cambria Math" panose="02040503050406030204" charset="0"/>
                                <a:cs typeface="Cambria Math" panose="02040503050406030204" charset="0"/>
                                <a:sym typeface="+mn-ea"/>
                              </a:rPr>
                              <m:t>1</m:t>
                            </m:r>
                          </m:num>
                          <m:den>
                            <m:r>
                              <a:rPr lang="en-US" altLang="zh-CN" sz="2400" i="1">
                                <a:latin typeface="Cambria Math" panose="02040503050406030204" charset="0"/>
                                <a:cs typeface="Cambria Math" panose="02040503050406030204" charset="0"/>
                                <a:sym typeface="+mn-ea"/>
                              </a:rPr>
                              <m:t>𝑎</m:t>
                            </m:r>
                            <m:r>
                              <a:rPr lang="en-US" altLang="zh-CN" sz="2400" i="1">
                                <a:latin typeface="Cambria Math" panose="02040503050406030204" charset="0"/>
                                <a:cs typeface="Cambria Math" panose="02040503050406030204" charset="0"/>
                                <a:sym typeface="+mn-ea"/>
                              </a:rPr>
                              <m:t>+</m:t>
                            </m:r>
                            <m:r>
                              <a:rPr lang="en-US" altLang="zh-CN" sz="2400" i="1">
                                <a:latin typeface="Cambria Math" panose="02040503050406030204" charset="0"/>
                                <a:cs typeface="Cambria Math" panose="02040503050406030204" charset="0"/>
                                <a:sym typeface="+mn-ea"/>
                              </a:rPr>
                              <m:t>𝑚</m:t>
                            </m:r>
                          </m:den>
                        </m:f>
                        <m:r>
                          <a:rPr lang="en-US" altLang="zh-CN" sz="2400" i="1">
                            <a:latin typeface="Cambria Math" panose="02040503050406030204" charset="0"/>
                            <a:cs typeface="Cambria Math" panose="02040503050406030204" charset="0"/>
                            <a:sym typeface="+mn-ea"/>
                          </a:rPr>
                          <m:t>+</m:t>
                        </m:r>
                        <m:r>
                          <a:rPr lang="en-US" altLang="zh-CN" sz="2400" i="1">
                            <a:latin typeface="Cambria Math" panose="02040503050406030204" charset="0"/>
                            <a:cs typeface="Cambria Math" panose="02040503050406030204" charset="0"/>
                            <a:sym typeface="+mn-ea"/>
                          </a:rPr>
                          <m:t>𝑦</m:t>
                        </m:r>
                      </m:sup>
                    </m:sSup>
                    <m:r>
                      <a:rPr lang="en-US" altLang="zh-CN" sz="2400" i="1">
                        <a:latin typeface="Cambria Math" panose="02040503050406030204" charset="0"/>
                        <a:cs typeface="Cambria Math" panose="02040503050406030204" charset="0"/>
                        <a:sym typeface="+mn-ea"/>
                      </a:rPr>
                      <m:t>)</m:t>
                    </m:r>
                  </m:oMath>
                </a14:m>
                <a:endParaRPr lang="en-US" altLang="zh-CN" sz="2400" i="1">
                  <a:latin typeface="Cambria Math" panose="02040503050406030204" charset="0"/>
                  <a:cs typeface="Cambria Math" panose="02040503050406030204" charset="0"/>
                  <a:sym typeface="+mn-ea"/>
                </a:endParaRPr>
              </a:p>
              <a:p>
                <a:pPr marL="342900" indent="-342900" algn="l">
                  <a:lnSpc>
                    <a:spcPct val="120000"/>
                  </a:lnSpc>
                  <a:buFont typeface="Wingdings" panose="05000000000000000000" charset="0"/>
                  <a:buChar char="o"/>
                </a:pPr>
                <a:r>
                  <a:rPr lang="zh-CN" altLang="en-US" sz="2400">
                    <a:sym typeface="+mn-ea"/>
                  </a:rPr>
                  <a:t>小强计算</a:t>
                </a:r>
                <a14:m>
                  <m:oMath xmlns:m="http://schemas.openxmlformats.org/officeDocument/2006/math">
                    <m:sSup>
                      <m:sSupPr>
                        <m:ctrlPr>
                          <a:rPr lang="en-US" altLang="zh-CN" sz="2400" i="1">
                            <a:latin typeface="Cambria Math" panose="02040503050406030204" charset="0"/>
                            <a:cs typeface="Cambria Math" panose="02040503050406030204" charset="0"/>
                            <a:sym typeface="+mn-ea"/>
                          </a:rPr>
                        </m:ctrlPr>
                      </m:sSupPr>
                      <m:e>
                        <m:r>
                          <a:rPr lang="en-US" altLang="zh-CN" sz="2400" i="1">
                            <a:latin typeface="Cambria Math" panose="02040503050406030204" charset="0"/>
                            <a:cs typeface="Cambria Math" panose="02040503050406030204" charset="0"/>
                            <a:sym typeface="+mn-ea"/>
                          </a:rPr>
                          <m:t>𝑔</m:t>
                        </m:r>
                      </m:e>
                      <m:sup>
                        <m:r>
                          <a:rPr lang="en-US" altLang="zh-CN" sz="2400" i="1">
                            <a:latin typeface="Cambria Math" panose="02040503050406030204" charset="0"/>
                            <a:cs typeface="Cambria Math" panose="02040503050406030204" charset="0"/>
                            <a:sym typeface="+mn-ea"/>
                          </a:rPr>
                          <m:t>𝑦</m:t>
                        </m:r>
                        <m:r>
                          <a:rPr lang="en-US" altLang="zh-CN" sz="2400" i="1">
                            <a:latin typeface="Cambria Math" panose="02040503050406030204" charset="0"/>
                            <a:cs typeface="Cambria Math" panose="02040503050406030204" charset="0"/>
                            <a:sym typeface="+mn-ea"/>
                          </a:rPr>
                          <m:t>(</m:t>
                        </m:r>
                        <m:r>
                          <a:rPr lang="en-US" altLang="zh-CN" sz="2400" i="1">
                            <a:latin typeface="Cambria Math" panose="02040503050406030204" charset="0"/>
                            <a:cs typeface="Cambria Math" panose="02040503050406030204" charset="0"/>
                            <a:sym typeface="+mn-ea"/>
                          </a:rPr>
                          <m:t>𝑎</m:t>
                        </m:r>
                        <m:r>
                          <a:rPr lang="en-US" altLang="zh-CN" sz="2400" i="1">
                            <a:latin typeface="Cambria Math" panose="02040503050406030204" charset="0"/>
                            <a:cs typeface="Cambria Math" panose="02040503050406030204" charset="0"/>
                            <a:sym typeface="+mn-ea"/>
                          </a:rPr>
                          <m:t>+</m:t>
                        </m:r>
                        <m:r>
                          <a:rPr lang="en-US" altLang="zh-CN" sz="2400" i="1">
                            <a:latin typeface="Cambria Math" panose="02040503050406030204" charset="0"/>
                            <a:cs typeface="Cambria Math" panose="02040503050406030204" charset="0"/>
                            <a:sym typeface="+mn-ea"/>
                          </a:rPr>
                          <m:t>𝑚</m:t>
                        </m:r>
                        <m:r>
                          <a:rPr lang="en-US" altLang="zh-CN" sz="2400" i="1">
                            <a:latin typeface="Cambria Math" panose="02040503050406030204" charset="0"/>
                            <a:cs typeface="Cambria Math" panose="02040503050406030204" charset="0"/>
                            <a:sym typeface="+mn-ea"/>
                          </a:rPr>
                          <m:t>)+</m:t>
                        </m:r>
                        <m:r>
                          <a:rPr lang="en-US" altLang="zh-CN" sz="2400" i="1">
                            <a:latin typeface="Cambria Math" panose="02040503050406030204" charset="0"/>
                            <a:cs typeface="Cambria Math" panose="02040503050406030204" charset="0"/>
                            <a:sym typeface="+mn-ea"/>
                          </a:rPr>
                          <m:t>𝑧</m:t>
                        </m:r>
                      </m:sup>
                    </m:sSup>
                  </m:oMath>
                </a14:m>
                <a:r>
                  <a:rPr lang="zh-CN" altLang="en-US" sz="2400">
                    <a:latin typeface="Cambria Math" panose="02040503050406030204" charset="0"/>
                    <a:cs typeface="Cambria Math" panose="02040503050406030204" charset="0"/>
                    <a:sym typeface="+mn-ea"/>
                  </a:rPr>
                  <a:t>给签名者计算</a:t>
                </a:r>
                <a14:m>
                  <m:oMath xmlns:m="http://schemas.openxmlformats.org/officeDocument/2006/math">
                    <m:r>
                      <m:rPr>
                        <m:sty m:val="p"/>
                      </m:rPr>
                      <a:rPr lang="en-US" altLang="zh-CN" sz="2400">
                        <a:latin typeface="Cambria Math" panose="02040503050406030204" charset="0"/>
                        <a:sym typeface="+mn-ea"/>
                      </a:rPr>
                      <m:t>e</m:t>
                    </m:r>
                    <m:r>
                      <a:rPr lang="en-US" altLang="zh-CN" sz="2400">
                        <a:latin typeface="Cambria Math" panose="02040503050406030204" charset="0"/>
                        <a:sym typeface="+mn-ea"/>
                      </a:rPr>
                      <m:t>(</m:t>
                    </m:r>
                    <m:r>
                      <a:rPr lang="en-US" altLang="zh-CN" sz="2400" i="1">
                        <a:latin typeface="Cambria Math" panose="02040503050406030204" charset="0"/>
                        <a:cs typeface="Cambria Math" panose="02040503050406030204" charset="0"/>
                        <a:sym typeface="+mn-ea"/>
                      </a:rPr>
                      <m:t>𝑔</m:t>
                    </m:r>
                    <m:r>
                      <a:rPr lang="en-US" altLang="zh-CN" sz="2400" i="1">
                        <a:latin typeface="Cambria Math" panose="02040503050406030204" charset="0"/>
                        <a:cs typeface="Cambria Math" panose="02040503050406030204" charset="0"/>
                        <a:sym typeface="+mn-ea"/>
                      </a:rPr>
                      <m:t>,</m:t>
                    </m:r>
                    <m:sSup>
                      <m:sSupPr>
                        <m:ctrlPr>
                          <a:rPr lang="en-US" altLang="zh-CN" sz="2400" i="1">
                            <a:latin typeface="Cambria Math" panose="02040503050406030204" charset="0"/>
                            <a:cs typeface="Cambria Math" panose="02040503050406030204" charset="0"/>
                            <a:sym typeface="+mn-ea"/>
                          </a:rPr>
                        </m:ctrlPr>
                      </m:sSupPr>
                      <m:e>
                        <m:r>
                          <a:rPr lang="en-US" altLang="zh-CN" sz="2400" i="1">
                            <a:latin typeface="Cambria Math" panose="02040503050406030204" charset="0"/>
                            <a:cs typeface="Cambria Math" panose="02040503050406030204" charset="0"/>
                            <a:sym typeface="+mn-ea"/>
                          </a:rPr>
                          <m:t>𝑔</m:t>
                        </m:r>
                      </m:e>
                      <m:sup>
                        <m:r>
                          <a:rPr lang="en-US" altLang="zh-CN" sz="2400" i="1">
                            <a:latin typeface="Cambria Math" panose="02040503050406030204" charset="0"/>
                            <a:cs typeface="Cambria Math" panose="02040503050406030204" charset="0"/>
                            <a:sym typeface="+mn-ea"/>
                          </a:rPr>
                          <m:t>𝑦</m:t>
                        </m:r>
                        <m:r>
                          <a:rPr lang="en-US" altLang="zh-CN" sz="2400" i="1">
                            <a:latin typeface="Cambria Math" panose="02040503050406030204" charset="0"/>
                            <a:cs typeface="Cambria Math" panose="02040503050406030204" charset="0"/>
                            <a:sym typeface="+mn-ea"/>
                          </a:rPr>
                          <m:t>(</m:t>
                        </m:r>
                        <m:r>
                          <a:rPr lang="en-US" altLang="zh-CN" sz="2400" i="1">
                            <a:latin typeface="Cambria Math" panose="02040503050406030204" charset="0"/>
                            <a:cs typeface="Cambria Math" panose="02040503050406030204" charset="0"/>
                            <a:sym typeface="+mn-ea"/>
                          </a:rPr>
                          <m:t>𝑎</m:t>
                        </m:r>
                        <m:r>
                          <a:rPr lang="en-US" altLang="zh-CN" sz="2400" i="1">
                            <a:latin typeface="Cambria Math" panose="02040503050406030204" charset="0"/>
                            <a:cs typeface="Cambria Math" panose="02040503050406030204" charset="0"/>
                            <a:sym typeface="+mn-ea"/>
                          </a:rPr>
                          <m:t>+</m:t>
                        </m:r>
                        <m:r>
                          <a:rPr lang="en-US" altLang="zh-CN" sz="2400" i="1">
                            <a:latin typeface="Cambria Math" panose="02040503050406030204" charset="0"/>
                            <a:cs typeface="Cambria Math" panose="02040503050406030204" charset="0"/>
                            <a:sym typeface="+mn-ea"/>
                          </a:rPr>
                          <m:t>𝑚</m:t>
                        </m:r>
                        <m:r>
                          <a:rPr lang="en-US" altLang="zh-CN" sz="2400" i="1">
                            <a:latin typeface="Cambria Math" panose="02040503050406030204" charset="0"/>
                            <a:cs typeface="Cambria Math" panose="02040503050406030204" charset="0"/>
                            <a:sym typeface="+mn-ea"/>
                          </a:rPr>
                          <m:t>)+</m:t>
                        </m:r>
                        <m:r>
                          <a:rPr lang="en-US" altLang="zh-CN" sz="2400" i="1">
                            <a:latin typeface="Cambria Math" panose="02040503050406030204" charset="0"/>
                            <a:cs typeface="Cambria Math" panose="02040503050406030204" charset="0"/>
                            <a:sym typeface="+mn-ea"/>
                          </a:rPr>
                          <m:t>𝑧</m:t>
                        </m:r>
                      </m:sup>
                    </m:sSup>
                    <m:r>
                      <a:rPr lang="en-US" altLang="zh-CN" sz="2400" i="1">
                        <a:latin typeface="Cambria Math" panose="02040503050406030204" charset="0"/>
                        <a:cs typeface="Cambria Math" panose="02040503050406030204" charset="0"/>
                        <a:sym typeface="+mn-ea"/>
                      </a:rPr>
                      <m:t>)</m:t>
                    </m:r>
                  </m:oMath>
                </a14:m>
                <a:endParaRPr lang="en-US" altLang="zh-CN" sz="2400" i="1">
                  <a:latin typeface="Cambria Math" panose="02040503050406030204" charset="0"/>
                  <a:cs typeface="Cambria Math" panose="02040503050406030204" charset="0"/>
                  <a:sym typeface="+mn-ea"/>
                </a:endParaRPr>
              </a:p>
              <a:p>
                <a:pPr marL="342900" indent="-342900" algn="l">
                  <a:lnSpc>
                    <a:spcPct val="120000"/>
                  </a:lnSpc>
                  <a:buFont typeface="Wingdings" panose="05000000000000000000" charset="0"/>
                  <a:buChar char="o"/>
                </a:pPr>
                <a:r>
                  <a:rPr lang="zh-CN" altLang="en-US" sz="2400">
                    <a:latin typeface="Cambria Math" panose="02040503050406030204" charset="0"/>
                    <a:cs typeface="Cambria Math" panose="02040503050406030204" charset="0"/>
                    <a:sym typeface="+mn-ea"/>
                  </a:rPr>
                  <a:t>签名者上述两者结果相除是</a:t>
                </a:r>
                <a14:m>
                  <m:oMath xmlns:m="http://schemas.openxmlformats.org/officeDocument/2006/math">
                    <m:sSup>
                      <m:sSupPr>
                        <m:ctrlPr>
                          <a:rPr lang="en-US" altLang="zh-CN" sz="2400" i="1">
                            <a:latin typeface="Cambria Math" panose="02040503050406030204" charset="0"/>
                            <a:cs typeface="Cambria Math" panose="02040503050406030204" charset="0"/>
                            <a:sym typeface="+mn-ea"/>
                          </a:rPr>
                        </m:ctrlPr>
                      </m:sSupPr>
                      <m:e>
                        <m:r>
                          <a:rPr lang="en-US" altLang="zh-CN" sz="2400" i="1">
                            <a:latin typeface="Cambria Math" panose="02040503050406030204" charset="0"/>
                            <a:cs typeface="Cambria Math" panose="02040503050406030204" charset="0"/>
                            <a:sym typeface="+mn-ea"/>
                          </a:rPr>
                          <m:t>𝑒</m:t>
                        </m:r>
                        <m:r>
                          <a:rPr lang="en-US" altLang="zh-CN" sz="2400" i="1">
                            <a:latin typeface="Cambria Math" panose="02040503050406030204" charset="0"/>
                            <a:cs typeface="Cambria Math" panose="02040503050406030204" charset="0"/>
                            <a:sym typeface="+mn-ea"/>
                          </a:rPr>
                          <m:t>(</m:t>
                        </m:r>
                        <m:r>
                          <a:rPr lang="en-US" altLang="zh-CN" sz="2400" i="1">
                            <a:latin typeface="Cambria Math" panose="02040503050406030204" charset="0"/>
                            <a:cs typeface="Cambria Math" panose="02040503050406030204" charset="0"/>
                            <a:sym typeface="+mn-ea"/>
                          </a:rPr>
                          <m:t>𝑔</m:t>
                        </m:r>
                        <m:r>
                          <a:rPr lang="en-US" altLang="zh-CN" sz="2400" i="1">
                            <a:latin typeface="Cambria Math" panose="02040503050406030204" charset="0"/>
                            <a:cs typeface="Cambria Math" panose="02040503050406030204" charset="0"/>
                            <a:sym typeface="+mn-ea"/>
                          </a:rPr>
                          <m:t>,</m:t>
                        </m:r>
                        <m:r>
                          <a:rPr lang="en-US" altLang="zh-CN" sz="2400" i="1">
                            <a:latin typeface="Cambria Math" panose="02040503050406030204" charset="0"/>
                            <a:cs typeface="Cambria Math" panose="02040503050406030204" charset="0"/>
                            <a:sym typeface="+mn-ea"/>
                          </a:rPr>
                          <m:t>𝑔</m:t>
                        </m:r>
                        <m:r>
                          <a:rPr lang="en-US" altLang="zh-CN" sz="2400" i="1">
                            <a:latin typeface="Cambria Math" panose="02040503050406030204" charset="0"/>
                            <a:cs typeface="Cambria Math" panose="02040503050406030204" charset="0"/>
                            <a:sym typeface="+mn-ea"/>
                          </a:rPr>
                          <m:t>)</m:t>
                        </m:r>
                      </m:e>
                      <m:sup>
                        <m:r>
                          <a:rPr lang="en-US" altLang="zh-CN" sz="2400" i="1">
                            <a:latin typeface="Cambria Math" panose="02040503050406030204" charset="0"/>
                            <a:cs typeface="Cambria Math" panose="02040503050406030204" charset="0"/>
                            <a:sym typeface="+mn-ea"/>
                          </a:rPr>
                          <m:t>𝑥</m:t>
                        </m:r>
                        <m:r>
                          <a:rPr lang="en-US" altLang="zh-CN" sz="2400" i="1">
                            <a:latin typeface="Cambria Math" panose="02040503050406030204" charset="0"/>
                            <a:cs typeface="Cambria Math" panose="02040503050406030204" charset="0"/>
                            <a:sym typeface="+mn-ea"/>
                          </a:rPr>
                          <m:t>+</m:t>
                        </m:r>
                        <m:r>
                          <a:rPr lang="en-US" altLang="zh-CN" sz="2400" i="1">
                            <a:latin typeface="Cambria Math" panose="02040503050406030204" charset="0"/>
                            <a:cs typeface="Cambria Math" panose="02040503050406030204" charset="0"/>
                            <a:sym typeface="+mn-ea"/>
                          </a:rPr>
                          <m:t>𝑧</m:t>
                        </m:r>
                      </m:sup>
                    </m:sSup>
                  </m:oMath>
                </a14:m>
                <a:r>
                  <a:rPr lang="en-US" altLang="zh-CN" sz="2400">
                    <a:latin typeface="Cambria Math" panose="02040503050406030204" charset="0"/>
                    <a:cs typeface="Cambria Math" panose="02040503050406030204" charset="0"/>
                    <a:sym typeface="+mn-ea"/>
                  </a:rPr>
                  <a:t>, </a:t>
                </a:r>
                <a:r>
                  <a:rPr lang="zh-CN" altLang="en-US" sz="2400">
                    <a:latin typeface="Cambria Math" panose="02040503050406030204" charset="0"/>
                    <a:cs typeface="Cambria Math" panose="02040503050406030204" charset="0"/>
                    <a:sym typeface="+mn-ea"/>
                  </a:rPr>
                  <a:t>小强可以计算验证</a:t>
                </a:r>
                <a:endParaRPr lang="en-US" altLang="zh-CN" sz="2400">
                  <a:latin typeface="Cambria Math" panose="02040503050406030204" charset="0"/>
                  <a:cs typeface="Cambria Math" panose="02040503050406030204" charset="0"/>
                  <a:sym typeface="+mn-ea"/>
                </a:endParaRPr>
              </a:p>
            </p:txBody>
          </p:sp>
        </mc:Choice>
        <mc:Fallback>
          <p:sp>
            <p:nvSpPr>
              <p:cNvPr id="3" name="Text Placeholder 2"/>
              <p:cNvSpPr>
                <a:spLocks noRot="1" noChangeAspect="1" noMove="1" noResize="1" noEditPoints="1" noAdjustHandles="1" noChangeArrowheads="1" noChangeShapeType="1" noTextEdit="1"/>
              </p:cNvSpPr>
              <p:nvPr>
                <p:ph type="body" idx="1"/>
              </p:nvPr>
            </p:nvSpPr>
            <p:spPr>
              <a:xfrm>
                <a:off x="207010" y="1350010"/>
                <a:ext cx="8749665" cy="5005705"/>
              </a:xfrm>
              <a:blipFill rotWithShape="1">
                <a:blip r:embed="rId1"/>
                <a:stretch>
                  <a:fillRect/>
                </a:stretch>
              </a:blipFill>
            </p:spPr>
            <p:txBody>
              <a:bodyPr/>
              <a:lstStyle/>
              <a:p>
                <a:r>
                  <a:rPr lang="en-US" altLang="en-US">
                    <a:noFill/>
                  </a:rPr>
                  <a:t> </a:t>
                </a:r>
              </a:p>
            </p:txBody>
          </p:sp>
        </mc:Fallback>
      </mc:AlternateContent>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t>计算委托：数字签名算法定义</a:t>
            </a:r>
            <a:r>
              <a:rPr lang="en-US" altLang="zh-CN"/>
              <a:t>  9/9</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3" name="Text Placeholder 2"/>
          <p:cNvSpPr>
            <a:spLocks noGrp="1"/>
          </p:cNvSpPr>
          <p:nvPr>
            <p:ph type="body" idx="1"/>
          </p:nvPr>
        </p:nvSpPr>
        <p:spPr>
          <a:xfrm>
            <a:off x="207010" y="1350010"/>
            <a:ext cx="8749665" cy="1440815"/>
          </a:xfrm>
          <a:ln w="12700" cmpd="sng">
            <a:solidFill>
              <a:schemeClr val="accent1">
                <a:shade val="50000"/>
              </a:schemeClr>
            </a:solidFill>
            <a:prstDash val="solid"/>
          </a:ln>
        </p:spPr>
        <p:txBody>
          <a:bodyPr>
            <a:noAutofit/>
          </a:bodyPr>
          <a:p>
            <a:pPr marL="342900" lvl="0" indent="-342900">
              <a:lnSpc>
                <a:spcPct val="9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KeyGen(1^k)  → (pk,sk)</a:t>
            </a:r>
            <a:endParaRPr lang="en-US" altLang="zh-CN" sz="2400">
              <a:latin typeface="+mn-lt"/>
              <a:ea typeface="+mn-ea"/>
            </a:endParaRPr>
          </a:p>
          <a:p>
            <a:pPr marL="342900" lvl="0" indent="-342900">
              <a:lnSpc>
                <a:spcPct val="90000"/>
              </a:lnSpc>
              <a:buFont typeface="Wingdings" panose="05000000000000000000" charset="0"/>
              <a:buChar char="o"/>
            </a:pPr>
            <a:r>
              <a:rPr lang="zh-CN" altLang="en-US" sz="2400">
                <a:latin typeface="+mn-lt"/>
                <a:ea typeface="+mn-ea"/>
                <a:sym typeface="+mn-ea"/>
              </a:rPr>
              <a:t>签名算法：</a:t>
            </a:r>
            <a:r>
              <a:rPr lang="en-US" altLang="zh-CN" sz="2400">
                <a:latin typeface="+mn-lt"/>
                <a:ea typeface="+mn-ea"/>
                <a:sym typeface="+mn-ea"/>
              </a:rPr>
              <a:t>Sign(sk, m)  → S_m</a:t>
            </a:r>
            <a:endParaRPr lang="en-US" altLang="zh-CN" sz="2400">
              <a:latin typeface="+mn-lt"/>
              <a:ea typeface="+mn-ea"/>
            </a:endParaRPr>
          </a:p>
          <a:p>
            <a:pPr marL="342900" lvl="0" indent="-342900">
              <a:lnSpc>
                <a:spcPct val="90000"/>
              </a:lnSpc>
              <a:buFont typeface="Wingdings" panose="05000000000000000000" charset="0"/>
              <a:buChar char="o"/>
            </a:pPr>
            <a:r>
              <a:rPr lang="zh-CN" altLang="en-US" sz="2400">
                <a:latin typeface="+mn-lt"/>
                <a:ea typeface="+mn-ea"/>
                <a:sym typeface="+mn-ea"/>
              </a:rPr>
              <a:t>验证算法：</a:t>
            </a:r>
            <a:r>
              <a:rPr lang="en-US" altLang="zh-CN" sz="2400">
                <a:latin typeface="+mn-lt"/>
                <a:ea typeface="+mn-ea"/>
                <a:sym typeface="+mn-ea"/>
              </a:rPr>
              <a:t>Verify(pk, m, S_m) → T/F</a:t>
            </a:r>
            <a:endParaRPr lang="zh-CN" altLang="en-US" sz="2400">
              <a:latin typeface="Cambria Math" panose="02040503050406030204" charset="0"/>
              <a:cs typeface="Cambria Math" panose="02040503050406030204" charset="0"/>
              <a:sym typeface="+mn-ea"/>
            </a:endParaRPr>
          </a:p>
        </p:txBody>
      </p:sp>
      <p:sp>
        <p:nvSpPr>
          <p:cNvPr id="6" name="Text Placeholder 2"/>
          <p:cNvSpPr>
            <a:spLocks noGrp="1"/>
          </p:cNvSpPr>
          <p:nvPr/>
        </p:nvSpPr>
        <p:spPr>
          <a:xfrm>
            <a:off x="207010" y="3028315"/>
            <a:ext cx="8749665" cy="1440815"/>
          </a:xfrm>
          <a:prstGeom prst="rect">
            <a:avLst/>
          </a:prstGeom>
          <a:ln w="12700" cmpd="sng">
            <a:solidFill>
              <a:schemeClr val="accent1">
                <a:shade val="50000"/>
              </a:schemeClr>
            </a:solidFill>
            <a:prstDash val="solid"/>
          </a:ln>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u="none" strike="noStrike" kern="1200" cap="none" spc="0" normalizeH="0">
                <a:solidFill>
                  <a:schemeClr val="tx1"/>
                </a:solidFill>
                <a:uFillTx/>
                <a:latin typeface="Garamond" panose="02020404030301010803" charset="0"/>
                <a:ea typeface="仿宋" panose="02010609060101010101"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仿宋" panose="02010609060101010101" charset="-122"/>
                <a:ea typeface="仿宋" panose="02010609060101010101"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nSpc>
                <a:spcPct val="9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KeyGen(1^k)  → (pk,sk)</a:t>
            </a:r>
            <a:endParaRPr lang="en-US" altLang="zh-CN" sz="2400">
              <a:latin typeface="+mn-lt"/>
              <a:ea typeface="+mn-ea"/>
            </a:endParaRPr>
          </a:p>
          <a:p>
            <a:pPr marL="342900" lvl="0" indent="-342900">
              <a:lnSpc>
                <a:spcPct val="90000"/>
              </a:lnSpc>
              <a:buFont typeface="Wingdings" panose="05000000000000000000" charset="0"/>
              <a:buChar char="o"/>
            </a:pPr>
            <a:r>
              <a:rPr lang="zh-CN" altLang="en-US" sz="2400">
                <a:highlight>
                  <a:srgbClr val="FFFF00"/>
                </a:highlight>
                <a:latin typeface="+mn-lt"/>
                <a:ea typeface="+mn-ea"/>
                <a:sym typeface="+mn-ea"/>
              </a:rPr>
              <a:t>签名协议</a:t>
            </a:r>
            <a:r>
              <a:rPr lang="zh-CN" altLang="en-US" sz="2400">
                <a:latin typeface="+mn-lt"/>
                <a:ea typeface="+mn-ea"/>
                <a:sym typeface="+mn-ea"/>
              </a:rPr>
              <a:t>：</a:t>
            </a:r>
            <a:r>
              <a:rPr lang="en-US" altLang="zh-CN" sz="2400">
                <a:latin typeface="+mn-lt"/>
                <a:ea typeface="+mn-ea"/>
                <a:sym typeface="+mn-ea"/>
              </a:rPr>
              <a:t>Sign([sk, m], [pk])  → S_m  :  </a:t>
            </a:r>
            <a:r>
              <a:rPr lang="zh-CN" altLang="en-US" sz="2400">
                <a:solidFill>
                  <a:srgbClr val="FF0000"/>
                </a:solidFill>
                <a:latin typeface="+mn-lt"/>
                <a:ea typeface="+mn-ea"/>
                <a:sym typeface="+mn-ea"/>
              </a:rPr>
              <a:t>签名委托</a:t>
            </a:r>
            <a:endParaRPr lang="en-US" altLang="zh-CN" sz="2400">
              <a:latin typeface="+mn-lt"/>
              <a:ea typeface="+mn-ea"/>
            </a:endParaRPr>
          </a:p>
          <a:p>
            <a:pPr marL="342900" lvl="0" indent="-342900">
              <a:lnSpc>
                <a:spcPct val="90000"/>
              </a:lnSpc>
              <a:buFont typeface="Wingdings" panose="05000000000000000000" charset="0"/>
              <a:buChar char="o"/>
            </a:pPr>
            <a:r>
              <a:rPr lang="zh-CN" altLang="en-US" sz="2400">
                <a:latin typeface="+mn-lt"/>
                <a:ea typeface="+mn-ea"/>
                <a:sym typeface="+mn-ea"/>
              </a:rPr>
              <a:t>验证算法：</a:t>
            </a:r>
            <a:r>
              <a:rPr lang="en-US" altLang="zh-CN" sz="2400">
                <a:latin typeface="+mn-lt"/>
                <a:ea typeface="+mn-ea"/>
                <a:sym typeface="+mn-ea"/>
              </a:rPr>
              <a:t>Verify(pk, m, S_m) → T/F</a:t>
            </a:r>
            <a:endParaRPr lang="zh-CN" altLang="en-US" sz="2400">
              <a:latin typeface="Cambria Math" panose="02040503050406030204" charset="0"/>
              <a:cs typeface="Cambria Math" panose="02040503050406030204" charset="0"/>
              <a:sym typeface="+mn-ea"/>
            </a:endParaRPr>
          </a:p>
        </p:txBody>
      </p:sp>
      <p:sp>
        <p:nvSpPr>
          <p:cNvPr id="7" name="Text Placeholder 2"/>
          <p:cNvSpPr>
            <a:spLocks noGrp="1"/>
          </p:cNvSpPr>
          <p:nvPr/>
        </p:nvSpPr>
        <p:spPr>
          <a:xfrm>
            <a:off x="207010" y="4692650"/>
            <a:ext cx="8749665" cy="1440815"/>
          </a:xfrm>
          <a:prstGeom prst="rect">
            <a:avLst/>
          </a:prstGeom>
          <a:ln w="12700" cmpd="sng">
            <a:solidFill>
              <a:schemeClr val="accent1">
                <a:shade val="50000"/>
              </a:schemeClr>
            </a:solidFill>
            <a:prstDash val="solid"/>
          </a:ln>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u="none" strike="noStrike" kern="1200" cap="none" spc="0" normalizeH="0">
                <a:solidFill>
                  <a:schemeClr val="tx1"/>
                </a:solidFill>
                <a:uFillTx/>
                <a:latin typeface="Garamond" panose="02020404030301010803" charset="0"/>
                <a:ea typeface="仿宋" panose="02010609060101010101"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仿宋" panose="02010609060101010101" charset="-122"/>
                <a:ea typeface="仿宋" panose="02010609060101010101"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nSpc>
                <a:spcPct val="9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KeyGen(1^k)  → (pk,sk)</a:t>
            </a:r>
            <a:endParaRPr lang="en-US" altLang="zh-CN" sz="2400">
              <a:latin typeface="+mn-lt"/>
              <a:ea typeface="+mn-ea"/>
            </a:endParaRPr>
          </a:p>
          <a:p>
            <a:pPr marL="342900" lvl="0" indent="-342900">
              <a:lnSpc>
                <a:spcPct val="90000"/>
              </a:lnSpc>
              <a:buFont typeface="Wingdings" panose="05000000000000000000" charset="0"/>
              <a:buChar char="o"/>
            </a:pPr>
            <a:r>
              <a:rPr lang="zh-CN" altLang="en-US" sz="2400">
                <a:latin typeface="+mn-lt"/>
                <a:ea typeface="+mn-ea"/>
                <a:sym typeface="+mn-ea"/>
              </a:rPr>
              <a:t>签名算法：</a:t>
            </a:r>
            <a:r>
              <a:rPr lang="en-US" altLang="zh-CN" sz="2400">
                <a:latin typeface="+mn-lt"/>
                <a:ea typeface="+mn-ea"/>
                <a:sym typeface="+mn-ea"/>
              </a:rPr>
              <a:t>Sign(sk, m)  → S_m</a:t>
            </a:r>
            <a:endParaRPr lang="en-US" altLang="zh-CN" sz="2400">
              <a:latin typeface="+mn-lt"/>
              <a:ea typeface="+mn-ea"/>
            </a:endParaRPr>
          </a:p>
          <a:p>
            <a:pPr marL="342900" lvl="0" indent="-342900">
              <a:lnSpc>
                <a:spcPct val="90000"/>
              </a:lnSpc>
              <a:buFont typeface="Wingdings" panose="05000000000000000000" charset="0"/>
              <a:buChar char="o"/>
            </a:pPr>
            <a:r>
              <a:rPr lang="zh-CN" altLang="en-US" sz="2400">
                <a:highlight>
                  <a:srgbClr val="00FF00"/>
                </a:highlight>
                <a:latin typeface="+mn-lt"/>
                <a:ea typeface="+mn-ea"/>
                <a:sym typeface="+mn-ea"/>
              </a:rPr>
              <a:t>验证协议</a:t>
            </a:r>
            <a:r>
              <a:rPr lang="zh-CN" altLang="en-US" sz="2400">
                <a:latin typeface="+mn-lt"/>
                <a:ea typeface="+mn-ea"/>
                <a:sym typeface="+mn-ea"/>
              </a:rPr>
              <a:t>：</a:t>
            </a:r>
            <a:r>
              <a:rPr lang="en-US" altLang="zh-CN" sz="2400">
                <a:latin typeface="+mn-lt"/>
                <a:ea typeface="+mn-ea"/>
                <a:sym typeface="+mn-ea"/>
              </a:rPr>
              <a:t>Verify([pk, m, S_m],[</a:t>
            </a:r>
            <a:r>
              <a:rPr lang="en-US" altLang="zh-CN" sz="2400">
                <a:latin typeface="+mn-lt"/>
                <a:ea typeface="+mn-ea"/>
                <a:sym typeface="+mn-ea"/>
              </a:rPr>
              <a:t>pk, m, S_m</a:t>
            </a:r>
            <a:r>
              <a:rPr lang="en-US" altLang="zh-CN" sz="2400">
                <a:latin typeface="+mn-lt"/>
                <a:ea typeface="+mn-ea"/>
                <a:sym typeface="+mn-ea"/>
              </a:rPr>
              <a:t>]) → T/F</a:t>
            </a:r>
            <a:r>
              <a:rPr lang="zh-CN" altLang="en-US" sz="2400">
                <a:latin typeface="+mn-lt"/>
                <a:ea typeface="+mn-ea"/>
                <a:sym typeface="+mn-ea"/>
              </a:rPr>
              <a:t>：</a:t>
            </a:r>
            <a:r>
              <a:rPr lang="en-US" altLang="zh-CN" sz="2400">
                <a:latin typeface="+mn-lt"/>
                <a:ea typeface="+mn-ea"/>
                <a:sym typeface="+mn-ea"/>
              </a:rPr>
              <a:t> </a:t>
            </a:r>
            <a:r>
              <a:rPr lang="zh-CN" altLang="en-US" sz="2400">
                <a:solidFill>
                  <a:srgbClr val="FF0000"/>
                </a:solidFill>
                <a:latin typeface="+mn-lt"/>
                <a:ea typeface="+mn-ea"/>
                <a:sym typeface="+mn-ea"/>
              </a:rPr>
              <a:t>验证委托</a:t>
            </a:r>
            <a:endParaRPr lang="zh-CN" altLang="en-US" sz="2400">
              <a:solidFill>
                <a:srgbClr val="FF0000"/>
              </a:solidFill>
              <a:latin typeface="+mn-lt"/>
              <a:ea typeface="+mn-ea"/>
              <a:cs typeface="Cambria Math" panose="02040503050406030204" charset="0"/>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t>计算提前</a:t>
            </a:r>
            <a:r>
              <a:rPr lang="en-US" altLang="zh-CN"/>
              <a:t>                              1/6</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8" name="Text Placeholder 7"/>
          <p:cNvSpPr/>
          <p:nvPr>
            <p:ph type="body" idx="1"/>
          </p:nvPr>
        </p:nvSpPr>
        <p:spPr>
          <a:xfrm>
            <a:off x="207010" y="1350645"/>
            <a:ext cx="8749665" cy="5005705"/>
          </a:xfrm>
        </p:spPr>
        <p:txBody>
          <a:bodyPr>
            <a:normAutofit fontScale="90000" lnSpcReduction="10000"/>
          </a:bodyPr>
          <a:p>
            <a:pPr marL="342900" indent="-342900">
              <a:buFont typeface="Wingdings" panose="05000000000000000000" charset="0"/>
              <a:buChar char="o"/>
            </a:pPr>
            <a:r>
              <a:rPr lang="zh-CN" altLang="en-US"/>
              <a:t>如果一个计算量（比如计算签名和验证签名）不可避免又不能计算委托，那这些计算量能不能提前完成呢？这就是计算提前的故事。</a:t>
            </a:r>
            <a:endParaRPr lang="zh-CN" altLang="en-US"/>
          </a:p>
          <a:p>
            <a:pPr marL="342900" indent="-342900">
              <a:buFont typeface="Wingdings" panose="05000000000000000000" charset="0"/>
              <a:buChar char="o"/>
            </a:pPr>
            <a:r>
              <a:rPr lang="zh-CN" altLang="en-US"/>
              <a:t>计算提前这个故事最精彩的地方在于：任何计算都需要知道输入，没有输入就没有输出，但</a:t>
            </a:r>
            <a:r>
              <a:rPr lang="zh-CN" altLang="en-US">
                <a:highlight>
                  <a:srgbClr val="FFFF00"/>
                </a:highlight>
              </a:rPr>
              <a:t>如果有一部分的输入不能提前知道那该怎么办</a:t>
            </a:r>
            <a:r>
              <a:rPr lang="zh-CN" altLang="en-US"/>
              <a:t>？</a:t>
            </a:r>
            <a:endParaRPr lang="zh-CN" altLang="en-US"/>
          </a:p>
          <a:p>
            <a:pPr marL="342900" indent="-342900">
              <a:buFont typeface="Wingdings" panose="05000000000000000000" charset="0"/>
              <a:buChar char="o"/>
            </a:pPr>
            <a:r>
              <a:rPr lang="zh-CN" altLang="en-US"/>
              <a:t>以数字签名为例，计算签名需要知道待签名的消息m，如果服务器没有办法提前知道m，那服务器又该如何提前完成签名计算呢？验证签名就更复杂了，如果服务器不能提前知道签名者的公钥pk、消息m、它的签名，服务器又该如何提前完成签名验证呢？</a:t>
            </a:r>
            <a:endParaRPr lang="zh-CN" altLang="en-US"/>
          </a:p>
          <a:p>
            <a:pPr marL="342900" indent="-342900">
              <a:buFont typeface="Wingdings" panose="05000000000000000000" charset="0"/>
              <a:buChar char="o"/>
            </a:pPr>
            <a:r>
              <a:rPr lang="zh-CN" altLang="en-US"/>
              <a:t>类似的问题也存在于加密、解密等其它密码技术的计算里。</a:t>
            </a:r>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t>计算提前</a:t>
            </a:r>
            <a:r>
              <a:rPr lang="en-US" altLang="zh-CN"/>
              <a:t>                              2/6</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8" name="Text Placeholder 7"/>
          <p:cNvSpPr/>
          <p:nvPr>
            <p:ph type="body" idx="1"/>
          </p:nvPr>
        </p:nvSpPr>
        <p:spPr>
          <a:xfrm>
            <a:off x="207010" y="1350645"/>
            <a:ext cx="8749665" cy="5005705"/>
          </a:xfrm>
        </p:spPr>
        <p:txBody>
          <a:bodyPr>
            <a:normAutofit/>
          </a:bodyPr>
          <a:p>
            <a:pPr marL="342900" indent="-342900">
              <a:lnSpc>
                <a:spcPct val="110000"/>
              </a:lnSpc>
              <a:buFont typeface="Wingdings" panose="05000000000000000000" charset="0"/>
              <a:buChar char="o"/>
            </a:pPr>
            <a:r>
              <a:rPr lang="zh-CN" altLang="en-US"/>
              <a:t>一个问题太难解决不了时还是用经典研究方法——后退一步海阔天空。具体而言，如果计算没有办法全部提前，那就让大部分的计算提前完成。</a:t>
            </a:r>
            <a:endParaRPr lang="zh-CN" altLang="en-US"/>
          </a:p>
          <a:p>
            <a:pPr marL="342900" indent="-342900">
              <a:lnSpc>
                <a:spcPct val="110000"/>
              </a:lnSpc>
              <a:buFont typeface="Wingdings" panose="05000000000000000000" charset="0"/>
              <a:buChar char="o"/>
            </a:pPr>
            <a:endParaRPr lang="zh-CN" altLang="en-US"/>
          </a:p>
          <a:p>
            <a:pPr marL="342900" indent="-342900">
              <a:lnSpc>
                <a:spcPct val="110000"/>
              </a:lnSpc>
              <a:buFont typeface="Wingdings" panose="05000000000000000000" charset="0"/>
              <a:buChar char="o"/>
            </a:pPr>
            <a:r>
              <a:rPr lang="zh-CN" altLang="en-US"/>
              <a:t>在密码学术圈，这种计算提前的技巧称为</a:t>
            </a:r>
            <a:r>
              <a:rPr lang="zh-CN" altLang="en-US">
                <a:sym typeface="+mn-ea"/>
              </a:rPr>
              <a:t>在线/离线</a:t>
            </a:r>
            <a:r>
              <a:rPr lang="zh-CN" altLang="en-US" sz="2800">
                <a:sym typeface="+mn-ea"/>
              </a:rPr>
              <a:t>计算（</a:t>
            </a:r>
            <a:r>
              <a:rPr lang="zh-CN" altLang="en-US" sz="2800"/>
              <a:t>Online/Offline Computing）</a:t>
            </a:r>
            <a:endParaRPr lang="zh-CN" altLang="en-US" sz="2800"/>
          </a:p>
          <a:p>
            <a:pPr lvl="1">
              <a:lnSpc>
                <a:spcPct val="110000"/>
              </a:lnSpc>
              <a:buFont typeface="Wingdings" panose="05000000000000000000" charset="0"/>
              <a:buChar char="v"/>
            </a:pPr>
            <a:r>
              <a:rPr lang="en-US" altLang="zh-CN" sz="2800"/>
              <a:t>Offline: </a:t>
            </a:r>
            <a:r>
              <a:rPr lang="zh-CN" altLang="en-US" sz="2800"/>
              <a:t>在某部分输入未知时，完成</a:t>
            </a:r>
            <a:r>
              <a:rPr lang="zh-CN" altLang="en-US" sz="2800">
                <a:highlight>
                  <a:srgbClr val="FFFF00"/>
                </a:highlight>
              </a:rPr>
              <a:t>大部分</a:t>
            </a:r>
            <a:r>
              <a:rPr lang="zh-CN" altLang="en-US" sz="2800"/>
              <a:t>计算</a:t>
            </a:r>
            <a:endParaRPr lang="zh-CN" altLang="en-US" sz="2800"/>
          </a:p>
          <a:p>
            <a:pPr lvl="1">
              <a:lnSpc>
                <a:spcPct val="110000"/>
              </a:lnSpc>
              <a:buFont typeface="Wingdings" panose="05000000000000000000" charset="0"/>
              <a:buChar char="v"/>
            </a:pPr>
            <a:r>
              <a:rPr lang="en-US" altLang="zh-CN" sz="2800"/>
              <a:t>Online:  </a:t>
            </a:r>
            <a:r>
              <a:rPr lang="zh-CN" altLang="en-US" sz="2800"/>
              <a:t>在输入全清楚后，只需完成</a:t>
            </a:r>
            <a:r>
              <a:rPr lang="zh-CN" altLang="en-US" sz="2800">
                <a:highlight>
                  <a:srgbClr val="00FF00"/>
                </a:highlight>
              </a:rPr>
              <a:t>轻量</a:t>
            </a:r>
            <a:r>
              <a:rPr lang="zh-CN" altLang="en-US" sz="2800"/>
              <a:t>计算</a:t>
            </a:r>
            <a:endParaRPr lang="zh-CN" altLang="en-US" sz="2800"/>
          </a:p>
          <a:p>
            <a:pPr marL="457200" lvl="0" indent="-457200">
              <a:buFont typeface="Wingdings" panose="05000000000000000000" charset="0"/>
              <a:buChar char="o"/>
            </a:pPr>
            <a:endParaRPr lang="zh-CN" altLang="en-US" sz="2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t>计算提前</a:t>
            </a:r>
            <a:r>
              <a:rPr lang="en-US" altLang="zh-CN"/>
              <a:t>                              3/6</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8" name="Text Placeholder 7"/>
          <p:cNvSpPr/>
          <p:nvPr>
            <p:ph type="body" idx="1"/>
          </p:nvPr>
        </p:nvSpPr>
        <p:spPr>
          <a:xfrm>
            <a:off x="207010" y="1350645"/>
            <a:ext cx="8749665" cy="5005705"/>
          </a:xfrm>
        </p:spPr>
        <p:txBody>
          <a:bodyPr>
            <a:normAutofit lnSpcReduction="10000"/>
          </a:bodyPr>
          <a:p>
            <a:pPr lvl="0">
              <a:buFont typeface="Wingdings" panose="05000000000000000000" charset="0"/>
            </a:pPr>
            <a:r>
              <a:rPr lang="zh-CN" altLang="en-US"/>
              <a:t>假设通过输入</a:t>
            </a:r>
            <a:r>
              <a:rPr lang="en-US" altLang="zh-CN"/>
              <a:t>t</a:t>
            </a:r>
            <a:r>
              <a:rPr lang="zh-CN" altLang="en-US"/>
              <a:t>和函数</a:t>
            </a:r>
            <a:r>
              <a:rPr lang="en-US" altLang="zh-CN"/>
              <a:t>f</a:t>
            </a:r>
            <a:r>
              <a:rPr lang="zh-CN" altLang="en-US"/>
              <a:t>计算</a:t>
            </a:r>
            <a:r>
              <a:rPr lang="en-US" altLang="zh-CN"/>
              <a:t>f(t)</a:t>
            </a:r>
            <a:r>
              <a:rPr lang="zh-CN" altLang="en-US"/>
              <a:t>是计划提前完成的计算，但输入</a:t>
            </a:r>
            <a:r>
              <a:rPr lang="en-US" altLang="zh-CN"/>
              <a:t>t</a:t>
            </a:r>
            <a:r>
              <a:rPr lang="zh-CN" altLang="en-US"/>
              <a:t>无法提前知道。计划就此搁浅。</a:t>
            </a:r>
            <a:endParaRPr lang="zh-CN" altLang="en-US"/>
          </a:p>
          <a:p>
            <a:pPr lvl="0">
              <a:buFont typeface="Wingdings" panose="05000000000000000000" charset="0"/>
            </a:pPr>
            <a:endParaRPr lang="zh-CN" altLang="en-US"/>
          </a:p>
          <a:p>
            <a:pPr lvl="0">
              <a:buFont typeface="Wingdings" panose="05000000000000000000" charset="0"/>
            </a:pPr>
            <a:r>
              <a:rPr lang="zh-CN" altLang="en-US"/>
              <a:t>假设函数</a:t>
            </a:r>
            <a:r>
              <a:rPr lang="en-US" altLang="zh-CN"/>
              <a:t>f</a:t>
            </a:r>
            <a:r>
              <a:rPr lang="zh-CN" altLang="en-US"/>
              <a:t>具有加法同态性质。方法就很简单了。</a:t>
            </a:r>
            <a:endParaRPr lang="zh-CN" altLang="en-US"/>
          </a:p>
          <a:p>
            <a:pPr marL="457200" lvl="0" indent="-457200">
              <a:buFont typeface="Wingdings" panose="05000000000000000000" charset="0"/>
              <a:buChar char="o"/>
            </a:pPr>
            <a:r>
              <a:rPr lang="en-US" altLang="zh-CN"/>
              <a:t>Offline: 随机选择数值w和z并计算f(w)和f(z)。</a:t>
            </a:r>
            <a:endParaRPr lang="en-US" altLang="zh-CN"/>
          </a:p>
          <a:p>
            <a:pPr marL="457200" lvl="0" indent="-457200">
              <a:buFont typeface="Wingdings" panose="05000000000000000000" charset="0"/>
              <a:buChar char="o"/>
            </a:pPr>
            <a:r>
              <a:rPr lang="en-US" altLang="zh-CN"/>
              <a:t>Online:  </a:t>
            </a:r>
            <a:r>
              <a:rPr lang="zh-CN" altLang="en-US"/>
              <a:t>给</a:t>
            </a:r>
            <a:r>
              <a:rPr lang="zh-CN" altLang="en-US" sz="2800"/>
              <a:t>定</a:t>
            </a:r>
            <a:r>
              <a:rPr lang="en-US" altLang="zh-CN" sz="2800"/>
              <a:t>t</a:t>
            </a:r>
            <a:r>
              <a:rPr lang="zh-CN" altLang="en-US" sz="2800"/>
              <a:t>之后</a:t>
            </a:r>
            <a:r>
              <a:rPr lang="en-US" altLang="zh-CN" sz="2800"/>
              <a:t>, </a:t>
            </a:r>
            <a:endParaRPr lang="en-US" altLang="zh-CN" sz="2800"/>
          </a:p>
          <a:p>
            <a:pPr lvl="1">
              <a:buFont typeface="Wingdings" panose="05000000000000000000" charset="0"/>
              <a:buChar char="v"/>
            </a:pPr>
            <a:r>
              <a:rPr lang="zh-CN" altLang="en-US" sz="2800"/>
              <a:t>计算</a:t>
            </a:r>
            <a:r>
              <a:rPr lang="en-US" altLang="zh-CN" sz="2800"/>
              <a:t>o</a:t>
            </a:r>
            <a:r>
              <a:rPr lang="zh-CN" altLang="en-US" sz="2800"/>
              <a:t>满足</a:t>
            </a:r>
            <a:r>
              <a:rPr lang="en-US" altLang="zh-CN" sz="2800"/>
              <a:t> t=w+o*z</a:t>
            </a:r>
            <a:r>
              <a:rPr lang="zh-CN" altLang="en-US" sz="2800"/>
              <a:t>。</a:t>
            </a:r>
            <a:endParaRPr lang="zh-CN" altLang="en-US" sz="2800"/>
          </a:p>
          <a:p>
            <a:pPr lvl="1">
              <a:buFont typeface="Wingdings" panose="05000000000000000000" charset="0"/>
              <a:buChar char="v"/>
            </a:pPr>
            <a:r>
              <a:rPr lang="zh-CN" altLang="en-US" sz="2800"/>
              <a:t>公布</a:t>
            </a:r>
            <a:r>
              <a:rPr lang="en-US" altLang="zh-CN" sz="2800">
                <a:sym typeface="+mn-ea"/>
              </a:rPr>
              <a:t>f(w), f(z)</a:t>
            </a:r>
            <a:r>
              <a:rPr lang="zh-CN" altLang="en-US" sz="2800">
                <a:sym typeface="+mn-ea"/>
              </a:rPr>
              <a:t>和</a:t>
            </a:r>
            <a:r>
              <a:rPr lang="en-US" altLang="zh-CN" sz="2800">
                <a:sym typeface="+mn-ea"/>
              </a:rPr>
              <a:t>o</a:t>
            </a:r>
            <a:r>
              <a:rPr lang="zh-CN" altLang="en-US" sz="2800">
                <a:sym typeface="+mn-ea"/>
              </a:rPr>
              <a:t>。</a:t>
            </a:r>
            <a:r>
              <a:rPr lang="en-US" altLang="zh-CN" sz="2800">
                <a:sym typeface="+mn-ea"/>
              </a:rPr>
              <a:t> </a:t>
            </a:r>
            <a:r>
              <a:rPr lang="zh-CN" altLang="en-US" sz="2800">
                <a:sym typeface="+mn-ea"/>
              </a:rPr>
              <a:t>这三个数值用于表示</a:t>
            </a:r>
            <a:r>
              <a:rPr lang="en-US" altLang="zh-CN" sz="2800">
                <a:sym typeface="+mn-ea"/>
              </a:rPr>
              <a:t>f(t)</a:t>
            </a:r>
            <a:endParaRPr lang="en-US" altLang="zh-CN" sz="2800">
              <a:sym typeface="+mn-ea"/>
            </a:endParaRPr>
          </a:p>
          <a:p>
            <a:pPr marL="0" lvl="0" indent="0">
              <a:buFont typeface="Wingdings" panose="05000000000000000000" charset="0"/>
              <a:buNone/>
            </a:pPr>
            <a:endParaRPr lang="en-US" altLang="zh-CN"/>
          </a:p>
          <a:p>
            <a:pPr marL="0" lvl="0" indent="0">
              <a:buFont typeface="Wingdings" panose="05000000000000000000" charset="0"/>
              <a:buNone/>
            </a:pPr>
            <a:r>
              <a:rPr lang="zh-CN" altLang="en-US"/>
              <a:t>说明：这是因为这三个数值可以恢复出</a:t>
            </a:r>
            <a:r>
              <a:rPr lang="en-US" altLang="zh-CN"/>
              <a:t>f(t)</a:t>
            </a:r>
            <a:r>
              <a:rPr lang="zh-CN" altLang="en-US"/>
              <a:t>。</a:t>
            </a:r>
            <a:endParaRPr lang="en-US" altLang="zh-CN"/>
          </a:p>
          <a:p>
            <a:pPr lvl="0">
              <a:buFont typeface="Wingdings" panose="05000000000000000000" charset="0"/>
            </a:pPr>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sym typeface="+mn-ea"/>
              </a:rPr>
              <a:t>计算提前</a:t>
            </a:r>
            <a:r>
              <a:rPr lang="en-US" altLang="zh-CN">
                <a:sym typeface="+mn-ea"/>
              </a:rPr>
              <a:t>                              4/6</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3" name="Text Placeholder 2"/>
          <p:cNvSpPr>
            <a:spLocks noGrp="1"/>
          </p:cNvSpPr>
          <p:nvPr>
            <p:ph type="body" idx="1"/>
          </p:nvPr>
        </p:nvSpPr>
        <p:spPr>
          <a:xfrm>
            <a:off x="207010" y="1350010"/>
            <a:ext cx="8749665" cy="1440815"/>
          </a:xfrm>
          <a:ln w="12700" cmpd="sng">
            <a:solidFill>
              <a:schemeClr val="accent1">
                <a:shade val="50000"/>
              </a:schemeClr>
            </a:solidFill>
            <a:prstDash val="solid"/>
          </a:ln>
        </p:spPr>
        <p:txBody>
          <a:bodyPr>
            <a:noAutofit/>
          </a:bodyPr>
          <a:p>
            <a:pPr marL="342900" lvl="0" indent="-342900">
              <a:lnSpc>
                <a:spcPct val="9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KeyGen(1^k)  → (pk,sk)</a:t>
            </a:r>
            <a:endParaRPr lang="en-US" altLang="zh-CN" sz="2400">
              <a:latin typeface="+mn-lt"/>
              <a:ea typeface="+mn-ea"/>
            </a:endParaRPr>
          </a:p>
          <a:p>
            <a:pPr marL="342900" lvl="0" indent="-342900">
              <a:lnSpc>
                <a:spcPct val="90000"/>
              </a:lnSpc>
              <a:buFont typeface="Wingdings" panose="05000000000000000000" charset="0"/>
              <a:buChar char="o"/>
            </a:pPr>
            <a:r>
              <a:rPr lang="zh-CN" altLang="en-US" sz="2400">
                <a:latin typeface="+mn-lt"/>
                <a:ea typeface="+mn-ea"/>
                <a:sym typeface="+mn-ea"/>
              </a:rPr>
              <a:t>签名算法：</a:t>
            </a:r>
            <a:r>
              <a:rPr lang="en-US" altLang="zh-CN" sz="2400">
                <a:latin typeface="+mn-lt"/>
                <a:ea typeface="+mn-ea"/>
                <a:sym typeface="+mn-ea"/>
              </a:rPr>
              <a:t>Sign(sk, m)  → S_m</a:t>
            </a:r>
            <a:endParaRPr lang="en-US" altLang="zh-CN" sz="2400">
              <a:latin typeface="+mn-lt"/>
              <a:ea typeface="+mn-ea"/>
            </a:endParaRPr>
          </a:p>
          <a:p>
            <a:pPr marL="342900" lvl="0" indent="-342900">
              <a:lnSpc>
                <a:spcPct val="90000"/>
              </a:lnSpc>
              <a:buFont typeface="Wingdings" panose="05000000000000000000" charset="0"/>
              <a:buChar char="o"/>
            </a:pPr>
            <a:r>
              <a:rPr lang="zh-CN" altLang="en-US" sz="2400">
                <a:latin typeface="+mn-lt"/>
                <a:ea typeface="+mn-ea"/>
                <a:sym typeface="+mn-ea"/>
              </a:rPr>
              <a:t>验证算法：</a:t>
            </a:r>
            <a:r>
              <a:rPr lang="en-US" altLang="zh-CN" sz="2400">
                <a:latin typeface="+mn-lt"/>
                <a:ea typeface="+mn-ea"/>
                <a:sym typeface="+mn-ea"/>
              </a:rPr>
              <a:t>Verify(pk, m, S_m) → T/F</a:t>
            </a:r>
            <a:endParaRPr lang="zh-CN" altLang="en-US" sz="2400">
              <a:latin typeface="Cambria Math" panose="02040503050406030204" charset="0"/>
              <a:cs typeface="Cambria Math" panose="02040503050406030204" charset="0"/>
              <a:sym typeface="+mn-ea"/>
            </a:endParaRPr>
          </a:p>
        </p:txBody>
      </p:sp>
      <p:sp>
        <p:nvSpPr>
          <p:cNvPr id="7" name="Text Placeholder 2"/>
          <p:cNvSpPr>
            <a:spLocks noGrp="1"/>
          </p:cNvSpPr>
          <p:nvPr/>
        </p:nvSpPr>
        <p:spPr>
          <a:xfrm>
            <a:off x="207010" y="3242310"/>
            <a:ext cx="8749665" cy="2704465"/>
          </a:xfrm>
          <a:prstGeom prst="rect">
            <a:avLst/>
          </a:prstGeom>
          <a:ln w="12700" cmpd="sng">
            <a:solidFill>
              <a:schemeClr val="accent1">
                <a:shade val="50000"/>
              </a:schemeClr>
            </a:solidFill>
            <a:prstDash val="solid"/>
          </a:ln>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u="none" strike="noStrike" kern="1200" cap="none" spc="0" normalizeH="0">
                <a:solidFill>
                  <a:schemeClr val="tx1"/>
                </a:solidFill>
                <a:uFillTx/>
                <a:latin typeface="Garamond" panose="02020404030301010803" charset="0"/>
                <a:ea typeface="仿宋" panose="02010609060101010101"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仿宋" panose="02010609060101010101" charset="-122"/>
                <a:ea typeface="仿宋" panose="02010609060101010101"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90000"/>
              </a:lnSpc>
              <a:buFont typeface="Wingdings" panose="05000000000000000000" charset="0"/>
            </a:pPr>
            <a:r>
              <a:rPr lang="en-US" altLang="zh-CN" sz="2400">
                <a:latin typeface="+mn-lt"/>
                <a:ea typeface="+mn-ea"/>
                <a:sym typeface="+mn-ea"/>
              </a:rPr>
              <a:t>Online/Offline Signatures:</a:t>
            </a:r>
            <a:endParaRPr lang="en-US" altLang="zh-CN" sz="2400">
              <a:latin typeface="+mn-lt"/>
              <a:ea typeface="+mn-ea"/>
              <a:sym typeface="+mn-ea"/>
            </a:endParaRPr>
          </a:p>
          <a:p>
            <a:pPr lvl="0">
              <a:lnSpc>
                <a:spcPct val="90000"/>
              </a:lnSpc>
              <a:buFont typeface="Wingdings" panose="05000000000000000000" charset="0"/>
            </a:pPr>
            <a:endParaRPr lang="zh-CN" altLang="en-US"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KeyGen(1^k)  → (pk,sk)</a:t>
            </a:r>
            <a:endParaRPr lang="en-US" altLang="zh-CN" sz="2400">
              <a:latin typeface="+mn-lt"/>
              <a:ea typeface="+mn-ea"/>
            </a:endParaRPr>
          </a:p>
          <a:p>
            <a:pPr marL="342900" lvl="0" indent="-342900">
              <a:lnSpc>
                <a:spcPct val="90000"/>
              </a:lnSpc>
              <a:buFont typeface="Wingdings" panose="05000000000000000000" charset="0"/>
              <a:buChar char="o"/>
            </a:pPr>
            <a:r>
              <a:rPr lang="zh-CN" altLang="en-US" sz="2400">
                <a:highlight>
                  <a:srgbClr val="FFFF00"/>
                </a:highlight>
                <a:latin typeface="+mn-lt"/>
                <a:ea typeface="+mn-ea"/>
                <a:sym typeface="+mn-ea"/>
              </a:rPr>
              <a:t>离线签名算法</a:t>
            </a:r>
            <a:r>
              <a:rPr lang="zh-CN" altLang="en-US" sz="2400">
                <a:latin typeface="+mn-lt"/>
                <a:ea typeface="+mn-ea"/>
                <a:sym typeface="+mn-ea"/>
              </a:rPr>
              <a:t>：</a:t>
            </a:r>
            <a:r>
              <a:rPr lang="en-US" altLang="zh-CN" sz="2400">
                <a:latin typeface="+mn-lt"/>
                <a:ea typeface="+mn-ea"/>
                <a:sym typeface="+mn-ea"/>
              </a:rPr>
              <a:t>Offline-Sign(sk)  → (osk, S_off)</a:t>
            </a:r>
            <a:endParaRPr lang="en-US" altLang="zh-CN" sz="2400">
              <a:latin typeface="+mn-lt"/>
              <a:ea typeface="+mn-ea"/>
              <a:sym typeface="+mn-ea"/>
            </a:endParaRPr>
          </a:p>
          <a:p>
            <a:pPr marL="342900" lvl="0" indent="-342900">
              <a:lnSpc>
                <a:spcPct val="90000"/>
              </a:lnSpc>
              <a:buFont typeface="Wingdings" panose="05000000000000000000" charset="0"/>
              <a:buChar char="o"/>
            </a:pPr>
            <a:r>
              <a:rPr lang="zh-CN" altLang="en-US" sz="2400">
                <a:highlight>
                  <a:srgbClr val="00FF00"/>
                </a:highlight>
                <a:latin typeface="+mn-lt"/>
                <a:ea typeface="+mn-ea"/>
                <a:sym typeface="+mn-ea"/>
              </a:rPr>
              <a:t>在线签名算法</a:t>
            </a:r>
            <a:r>
              <a:rPr lang="zh-CN" altLang="en-US" sz="2400">
                <a:latin typeface="+mn-lt"/>
                <a:ea typeface="+mn-ea"/>
                <a:sym typeface="+mn-ea"/>
              </a:rPr>
              <a:t>：</a:t>
            </a:r>
            <a:r>
              <a:rPr lang="en-US" altLang="zh-CN" sz="2400">
                <a:latin typeface="+mn-lt"/>
                <a:ea typeface="+mn-ea"/>
                <a:sym typeface="+mn-ea"/>
              </a:rPr>
              <a:t>Online-Sign(osk, S_off, m)</a:t>
            </a:r>
            <a:r>
              <a:rPr lang="en-US" altLang="zh-CN" sz="2400">
                <a:latin typeface="+mn-lt"/>
                <a:ea typeface="+mn-ea"/>
                <a:sym typeface="+mn-ea"/>
              </a:rPr>
              <a:t>→ S_m=(S_off, S_on)</a:t>
            </a:r>
            <a:endParaRPr lang="en-US" altLang="zh-CN"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验证算法：</a:t>
            </a:r>
            <a:r>
              <a:rPr lang="en-US" altLang="zh-CN" sz="2400">
                <a:latin typeface="+mn-lt"/>
                <a:ea typeface="+mn-ea"/>
                <a:sym typeface="+mn-ea"/>
              </a:rPr>
              <a:t>Verify(pk, m, S_m) → T/F</a:t>
            </a:r>
            <a:endParaRPr lang="en-US" altLang="zh-CN" sz="2400">
              <a:solidFill>
                <a:srgbClr val="FF0000"/>
              </a:solidFill>
              <a:latin typeface="+mn-lt"/>
              <a:ea typeface="+mn-ea"/>
              <a:cs typeface="Cambria Math" panose="02040503050406030204" charset="0"/>
              <a:sym typeface="+mn-e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sym typeface="+mn-ea"/>
              </a:rPr>
              <a:t>计算提前</a:t>
            </a:r>
            <a:r>
              <a:rPr lang="en-US" altLang="zh-CN">
                <a:sym typeface="+mn-ea"/>
              </a:rPr>
              <a:t>                              5/6</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7" name="Text Placeholder 2"/>
          <p:cNvSpPr>
            <a:spLocks noGrp="1"/>
          </p:cNvSpPr>
          <p:nvPr/>
        </p:nvSpPr>
        <p:spPr>
          <a:xfrm>
            <a:off x="207010" y="1227455"/>
            <a:ext cx="8749665" cy="2317750"/>
          </a:xfrm>
          <a:prstGeom prst="rect">
            <a:avLst/>
          </a:prstGeom>
          <a:ln w="12700" cmpd="sng">
            <a:solidFill>
              <a:schemeClr val="accent1">
                <a:shade val="50000"/>
              </a:schemeClr>
            </a:solidFill>
            <a:prstDash val="solid"/>
          </a:ln>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u="none" strike="noStrike" kern="1200" cap="none" spc="0" normalizeH="0">
                <a:solidFill>
                  <a:schemeClr val="tx1"/>
                </a:solidFill>
                <a:uFillTx/>
                <a:latin typeface="Garamond" panose="02020404030301010803" charset="0"/>
                <a:ea typeface="仿宋" panose="02010609060101010101"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仿宋" panose="02010609060101010101" charset="-122"/>
                <a:ea typeface="仿宋" panose="02010609060101010101"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90000"/>
              </a:lnSpc>
              <a:buFont typeface="Wingdings" panose="05000000000000000000" charset="0"/>
            </a:pPr>
            <a:r>
              <a:rPr lang="en-US" altLang="zh-CN" sz="2400">
                <a:latin typeface="+mn-lt"/>
                <a:ea typeface="+mn-ea"/>
                <a:sym typeface="+mn-ea"/>
              </a:rPr>
              <a:t>Online/Offline Signatures:</a:t>
            </a:r>
            <a:endParaRPr lang="en-US" altLang="zh-CN"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KeyGen(1^k)  → (pk,sk)</a:t>
            </a:r>
            <a:endParaRPr lang="en-US" altLang="zh-CN" sz="2400">
              <a:latin typeface="+mn-lt"/>
              <a:ea typeface="+mn-ea"/>
            </a:endParaRPr>
          </a:p>
          <a:p>
            <a:pPr marL="342900" lvl="0" indent="-342900">
              <a:lnSpc>
                <a:spcPct val="90000"/>
              </a:lnSpc>
              <a:buFont typeface="Wingdings" panose="05000000000000000000" charset="0"/>
              <a:buChar char="o"/>
            </a:pPr>
            <a:r>
              <a:rPr lang="zh-CN" altLang="en-US" sz="2400">
                <a:highlight>
                  <a:srgbClr val="FFFF00"/>
                </a:highlight>
                <a:latin typeface="+mn-lt"/>
                <a:ea typeface="+mn-ea"/>
                <a:sym typeface="+mn-ea"/>
              </a:rPr>
              <a:t>离线签名算法</a:t>
            </a:r>
            <a:r>
              <a:rPr lang="zh-CN" altLang="en-US" sz="2400">
                <a:latin typeface="+mn-lt"/>
                <a:ea typeface="+mn-ea"/>
                <a:sym typeface="+mn-ea"/>
              </a:rPr>
              <a:t>：</a:t>
            </a:r>
            <a:r>
              <a:rPr lang="en-US" altLang="zh-CN" sz="2400">
                <a:latin typeface="+mn-lt"/>
                <a:ea typeface="+mn-ea"/>
                <a:sym typeface="+mn-ea"/>
              </a:rPr>
              <a:t>Offline-Sign(sk)  → (osk, S_off)</a:t>
            </a:r>
            <a:endParaRPr lang="en-US" altLang="zh-CN" sz="2400">
              <a:latin typeface="+mn-lt"/>
              <a:ea typeface="+mn-ea"/>
              <a:sym typeface="+mn-ea"/>
            </a:endParaRPr>
          </a:p>
          <a:p>
            <a:pPr marL="342900" lvl="0" indent="-342900">
              <a:lnSpc>
                <a:spcPct val="90000"/>
              </a:lnSpc>
              <a:buFont typeface="Wingdings" panose="05000000000000000000" charset="0"/>
              <a:buChar char="o"/>
            </a:pPr>
            <a:r>
              <a:rPr lang="zh-CN" altLang="en-US" sz="2400">
                <a:highlight>
                  <a:srgbClr val="00FF00"/>
                </a:highlight>
                <a:latin typeface="+mn-lt"/>
                <a:ea typeface="+mn-ea"/>
              </a:rPr>
              <a:t>在线签名算法</a:t>
            </a:r>
            <a:r>
              <a:rPr lang="zh-CN" altLang="en-US" sz="2400">
                <a:latin typeface="+mn-lt"/>
                <a:ea typeface="+mn-ea"/>
              </a:rPr>
              <a:t>：</a:t>
            </a:r>
            <a:r>
              <a:rPr lang="en-US" altLang="zh-CN" sz="2400">
                <a:latin typeface="+mn-lt"/>
                <a:ea typeface="+mn-ea"/>
              </a:rPr>
              <a:t>Online-Sign(osk, S_off, m)</a:t>
            </a:r>
            <a:r>
              <a:rPr lang="en-US" altLang="zh-CN" sz="2400">
                <a:latin typeface="+mn-lt"/>
                <a:ea typeface="+mn-ea"/>
                <a:sym typeface="+mn-ea"/>
              </a:rPr>
              <a:t>→ S_m=(S_off, S_on)</a:t>
            </a:r>
            <a:endParaRPr lang="en-US" altLang="zh-CN"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验证算法：</a:t>
            </a:r>
            <a:r>
              <a:rPr lang="en-US" altLang="zh-CN" sz="2400">
                <a:latin typeface="+mn-lt"/>
                <a:ea typeface="+mn-ea"/>
                <a:sym typeface="+mn-ea"/>
              </a:rPr>
              <a:t>Verify(pk, m, S_m) → T/F</a:t>
            </a:r>
            <a:endParaRPr lang="en-US" altLang="zh-CN" sz="2400">
              <a:solidFill>
                <a:srgbClr val="FF0000"/>
              </a:solidFill>
              <a:latin typeface="+mn-lt"/>
              <a:ea typeface="+mn-ea"/>
              <a:cs typeface="Cambria Math" panose="02040503050406030204" charset="0"/>
              <a:sym typeface="+mn-ea"/>
            </a:endParaRPr>
          </a:p>
        </p:txBody>
      </p:sp>
      <p:sp>
        <p:nvSpPr>
          <p:cNvPr id="8" name="Text Placeholder 7"/>
          <p:cNvSpPr>
            <a:spLocks noGrp="1"/>
          </p:cNvSpPr>
          <p:nvPr>
            <p:ph type="body" idx="1"/>
          </p:nvPr>
        </p:nvSpPr>
        <p:spPr>
          <a:xfrm>
            <a:off x="207010" y="3881755"/>
            <a:ext cx="8749665" cy="2336165"/>
          </a:xfrm>
          <a:ln w="12700" cmpd="sng">
            <a:solidFill>
              <a:schemeClr val="accent1">
                <a:shade val="50000"/>
              </a:schemeClr>
            </a:solidFill>
            <a:prstDash val="solid"/>
          </a:ln>
        </p:spPr>
        <p:txBody>
          <a:bodyPr>
            <a:normAutofit fontScale="90000"/>
          </a:bodyPr>
          <a:p>
            <a:pPr marL="457200" indent="-457200">
              <a:buFont typeface="Wingdings" panose="05000000000000000000" charset="0"/>
              <a:buChar char="o"/>
            </a:pPr>
            <a:r>
              <a:rPr sz="2400">
                <a:latin typeface="仿宋" panose="02010609060101010101" charset="-122"/>
              </a:rPr>
              <a:t>敌人要求首先看到公钥</a:t>
            </a:r>
            <a:r>
              <a:rPr lang="en-US" sz="2400">
                <a:cs typeface="Garamond" panose="02020404030301010803" charset="0"/>
              </a:rPr>
              <a:t>pk</a:t>
            </a:r>
            <a:r>
              <a:rPr sz="2400">
                <a:latin typeface="仿宋" panose="02010609060101010101" charset="-122"/>
              </a:rPr>
              <a:t>，不见签名公钥就不点炮。</a:t>
            </a:r>
            <a:endParaRPr sz="2400">
              <a:latin typeface="仿宋" panose="02010609060101010101" charset="-122"/>
            </a:endParaRPr>
          </a:p>
          <a:p>
            <a:pPr marL="457200" indent="-457200">
              <a:buFont typeface="Wingdings" panose="05000000000000000000" charset="0"/>
              <a:buChar char="o"/>
            </a:pPr>
            <a:r>
              <a:rPr sz="2400">
                <a:latin typeface="仿宋" panose="02010609060101010101" charset="-122"/>
              </a:rPr>
              <a:t>敌人其次可以随心所欲地得到任意消息</a:t>
            </a:r>
            <a:r>
              <a:rPr lang="en-US" sz="2400">
                <a:cs typeface="Garamond" panose="02020404030301010803" charset="0"/>
              </a:rPr>
              <a:t>m_i</a:t>
            </a:r>
            <a:r>
              <a:rPr sz="2400">
                <a:latin typeface="仿宋" panose="02010609060101010101" charset="-122"/>
              </a:rPr>
              <a:t>的有效签名。</a:t>
            </a:r>
            <a:endParaRPr sz="2400">
              <a:latin typeface="仿宋" panose="02010609060101010101" charset="-122"/>
            </a:endParaRPr>
          </a:p>
          <a:p>
            <a:pPr marL="457200" indent="-457200">
              <a:buFont typeface="Wingdings" panose="05000000000000000000" charset="0"/>
              <a:buChar char="o"/>
            </a:pPr>
            <a:r>
              <a:rPr sz="2400">
                <a:latin typeface="仿宋" panose="02010609060101010101" charset="-122"/>
              </a:rPr>
              <a:t>敌人将伪造任意一个新消息</a:t>
            </a:r>
            <a:r>
              <a:rPr lang="en-US" sz="2400">
                <a:latin typeface="仿宋" panose="02010609060101010101" charset="-122"/>
              </a:rPr>
              <a:t>(</a:t>
            </a:r>
            <a:r>
              <a:rPr lang="zh-CN" altLang="en-US" sz="2400">
                <a:latin typeface="仿宋" panose="02010609060101010101" charset="-122"/>
              </a:rPr>
              <a:t>记为</a:t>
            </a:r>
            <a:r>
              <a:rPr lang="en-US" altLang="zh-CN" sz="2400">
                <a:cs typeface="Garamond" panose="02020404030301010803" charset="0"/>
              </a:rPr>
              <a:t>m*</a:t>
            </a:r>
            <a:r>
              <a:rPr lang="en-US" sz="2400">
                <a:latin typeface="仿宋" panose="02010609060101010101" charset="-122"/>
              </a:rPr>
              <a:t>)</a:t>
            </a:r>
            <a:r>
              <a:rPr sz="2400">
                <a:latin typeface="仿宋" panose="02010609060101010101" charset="-122"/>
              </a:rPr>
              <a:t>的</a:t>
            </a:r>
            <a:r>
              <a:rPr lang="zh-CN" sz="2400">
                <a:latin typeface="仿宋" panose="02010609060101010101" charset="-122"/>
              </a:rPr>
              <a:t>有效</a:t>
            </a:r>
            <a:r>
              <a:rPr sz="2400">
                <a:latin typeface="仿宋" panose="02010609060101010101" charset="-122"/>
              </a:rPr>
              <a:t>签名。</a:t>
            </a:r>
            <a:endParaRPr sz="2400">
              <a:latin typeface="仿宋" panose="02010609060101010101" charset="-122"/>
            </a:endParaRPr>
          </a:p>
          <a:p>
            <a:pPr marL="457200" indent="-457200">
              <a:buFont typeface="Wingdings" panose="05000000000000000000" charset="0"/>
              <a:buChar char="o"/>
            </a:pPr>
            <a:endParaRPr sz="2400">
              <a:latin typeface="仿宋" panose="02010609060101010101" charset="-122"/>
            </a:endParaRPr>
          </a:p>
          <a:p>
            <a:pPr>
              <a:buFont typeface="Wingdings" panose="05000000000000000000" charset="0"/>
            </a:pPr>
            <a:r>
              <a:rPr lang="zh-CN" altLang="en-US" sz="2400">
                <a:solidFill>
                  <a:schemeClr val="bg1"/>
                </a:solidFill>
                <a:highlight>
                  <a:srgbClr val="FF0000"/>
                </a:highlight>
                <a:latin typeface="仿宋" panose="02010609060101010101" charset="-122"/>
              </a:rPr>
              <a:t>问</a:t>
            </a:r>
            <a:r>
              <a:rPr lang="zh-CN" altLang="en-US" sz="2400">
                <a:latin typeface="仿宋" panose="02010609060101010101" charset="-122"/>
              </a:rPr>
              <a:t>：上述这个</a:t>
            </a:r>
            <a:r>
              <a:rPr lang="en-US" altLang="zh-CN" sz="2400">
                <a:cs typeface="Garamond" panose="02020404030301010803" charset="0"/>
              </a:rPr>
              <a:t>EUF-CMA</a:t>
            </a:r>
            <a:r>
              <a:rPr lang="zh-CN" altLang="en-US" sz="2400">
                <a:latin typeface="仿宋" panose="02010609060101010101" charset="-122"/>
              </a:rPr>
              <a:t>安全模型是否也适合离线在线签名？</a:t>
            </a:r>
            <a:endParaRPr lang="zh-CN" altLang="en-US" sz="2400">
              <a:latin typeface="仿宋" panose="02010609060101010101"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内容回顾：</a:t>
            </a:r>
            <a:r>
              <a:rPr>
                <a:sym typeface="+mn-ea"/>
              </a:rPr>
              <a:t>实用评价模型</a:t>
            </a:r>
            <a:endParaRPr lang="zh-CN" altLang="en-US"/>
          </a:p>
        </p:txBody>
      </p:sp>
      <p:sp>
        <p:nvSpPr>
          <p:cNvPr id="4" name="Footer Placeholder 3"/>
          <p:cNvSpPr>
            <a:spLocks noGrp="1"/>
          </p:cNvSpPr>
          <p:nvPr>
            <p:ph type="ftr" sz="quarter" idx="11"/>
          </p:nvPr>
        </p:nvSpPr>
        <p:spPr/>
        <p:txBody>
          <a:bodyPr/>
          <a:lstStyle/>
          <a:p>
            <a:r>
              <a:rPr lang="zh-CN" altLang="en-US"/>
              <a:t>《公钥密码学研究方法论》第</a:t>
            </a:r>
            <a:r>
              <a:rPr lang="en-US" altLang="zh-CN"/>
              <a:t>7</a:t>
            </a:r>
            <a:r>
              <a:rPr lang="zh-CN" altLang="en-US"/>
              <a:t>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3" name="Text Placeholder 2"/>
          <p:cNvSpPr>
            <a:spLocks noGrp="1"/>
          </p:cNvSpPr>
          <p:nvPr>
            <p:ph type="body" idx="1"/>
          </p:nvPr>
        </p:nvSpPr>
        <p:spPr>
          <a:xfrm>
            <a:off x="207010" y="1350645"/>
            <a:ext cx="8749665" cy="4912360"/>
          </a:xfrm>
        </p:spPr>
        <p:txBody>
          <a:bodyPr>
            <a:normAutofit lnSpcReduction="10000"/>
          </a:bodyPr>
          <a:p>
            <a:pPr algn="ctr">
              <a:buFont typeface="Wingdings" panose="05000000000000000000" charset="0"/>
            </a:pPr>
            <a:r>
              <a:rPr lang="zh-CN" sz="2600"/>
              <a:t>从</a:t>
            </a:r>
            <a:r>
              <a:rPr lang="en-US" altLang="zh-CN" sz="2600"/>
              <a:t>A</a:t>
            </a:r>
            <a:r>
              <a:rPr lang="zh-CN" altLang="en-US" sz="2600"/>
              <a:t>到</a:t>
            </a:r>
            <a:r>
              <a:rPr lang="en-US" altLang="zh-CN" sz="2600"/>
              <a:t>B  </a:t>
            </a:r>
            <a:r>
              <a:rPr lang="en-US" altLang="zh-CN" sz="2600">
                <a:highlight>
                  <a:srgbClr val="FFFF00"/>
                </a:highlight>
              </a:rPr>
              <a:t>==&gt;</a:t>
            </a:r>
            <a:r>
              <a:rPr lang="en-US" altLang="zh-CN" sz="2600"/>
              <a:t>  </a:t>
            </a:r>
            <a:r>
              <a:rPr lang="zh-CN" sz="2600"/>
              <a:t>从</a:t>
            </a:r>
            <a:r>
              <a:rPr lang="en-US" altLang="zh-CN" sz="2600"/>
              <a:t>A</a:t>
            </a:r>
            <a:r>
              <a:rPr lang="zh-CN" altLang="en-US" sz="2600"/>
              <a:t>到</a:t>
            </a:r>
            <a:r>
              <a:rPr lang="zh-CN" altLang="en-US" sz="2600">
                <a:highlight>
                  <a:srgbClr val="00FF00"/>
                </a:highlight>
              </a:rPr>
              <a:t>更实用</a:t>
            </a:r>
            <a:r>
              <a:rPr lang="zh-CN" altLang="en-US" sz="2600"/>
              <a:t>的</a:t>
            </a:r>
            <a:r>
              <a:rPr lang="en-US" altLang="zh-CN" sz="2600"/>
              <a:t>B   </a:t>
            </a:r>
            <a:endParaRPr lang="en-US" altLang="zh-CN" sz="2600"/>
          </a:p>
          <a:p>
            <a:pPr>
              <a:buFont typeface="Wingdings" panose="05000000000000000000" charset="0"/>
            </a:pPr>
            <a:endParaRPr lang="zh-CN" altLang="en-US" sz="2600"/>
          </a:p>
          <a:p>
            <a:pPr>
              <a:buFont typeface="Wingdings" panose="05000000000000000000" charset="0"/>
            </a:pPr>
            <a:r>
              <a:rPr lang="zh-CN" altLang="en-US" sz="2600"/>
              <a:t>这里的</a:t>
            </a:r>
            <a:r>
              <a:rPr lang="en-US" altLang="zh-CN" sz="2600"/>
              <a:t>“</a:t>
            </a:r>
            <a:r>
              <a:rPr lang="zh-CN" altLang="en-US" sz="2600"/>
              <a:t>更实用</a:t>
            </a:r>
            <a:r>
              <a:rPr lang="en-US" altLang="zh-CN" sz="2600"/>
              <a:t>”</a:t>
            </a:r>
            <a:r>
              <a:rPr lang="zh-CN" altLang="en-US" sz="2600"/>
              <a:t>包括：</a:t>
            </a:r>
            <a:endParaRPr lang="zh-CN" altLang="en-US" sz="2600"/>
          </a:p>
          <a:p>
            <a:pPr marL="457200" indent="-457200">
              <a:buFont typeface="Wingdings" panose="05000000000000000000" charset="0"/>
              <a:buChar char="o"/>
            </a:pPr>
            <a:r>
              <a:rPr lang="zh-CN" altLang="en-US" sz="2600"/>
              <a:t>计算效率：</a:t>
            </a:r>
            <a:r>
              <a:rPr lang="en-US" altLang="zh-CN" sz="2600"/>
              <a:t> </a:t>
            </a:r>
            <a:r>
              <a:rPr lang="zh-CN" altLang="en-US" sz="2600"/>
              <a:t>时间</a:t>
            </a:r>
            <a:endParaRPr lang="zh-CN" altLang="en-US" sz="2600"/>
          </a:p>
          <a:p>
            <a:pPr marL="457200" indent="-457200">
              <a:buFont typeface="Wingdings" panose="05000000000000000000" charset="0"/>
              <a:buChar char="o"/>
            </a:pPr>
            <a:r>
              <a:rPr lang="zh-CN" altLang="en-US" sz="2600"/>
              <a:t>存储效率：</a:t>
            </a:r>
            <a:r>
              <a:rPr lang="en-US" altLang="zh-CN" sz="2600"/>
              <a:t> </a:t>
            </a:r>
            <a:r>
              <a:rPr lang="zh-CN" altLang="en-US" sz="2600"/>
              <a:t>存储</a:t>
            </a:r>
            <a:endParaRPr lang="zh-CN" altLang="en-US" sz="2600"/>
          </a:p>
          <a:p>
            <a:pPr marL="457200" indent="-457200">
              <a:buFont typeface="Wingdings" panose="05000000000000000000" charset="0"/>
              <a:buChar char="o"/>
            </a:pPr>
            <a:r>
              <a:rPr lang="zh-CN" altLang="en-US" sz="2600"/>
              <a:t>实现效率：</a:t>
            </a:r>
            <a:r>
              <a:rPr lang="en-US" altLang="zh-CN" sz="2600"/>
              <a:t> </a:t>
            </a:r>
            <a:r>
              <a:rPr lang="zh-CN" altLang="en-US" sz="2600"/>
              <a:t>成本</a:t>
            </a:r>
            <a:endParaRPr lang="zh-CN" altLang="en-US" sz="2600"/>
          </a:p>
          <a:p>
            <a:pPr marL="457200" indent="-457200">
              <a:buFont typeface="Wingdings" panose="05000000000000000000" charset="0"/>
              <a:buChar char="o"/>
            </a:pPr>
            <a:r>
              <a:rPr lang="zh-CN" altLang="en-US" sz="2600"/>
              <a:t>应用更广：</a:t>
            </a:r>
            <a:r>
              <a:rPr lang="en-US" altLang="zh-CN" sz="2600"/>
              <a:t> </a:t>
            </a:r>
            <a:r>
              <a:rPr lang="zh-CN" altLang="en-US" sz="2600"/>
              <a:t>范围</a:t>
            </a:r>
            <a:endParaRPr lang="en-US" altLang="zh-CN" sz="2600"/>
          </a:p>
          <a:p>
            <a:pPr>
              <a:buFont typeface="Wingdings" panose="05000000000000000000" charset="0"/>
            </a:pPr>
            <a:endParaRPr lang="zh-CN" altLang="en-US" sz="2400"/>
          </a:p>
          <a:p>
            <a:pPr>
              <a:buFont typeface="Wingdings" panose="05000000000000000000" charset="0"/>
            </a:pPr>
            <a:r>
              <a:rPr lang="zh-CN" altLang="en-US" sz="2400"/>
              <a:t>说明：上述的</a:t>
            </a:r>
            <a:r>
              <a:rPr lang="en-US" altLang="zh-CN" sz="2400"/>
              <a:t>“</a:t>
            </a:r>
            <a:r>
              <a:rPr lang="zh-CN" altLang="en-US" sz="2400"/>
              <a:t>更实用</a:t>
            </a:r>
            <a:r>
              <a:rPr lang="en-US" altLang="zh-CN" sz="2400"/>
              <a:t>”</a:t>
            </a:r>
            <a:r>
              <a:rPr lang="zh-CN" altLang="en-US" sz="2400"/>
              <a:t>是通过方案协议的</a:t>
            </a:r>
            <a:r>
              <a:rPr lang="zh-CN" altLang="en-US" sz="2400">
                <a:solidFill>
                  <a:schemeClr val="bg1"/>
                </a:solidFill>
                <a:highlight>
                  <a:srgbClr val="FF0000"/>
                </a:highlight>
              </a:rPr>
              <a:t>重新</a:t>
            </a:r>
            <a:r>
              <a:rPr lang="zh-CN" altLang="en-US" sz="2400"/>
              <a:t>构造。</a:t>
            </a:r>
            <a:endParaRPr lang="zh-CN" altLang="en-US" sz="2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t>计算提前</a:t>
            </a:r>
            <a:r>
              <a:rPr lang="en-US" altLang="zh-CN"/>
              <a:t>                              6/6</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8" name="Text Placeholder 7"/>
          <p:cNvSpPr/>
          <p:nvPr>
            <p:ph type="body" idx="1"/>
          </p:nvPr>
        </p:nvSpPr>
        <p:spPr>
          <a:xfrm>
            <a:off x="207010" y="1350645"/>
            <a:ext cx="8749665" cy="5005705"/>
          </a:xfrm>
        </p:spPr>
        <p:txBody>
          <a:bodyPr>
            <a:normAutofit lnSpcReduction="20000"/>
          </a:bodyPr>
          <a:p>
            <a:pPr lvl="0">
              <a:lnSpc>
                <a:spcPct val="120000"/>
              </a:lnSpc>
              <a:buFont typeface="Wingdings" panose="05000000000000000000" charset="0"/>
            </a:pPr>
            <a:r>
              <a:rPr>
                <a:solidFill>
                  <a:schemeClr val="tx1"/>
                </a:solidFill>
                <a:uFillTx/>
                <a:latin typeface="仿宋" panose="02010609060101010101" charset="-122"/>
                <a:cs typeface="仿宋" panose="02010609060101010101" charset="-122"/>
              </a:rPr>
              <a:t>实现在线/离线签名验证（</a:t>
            </a:r>
            <a:r>
              <a:rPr>
                <a:solidFill>
                  <a:schemeClr val="tx1"/>
                </a:solidFill>
                <a:uFillTx/>
                <a:cs typeface="Garamond" panose="02020404030301010803" charset="0"/>
              </a:rPr>
              <a:t>Online/Offline Signature Verification</a:t>
            </a:r>
            <a:r>
              <a:rPr>
                <a:solidFill>
                  <a:schemeClr val="tx1"/>
                </a:solidFill>
                <a:uFillTx/>
                <a:latin typeface="仿宋" panose="02010609060101010101" charset="-122"/>
                <a:cs typeface="仿宋" panose="02010609060101010101" charset="-122"/>
              </a:rPr>
              <a:t>）到目前为止尚未找到简单、高效的技术。</a:t>
            </a:r>
            <a:r>
              <a:rPr lang="zh-CN">
                <a:solidFill>
                  <a:schemeClr val="tx1"/>
                </a:solidFill>
                <a:uFillTx/>
                <a:latin typeface="仿宋" panose="02010609060101010101" charset="-122"/>
                <a:cs typeface="仿宋" panose="02010609060101010101" charset="-122"/>
              </a:rPr>
              <a:t>（包括解密）。</a:t>
            </a:r>
            <a:r>
              <a:rPr>
                <a:solidFill>
                  <a:schemeClr val="tx1"/>
                </a:solidFill>
                <a:uFillTx/>
                <a:latin typeface="仿宋" panose="02010609060101010101" charset="-122"/>
                <a:cs typeface="仿宋" panose="02010609060101010101" charset="-122"/>
              </a:rPr>
              <a:t>这种结果其实也在可预</a:t>
            </a:r>
            <a:r>
              <a:rPr>
                <a:solidFill>
                  <a:schemeClr val="tx1"/>
                </a:solidFill>
                <a:uFillTx/>
                <a:cs typeface="仿宋" panose="02010609060101010101" charset="-122"/>
              </a:rPr>
              <a:t>料的范围内。困难之处有两点：</a:t>
            </a:r>
            <a:endParaRPr>
              <a:solidFill>
                <a:schemeClr val="tx1"/>
              </a:solidFill>
              <a:uFillTx/>
              <a:cs typeface="仿宋" panose="02010609060101010101" charset="-122"/>
            </a:endParaRPr>
          </a:p>
          <a:p>
            <a:pPr marL="457200" lvl="0" indent="-457200">
              <a:lnSpc>
                <a:spcPct val="120000"/>
              </a:lnSpc>
              <a:buFont typeface="Wingdings" panose="05000000000000000000" charset="0"/>
              <a:buChar char="o"/>
            </a:pPr>
            <a:r>
              <a:rPr>
                <a:solidFill>
                  <a:schemeClr val="tx1"/>
                </a:solidFill>
                <a:uFillTx/>
                <a:latin typeface="仿宋" panose="02010609060101010101" charset="-122"/>
                <a:ea typeface="仿宋" panose="02010609060101010101" charset="-122"/>
                <a:cs typeface="仿宋" panose="02010609060101010101" charset="-122"/>
              </a:rPr>
              <a:t>第一点是验证者在离线阶段缺少更多的信息，不仅待验证的消息未知，签名者的公钥和签名也未知；</a:t>
            </a:r>
            <a:endParaRPr>
              <a:solidFill>
                <a:schemeClr val="tx1"/>
              </a:solidFill>
              <a:uFillTx/>
              <a:latin typeface="仿宋" panose="02010609060101010101" charset="-122"/>
              <a:ea typeface="仿宋" panose="02010609060101010101" charset="-122"/>
              <a:cs typeface="仿宋" panose="02010609060101010101" charset="-122"/>
            </a:endParaRPr>
          </a:p>
          <a:p>
            <a:pPr marL="457200" lvl="0" indent="-457200">
              <a:lnSpc>
                <a:spcPct val="120000"/>
              </a:lnSpc>
              <a:buFont typeface="Wingdings" panose="05000000000000000000" charset="0"/>
              <a:buChar char="o"/>
            </a:pPr>
            <a:r>
              <a:rPr>
                <a:solidFill>
                  <a:schemeClr val="tx1"/>
                </a:solidFill>
                <a:uFillTx/>
                <a:latin typeface="仿宋" panose="02010609060101010101" charset="-122"/>
                <a:ea typeface="仿宋" panose="02010609060101010101" charset="-122"/>
                <a:cs typeface="仿宋" panose="02010609060101010101" charset="-122"/>
              </a:rPr>
              <a:t>第二点签名者在计算签名时大多需要选择一个随机数用于签名计算，验证签名必须被动接受签名者选用的随机数。假如t是签名的一部分，当t未知时，验证者就难以提前计算</a:t>
            </a:r>
            <a:r>
              <a:rPr lang="en-US">
                <a:solidFill>
                  <a:schemeClr val="tx1"/>
                </a:solidFill>
                <a:uFillTx/>
                <a:latin typeface="仿宋" panose="02010609060101010101" charset="-122"/>
                <a:ea typeface="仿宋" panose="02010609060101010101" charset="-122"/>
                <a:cs typeface="仿宋" panose="02010609060101010101" charset="-122"/>
              </a:rPr>
              <a:t>f</a:t>
            </a:r>
            <a:r>
              <a:rPr>
                <a:solidFill>
                  <a:schemeClr val="tx1"/>
                </a:solidFill>
                <a:uFillTx/>
                <a:latin typeface="仿宋" panose="02010609060101010101" charset="-122"/>
                <a:ea typeface="仿宋" panose="02010609060101010101" charset="-122"/>
                <a:cs typeface="仿宋" panose="02010609060101010101" charset="-122"/>
              </a:rPr>
              <a:t>(t)用于签名验证。</a:t>
            </a:r>
            <a:endParaRPr>
              <a:solidFill>
                <a:schemeClr val="tx1"/>
              </a:solidFill>
              <a:uFillTx/>
              <a:latin typeface="仿宋" panose="02010609060101010101" charset="-122"/>
              <a:ea typeface="仿宋" panose="02010609060101010101" charset="-122"/>
              <a:cs typeface="仿宋" panose="02010609060101010101"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捆绑销售</a:t>
            </a:r>
            <a:r>
              <a:rPr lang="en-US" altLang="zh-CN"/>
              <a:t>                              1/20</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8" name="Text Placeholder 7"/>
          <p:cNvSpPr/>
          <p:nvPr>
            <p:ph type="body" idx="1"/>
          </p:nvPr>
        </p:nvSpPr>
        <p:spPr>
          <a:xfrm>
            <a:off x="207010" y="1350645"/>
            <a:ext cx="8749665" cy="5005705"/>
          </a:xfrm>
        </p:spPr>
        <p:txBody>
          <a:bodyPr>
            <a:normAutofit lnSpcReduction="20000"/>
          </a:bodyPr>
          <a:p>
            <a:pPr marL="457200" lvl="0" indent="-457200">
              <a:lnSpc>
                <a:spcPct val="120000"/>
              </a:lnSpc>
              <a:buFont typeface="Wingdings" panose="05000000000000000000" charset="0"/>
              <a:buChar char="o"/>
            </a:pPr>
            <a:r>
              <a:rPr>
                <a:solidFill>
                  <a:schemeClr val="tx1"/>
                </a:solidFill>
                <a:uFillTx/>
              </a:rPr>
              <a:t>在经济学里，捆绑销售是将两种以上商品合并在一起售卖的生产营销行为。</a:t>
            </a:r>
            <a:endParaRPr>
              <a:solidFill>
                <a:schemeClr val="tx1"/>
              </a:solidFill>
              <a:uFillTx/>
            </a:endParaRPr>
          </a:p>
          <a:p>
            <a:pPr marL="457200" lvl="0" indent="-457200">
              <a:lnSpc>
                <a:spcPct val="120000"/>
              </a:lnSpc>
              <a:buFont typeface="Wingdings" panose="05000000000000000000" charset="0"/>
              <a:buChar char="o"/>
            </a:pPr>
            <a:endParaRPr>
              <a:solidFill>
                <a:schemeClr val="tx1"/>
              </a:solidFill>
              <a:uFillTx/>
            </a:endParaRPr>
          </a:p>
          <a:p>
            <a:pPr marL="457200" lvl="0" indent="-457200">
              <a:lnSpc>
                <a:spcPct val="120000"/>
              </a:lnSpc>
              <a:buFont typeface="Wingdings" panose="05000000000000000000" charset="0"/>
              <a:buChar char="o"/>
            </a:pPr>
            <a:r>
              <a:rPr>
                <a:solidFill>
                  <a:schemeClr val="tx1"/>
                </a:solidFill>
                <a:uFillTx/>
              </a:rPr>
              <a:t>在密码</a:t>
            </a:r>
            <a:r>
              <a:rPr lang="zh-CN">
                <a:solidFill>
                  <a:schemeClr val="tx1"/>
                </a:solidFill>
                <a:uFillTx/>
              </a:rPr>
              <a:t>学术</a:t>
            </a:r>
            <a:r>
              <a:rPr>
                <a:solidFill>
                  <a:schemeClr val="tx1"/>
                </a:solidFill>
                <a:uFillTx/>
              </a:rPr>
              <a:t>圈</a:t>
            </a:r>
            <a:r>
              <a:rPr lang="zh-CN">
                <a:solidFill>
                  <a:schemeClr val="tx1"/>
                </a:solidFill>
                <a:uFillTx/>
              </a:rPr>
              <a:t>，</a:t>
            </a:r>
            <a:r>
              <a:rPr>
                <a:solidFill>
                  <a:schemeClr val="tx1"/>
                </a:solidFill>
                <a:uFillTx/>
              </a:rPr>
              <a:t>捆绑销售</a:t>
            </a:r>
            <a:r>
              <a:rPr lang="zh-CN">
                <a:solidFill>
                  <a:schemeClr val="tx1"/>
                </a:solidFill>
                <a:uFillTx/>
              </a:rPr>
              <a:t>这种思想主要体现</a:t>
            </a:r>
            <a:endParaRPr lang="zh-CN">
              <a:solidFill>
                <a:schemeClr val="tx1"/>
              </a:solidFill>
              <a:uFillTx/>
            </a:endParaRPr>
          </a:p>
          <a:p>
            <a:pPr lvl="0" algn="ctr">
              <a:lnSpc>
                <a:spcPct val="120000"/>
              </a:lnSpc>
              <a:buFont typeface="Wingdings" panose="05000000000000000000" charset="0"/>
            </a:pPr>
            <a:r>
              <a:rPr lang="zh-CN">
                <a:solidFill>
                  <a:schemeClr val="tx1"/>
                </a:solidFill>
                <a:uFillTx/>
              </a:rPr>
              <a:t>从一</a:t>
            </a:r>
            <a:r>
              <a:rPr lang="en-US" altLang="zh-CN">
                <a:solidFill>
                  <a:schemeClr val="tx1"/>
                </a:solidFill>
                <a:uFillTx/>
              </a:rPr>
              <a:t>(</a:t>
            </a:r>
            <a:r>
              <a:rPr lang="en-US" altLang="zh-CN">
                <a:solidFill>
                  <a:schemeClr val="tx1"/>
                </a:solidFill>
                <a:highlight>
                  <a:srgbClr val="FFFF00"/>
                </a:highlight>
                <a:uFillTx/>
              </a:rPr>
              <a:t>Single</a:t>
            </a:r>
            <a:r>
              <a:rPr lang="en-US" altLang="zh-CN">
                <a:solidFill>
                  <a:schemeClr val="tx1"/>
                </a:solidFill>
                <a:uFillTx/>
              </a:rPr>
              <a:t>)</a:t>
            </a:r>
            <a:r>
              <a:rPr lang="zh-CN">
                <a:solidFill>
                  <a:schemeClr val="tx1"/>
                </a:solidFill>
                <a:uFillTx/>
              </a:rPr>
              <a:t>到多</a:t>
            </a:r>
            <a:r>
              <a:rPr lang="en-US" altLang="zh-CN">
                <a:solidFill>
                  <a:schemeClr val="tx1"/>
                </a:solidFill>
                <a:uFillTx/>
              </a:rPr>
              <a:t>(</a:t>
            </a:r>
            <a:r>
              <a:rPr lang="en-US" altLang="zh-CN">
                <a:solidFill>
                  <a:schemeClr val="tx1"/>
                </a:solidFill>
                <a:highlight>
                  <a:srgbClr val="00FF00"/>
                </a:highlight>
                <a:uFillTx/>
              </a:rPr>
              <a:t>Multiple</a:t>
            </a:r>
            <a:r>
              <a:rPr lang="en-US" altLang="zh-CN">
                <a:solidFill>
                  <a:schemeClr val="tx1"/>
                </a:solidFill>
                <a:uFillTx/>
              </a:rPr>
              <a:t>)</a:t>
            </a:r>
            <a:endParaRPr lang="en-US" altLang="zh-CN">
              <a:solidFill>
                <a:schemeClr val="tx1"/>
              </a:solidFill>
              <a:uFillTx/>
            </a:endParaRPr>
          </a:p>
          <a:p>
            <a:pPr lvl="0" algn="l">
              <a:lnSpc>
                <a:spcPct val="120000"/>
              </a:lnSpc>
              <a:buFont typeface="Wingdings" panose="05000000000000000000" charset="0"/>
            </a:pPr>
            <a:r>
              <a:rPr lang="zh-CN" altLang="en-US">
                <a:solidFill>
                  <a:schemeClr val="tx1"/>
                </a:solidFill>
                <a:uFillTx/>
              </a:rPr>
              <a:t>这里的</a:t>
            </a:r>
            <a:r>
              <a:rPr lang="zh-CN" altLang="en-US" sz="2800" b="1">
                <a:solidFill>
                  <a:srgbClr val="FF0000"/>
                </a:solidFill>
                <a:uFillTx/>
              </a:rPr>
              <a:t>多</a:t>
            </a:r>
            <a:r>
              <a:rPr lang="zh-CN" altLang="en-US" sz="2800">
                <a:solidFill>
                  <a:schemeClr val="tx1"/>
                </a:solidFill>
                <a:uFillTx/>
              </a:rPr>
              <a:t>主要有：</a:t>
            </a:r>
            <a:endParaRPr lang="zh-CN" altLang="en-US" sz="2800">
              <a:solidFill>
                <a:schemeClr val="tx1"/>
              </a:solidFill>
              <a:uFillTx/>
            </a:endParaRPr>
          </a:p>
          <a:p>
            <a:pPr marL="914400" lvl="1" indent="-457200" algn="l">
              <a:lnSpc>
                <a:spcPct val="120000"/>
              </a:lnSpc>
              <a:buFont typeface="Wingdings" panose="05000000000000000000" charset="0"/>
              <a:buChar char="v"/>
            </a:pPr>
            <a:r>
              <a:rPr lang="zh-CN" altLang="en-US" sz="2800">
                <a:solidFill>
                  <a:schemeClr val="tx1"/>
                </a:solidFill>
                <a:uFillTx/>
              </a:rPr>
              <a:t>包括多个相同的对象（例如：多个签名）</a:t>
            </a:r>
            <a:endParaRPr lang="zh-CN" altLang="en-US" sz="2800">
              <a:solidFill>
                <a:schemeClr val="tx1"/>
              </a:solidFill>
              <a:uFillTx/>
            </a:endParaRPr>
          </a:p>
          <a:p>
            <a:pPr marL="914400" lvl="1" indent="-457200" algn="l">
              <a:lnSpc>
                <a:spcPct val="120000"/>
              </a:lnSpc>
              <a:buFont typeface="Wingdings" panose="05000000000000000000" charset="0"/>
              <a:buChar char="v"/>
            </a:pPr>
            <a:r>
              <a:rPr lang="zh-CN" altLang="en-US" sz="2800">
                <a:solidFill>
                  <a:schemeClr val="tx1"/>
                </a:solidFill>
                <a:uFillTx/>
              </a:rPr>
              <a:t>包括多个不同的对象（例如：签名和加密）</a:t>
            </a:r>
            <a:endParaRPr lang="zh-CN" altLang="en-US" sz="2800">
              <a:solidFill>
                <a:schemeClr val="tx1"/>
              </a:solidFill>
              <a:uFillTx/>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捆绑销售</a:t>
            </a:r>
            <a:r>
              <a:rPr lang="en-US" altLang="zh-CN"/>
              <a:t>                              2/20</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8" name="Text Placeholder 7"/>
          <p:cNvSpPr/>
          <p:nvPr>
            <p:ph type="body" idx="1"/>
          </p:nvPr>
        </p:nvSpPr>
        <p:spPr>
          <a:xfrm>
            <a:off x="207010" y="1350645"/>
            <a:ext cx="8749665" cy="5005705"/>
          </a:xfrm>
        </p:spPr>
        <p:txBody>
          <a:bodyPr>
            <a:normAutofit lnSpcReduction="20000"/>
          </a:bodyPr>
          <a:p>
            <a:pPr lvl="0">
              <a:lnSpc>
                <a:spcPct val="120000"/>
              </a:lnSpc>
              <a:buFont typeface="Wingdings" panose="05000000000000000000" charset="0"/>
            </a:pPr>
            <a:r>
              <a:rPr lang="zh-CN" altLang="en-US" sz="2800">
                <a:solidFill>
                  <a:srgbClr val="1F2DA8"/>
                </a:solidFill>
                <a:uFillTx/>
              </a:rPr>
              <a:t>Multi-Signatures</a:t>
            </a:r>
            <a:r>
              <a:rPr lang="zh-CN" altLang="en-US" sz="2800">
                <a:solidFill>
                  <a:schemeClr val="tx1"/>
                </a:solidFill>
                <a:uFillTx/>
              </a:rPr>
              <a:t>：</a:t>
            </a:r>
            <a:endParaRPr lang="zh-CN" altLang="en-US" sz="2800">
              <a:solidFill>
                <a:schemeClr val="tx1"/>
              </a:solidFill>
              <a:uFillTx/>
            </a:endParaRPr>
          </a:p>
          <a:p>
            <a:pPr lvl="0">
              <a:lnSpc>
                <a:spcPct val="120000"/>
              </a:lnSpc>
              <a:buFont typeface="Wingdings" panose="05000000000000000000" charset="0"/>
            </a:pPr>
            <a:r>
              <a:rPr lang="zh-CN" altLang="en-US" sz="2800">
                <a:solidFill>
                  <a:schemeClr val="tx1"/>
                </a:solidFill>
                <a:uFillTx/>
              </a:rPr>
              <a:t>小明：“老马，我发现贵行的其中一个业务是董事长、总经理、总监、财务部等十几个部门领导经常需要对同一份合同签名，然后再发给彼此。我这里有一个</a:t>
            </a:r>
            <a:r>
              <a:rPr lang="zh-CN" altLang="en-US" sz="2800">
                <a:solidFill>
                  <a:schemeClr val="tx1"/>
                </a:solidFill>
                <a:highlight>
                  <a:srgbClr val="FFFF00"/>
                </a:highlight>
                <a:uFillTx/>
              </a:rPr>
              <a:t>特殊</a:t>
            </a:r>
            <a:r>
              <a:rPr lang="zh-CN" altLang="en-US" sz="2800">
                <a:solidFill>
                  <a:schemeClr val="tx1"/>
                </a:solidFill>
                <a:uFillTx/>
              </a:rPr>
              <a:t>的数字签名方案允许不同私钥对同一个消息签名，然后把所有的签名捆绑在一起，压缩成一个很短的签名。您可有兴趣？”</a:t>
            </a:r>
            <a:endParaRPr lang="zh-CN" altLang="en-US" sz="2800">
              <a:solidFill>
                <a:schemeClr val="tx1"/>
              </a:solidFill>
              <a:uFillTx/>
            </a:endParaRPr>
          </a:p>
          <a:p>
            <a:pPr lvl="0">
              <a:lnSpc>
                <a:spcPct val="120000"/>
              </a:lnSpc>
              <a:buFont typeface="Wingdings" panose="05000000000000000000" charset="0"/>
            </a:pPr>
            <a:endParaRPr lang="zh-CN" altLang="en-US" sz="2800">
              <a:solidFill>
                <a:schemeClr val="tx1"/>
              </a:solidFill>
              <a:uFillTx/>
            </a:endParaRPr>
          </a:p>
          <a:p>
            <a:pPr lvl="0">
              <a:lnSpc>
                <a:spcPct val="120000"/>
              </a:lnSpc>
              <a:buFont typeface="Wingdings" panose="05000000000000000000" charset="0"/>
            </a:pPr>
            <a:r>
              <a:rPr lang="zh-CN" altLang="en-US" sz="2800">
                <a:solidFill>
                  <a:schemeClr val="tx1"/>
                </a:solidFill>
                <a:uFillTx/>
              </a:rPr>
              <a:t>这种签名技术叫多方签名（Multi-Signatures），于1983年被提出，主要目的是提高存储和通讯效率。</a:t>
            </a:r>
            <a:endParaRPr lang="zh-CN" altLang="en-US" sz="2800">
              <a:solidFill>
                <a:schemeClr val="tx1"/>
              </a:solidFill>
              <a:uFillTx/>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sym typeface="+mn-ea"/>
              </a:rPr>
              <a:t>捆绑销售</a:t>
            </a:r>
            <a:r>
              <a:rPr lang="en-US" altLang="zh-CN">
                <a:sym typeface="+mn-ea"/>
              </a:rPr>
              <a:t>                              3/20</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7" name="Text Placeholder 2"/>
          <p:cNvSpPr>
            <a:spLocks noGrp="1"/>
          </p:cNvSpPr>
          <p:nvPr/>
        </p:nvSpPr>
        <p:spPr>
          <a:xfrm>
            <a:off x="207010" y="1227455"/>
            <a:ext cx="8749665" cy="4798695"/>
          </a:xfrm>
          <a:prstGeom prst="rect">
            <a:avLst/>
          </a:prstGeom>
          <a:ln w="12700" cmpd="sng">
            <a:solidFill>
              <a:schemeClr val="accent1">
                <a:shade val="50000"/>
              </a:schemeClr>
            </a:solidFill>
            <a:prstDash val="solid"/>
          </a:ln>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u="none" strike="noStrike" kern="1200" cap="none" spc="0" normalizeH="0">
                <a:solidFill>
                  <a:schemeClr val="tx1"/>
                </a:solidFill>
                <a:uFillTx/>
                <a:latin typeface="Garamond" panose="02020404030301010803" charset="0"/>
                <a:ea typeface="仿宋" panose="02010609060101010101"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仿宋" panose="02010609060101010101" charset="-122"/>
                <a:ea typeface="仿宋" panose="02010609060101010101"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90000"/>
              </a:lnSpc>
              <a:buFont typeface="Wingdings" panose="05000000000000000000" charset="0"/>
            </a:pPr>
            <a:r>
              <a:rPr lang="en-US" altLang="zh-CN">
                <a:latin typeface="+mn-lt"/>
                <a:ea typeface="+mn-ea"/>
                <a:sym typeface="+mn-ea"/>
              </a:rPr>
              <a:t>Multi Signatures:</a:t>
            </a:r>
            <a:endParaRPr lang="en-US" altLang="zh-CN">
              <a:latin typeface="+mn-lt"/>
              <a:ea typeface="+mn-ea"/>
              <a:sym typeface="+mn-ea"/>
            </a:endParaRPr>
          </a:p>
          <a:p>
            <a:pPr lvl="0">
              <a:lnSpc>
                <a:spcPct val="90000"/>
              </a:lnSpc>
              <a:buFont typeface="Wingdings" panose="05000000000000000000" charset="0"/>
            </a:pPr>
            <a:endParaRPr lang="en-US" altLang="zh-CN">
              <a:latin typeface="+mn-lt"/>
              <a:ea typeface="+mn-ea"/>
              <a:sym typeface="+mn-ea"/>
            </a:endParaRPr>
          </a:p>
          <a:p>
            <a:pPr marL="342900" lvl="0" indent="-342900">
              <a:lnSpc>
                <a:spcPct val="90000"/>
              </a:lnSpc>
              <a:buFont typeface="Wingdings" panose="05000000000000000000" charset="0"/>
              <a:buChar char="o"/>
            </a:pPr>
            <a:r>
              <a:rPr lang="zh-CN" altLang="en-US">
                <a:latin typeface="+mn-lt"/>
                <a:ea typeface="+mn-ea"/>
                <a:sym typeface="+mn-ea"/>
              </a:rPr>
              <a:t>密钥算法：</a:t>
            </a:r>
            <a:r>
              <a:rPr lang="en-US" altLang="zh-CN">
                <a:latin typeface="+mn-lt"/>
                <a:ea typeface="+mn-ea"/>
                <a:sym typeface="+mn-ea"/>
              </a:rPr>
              <a:t>KeyGen(1^k)  → (pk_i,sk_i)</a:t>
            </a:r>
            <a:endParaRPr lang="en-US" altLang="zh-CN">
              <a:latin typeface="+mn-lt"/>
              <a:ea typeface="+mn-ea"/>
              <a:sym typeface="+mn-ea"/>
            </a:endParaRPr>
          </a:p>
          <a:p>
            <a:pPr marL="342900" lvl="0" indent="-342900">
              <a:lnSpc>
                <a:spcPct val="90000"/>
              </a:lnSpc>
              <a:buFont typeface="Wingdings" panose="05000000000000000000" charset="0"/>
              <a:buChar char="o"/>
            </a:pPr>
            <a:r>
              <a:rPr lang="zh-CN" altLang="en-US">
                <a:latin typeface="+mn-lt"/>
                <a:ea typeface="+mn-ea"/>
                <a:sym typeface="+mn-ea"/>
              </a:rPr>
              <a:t>签名算法：</a:t>
            </a:r>
            <a:r>
              <a:rPr lang="en-US" altLang="zh-CN">
                <a:latin typeface="+mn-lt"/>
                <a:ea typeface="+mn-ea"/>
                <a:sym typeface="+mn-ea"/>
              </a:rPr>
              <a:t>Sign(sk_i, m)  → S^i_m</a:t>
            </a:r>
            <a:endParaRPr lang="en-US" altLang="zh-CN">
              <a:latin typeface="+mn-lt"/>
              <a:ea typeface="+mn-ea"/>
              <a:sym typeface="+mn-ea"/>
            </a:endParaRPr>
          </a:p>
          <a:p>
            <a:pPr marL="342900" lvl="0" indent="-342900">
              <a:lnSpc>
                <a:spcPct val="90000"/>
              </a:lnSpc>
              <a:buFont typeface="Wingdings" panose="05000000000000000000" charset="0"/>
              <a:buChar char="o"/>
            </a:pPr>
            <a:r>
              <a:rPr lang="zh-CN" altLang="en-US">
                <a:latin typeface="+mn-lt"/>
                <a:ea typeface="+mn-ea"/>
              </a:rPr>
              <a:t>捆绑算法：</a:t>
            </a:r>
            <a:r>
              <a:rPr lang="en-US" altLang="zh-CN">
                <a:latin typeface="+mn-lt"/>
                <a:ea typeface="+mn-ea"/>
              </a:rPr>
              <a:t>MA(S^1_m,</a:t>
            </a:r>
            <a:r>
              <a:rPr lang="en-US" altLang="zh-CN">
                <a:latin typeface="+mn-lt"/>
                <a:ea typeface="+mn-ea"/>
                <a:sym typeface="+mn-ea"/>
              </a:rPr>
              <a:t>S^2_m,……,S^n_m</a:t>
            </a:r>
            <a:r>
              <a:rPr lang="en-US" altLang="zh-CN">
                <a:latin typeface="+mn-lt"/>
                <a:ea typeface="+mn-ea"/>
              </a:rPr>
              <a:t>)</a:t>
            </a:r>
            <a:r>
              <a:rPr lang="en-US" altLang="zh-CN">
                <a:latin typeface="+mn-lt"/>
                <a:ea typeface="+mn-ea"/>
                <a:sym typeface="+mn-ea"/>
              </a:rPr>
              <a:t>→</a:t>
            </a:r>
            <a:r>
              <a:rPr lang="en-US" altLang="zh-CN">
                <a:latin typeface="+mn-lt"/>
                <a:ea typeface="+mn-ea"/>
              </a:rPr>
              <a:t>MS_m</a:t>
            </a:r>
            <a:endParaRPr lang="en-US" altLang="zh-CN">
              <a:latin typeface="+mn-lt"/>
              <a:ea typeface="+mn-ea"/>
            </a:endParaRPr>
          </a:p>
          <a:p>
            <a:pPr marL="342900" lvl="0" indent="-342900">
              <a:lnSpc>
                <a:spcPct val="90000"/>
              </a:lnSpc>
              <a:buFont typeface="Wingdings" panose="05000000000000000000" charset="0"/>
              <a:buChar char="o"/>
            </a:pPr>
            <a:r>
              <a:rPr lang="zh-CN" altLang="en-US">
                <a:latin typeface="+mn-lt"/>
                <a:ea typeface="+mn-ea"/>
                <a:sym typeface="+mn-ea"/>
              </a:rPr>
              <a:t>验证算法：</a:t>
            </a:r>
            <a:r>
              <a:rPr lang="en-US" altLang="zh-CN">
                <a:latin typeface="+mn-lt"/>
                <a:ea typeface="+mn-ea"/>
                <a:sym typeface="+mn-ea"/>
              </a:rPr>
              <a:t>Verify(pk_1,....,pk_n, m, MS_m) → T/F</a:t>
            </a:r>
            <a:endParaRPr lang="en-US" altLang="zh-CN">
              <a:latin typeface="+mn-lt"/>
              <a:ea typeface="+mn-ea"/>
              <a:sym typeface="+mn-ea"/>
            </a:endParaRPr>
          </a:p>
          <a:p>
            <a:pPr marL="342900" lvl="0" indent="-342900">
              <a:lnSpc>
                <a:spcPct val="90000"/>
              </a:lnSpc>
              <a:buFont typeface="Wingdings" panose="05000000000000000000" charset="0"/>
              <a:buChar char="o"/>
            </a:pPr>
            <a:endParaRPr lang="en-US" altLang="zh-CN">
              <a:solidFill>
                <a:srgbClr val="FF0000"/>
              </a:solidFill>
              <a:latin typeface="+mn-lt"/>
              <a:ea typeface="+mn-ea"/>
              <a:cs typeface="Cambria Math" panose="02040503050406030204" charset="0"/>
              <a:sym typeface="+mn-ea"/>
            </a:endParaRPr>
          </a:p>
          <a:p>
            <a:pPr lvl="0">
              <a:lnSpc>
                <a:spcPct val="90000"/>
              </a:lnSpc>
              <a:buFont typeface="Wingdings" panose="05000000000000000000" charset="0"/>
            </a:pPr>
            <a:r>
              <a:rPr lang="zh-CN" altLang="en-US">
                <a:solidFill>
                  <a:schemeClr val="bg1"/>
                </a:solidFill>
                <a:highlight>
                  <a:srgbClr val="FF0000"/>
                </a:highlight>
                <a:latin typeface="仿宋" panose="02010609060101010101" charset="-122"/>
                <a:sym typeface="+mn-ea"/>
              </a:rPr>
              <a:t>问</a:t>
            </a:r>
            <a:r>
              <a:rPr lang="zh-CN" altLang="en-US">
                <a:latin typeface="仿宋" panose="02010609060101010101" charset="-122"/>
                <a:sym typeface="+mn-ea"/>
              </a:rPr>
              <a:t>：在安全模型里，伪造签名</a:t>
            </a:r>
            <a:r>
              <a:rPr lang="en-US" altLang="zh-CN">
                <a:latin typeface="+mn-lt"/>
                <a:ea typeface="+mn-ea"/>
                <a:sym typeface="+mn-ea"/>
              </a:rPr>
              <a:t>MS_m</a:t>
            </a:r>
            <a:r>
              <a:rPr lang="zh-CN" altLang="en-US">
                <a:latin typeface="+mn-lt"/>
                <a:ea typeface="+mn-ea"/>
                <a:sym typeface="+mn-ea"/>
              </a:rPr>
              <a:t>时，</a:t>
            </a:r>
            <a:r>
              <a:rPr lang="zh-CN">
                <a:latin typeface="+mn-lt"/>
                <a:ea typeface="+mn-ea"/>
                <a:sym typeface="+mn-ea"/>
              </a:rPr>
              <a:t>敌人能知道部分公钥对应的私钥吗</a:t>
            </a:r>
            <a:r>
              <a:rPr lang="zh-CN" altLang="en-US">
                <a:latin typeface="+mn-lt"/>
                <a:ea typeface="+mn-ea"/>
                <a:sym typeface="+mn-ea"/>
              </a:rPr>
              <a:t>？</a:t>
            </a:r>
            <a:endParaRPr lang="zh-CN" altLang="en-US">
              <a:solidFill>
                <a:srgbClr val="FF0000"/>
              </a:solidFill>
              <a:latin typeface="+mn-lt"/>
              <a:ea typeface="+mn-ea"/>
              <a:cs typeface="Cambria Math" panose="02040503050406030204" charset="0"/>
              <a:sym typeface="+mn-e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捆绑销售</a:t>
            </a:r>
            <a:r>
              <a:rPr lang="en-US" altLang="zh-CN"/>
              <a:t>                              4/20</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8" name="Text Placeholder 7"/>
          <p:cNvSpPr/>
          <p:nvPr>
            <p:ph type="body" idx="1"/>
          </p:nvPr>
        </p:nvSpPr>
        <p:spPr>
          <a:xfrm>
            <a:off x="207010" y="1350645"/>
            <a:ext cx="8749665" cy="5005705"/>
          </a:xfrm>
        </p:spPr>
        <p:txBody>
          <a:bodyPr>
            <a:noAutofit/>
          </a:bodyPr>
          <a:p>
            <a:pPr lvl="0">
              <a:lnSpc>
                <a:spcPct val="100000"/>
              </a:lnSpc>
              <a:buFont typeface="Wingdings" panose="05000000000000000000" charset="0"/>
            </a:pPr>
            <a:r>
              <a:rPr lang="en-US" altLang="zh-CN" sz="2400">
                <a:solidFill>
                  <a:srgbClr val="1F2DA8"/>
                </a:solidFill>
                <a:uFillTx/>
              </a:rPr>
              <a:t>Identity-Based </a:t>
            </a:r>
            <a:r>
              <a:rPr lang="zh-CN" altLang="en-US" sz="2400">
                <a:solidFill>
                  <a:srgbClr val="1F2DA8"/>
                </a:solidFill>
                <a:uFillTx/>
              </a:rPr>
              <a:t>Signatures</a:t>
            </a:r>
            <a:r>
              <a:rPr lang="zh-CN" altLang="en-US" sz="2400">
                <a:solidFill>
                  <a:schemeClr val="tx1"/>
                </a:solidFill>
                <a:uFillTx/>
              </a:rPr>
              <a:t>：</a:t>
            </a:r>
            <a:endParaRPr lang="zh-CN" altLang="en-US" sz="2400">
              <a:solidFill>
                <a:schemeClr val="tx1"/>
              </a:solidFill>
              <a:uFillTx/>
            </a:endParaRPr>
          </a:p>
          <a:p>
            <a:pPr lvl="0">
              <a:lnSpc>
                <a:spcPct val="100000"/>
              </a:lnSpc>
              <a:buFont typeface="Wingdings" panose="05000000000000000000" charset="0"/>
            </a:pPr>
            <a:r>
              <a:rPr lang="zh-CN" altLang="en-US" sz="2400">
                <a:solidFill>
                  <a:schemeClr val="tx1"/>
                </a:solidFill>
                <a:uFillTx/>
              </a:rPr>
              <a:t>小明：“老马，我发现贵行有十几万员工而且每一位员工都要用数字签名对文件签名。为了安全性，每一位员工都需要独立产生一个密钥对。由于每一个公钥pk都相当于随机数，因此您需要对每一位员工进行身份归约认证并为其公钥pk购买数字证书，这不仅不便利，还很浪费资源。我这里有一个特殊的签名方案，它允许所有员工共用同一个主公钥，且每一位员工的私钥通过由您保管的唯一主私钥以及员工的身份信息ID计算得来。签名计算和签名验证与传统数字签名类似。您可有兴趣？”</a:t>
            </a:r>
            <a:endParaRPr lang="zh-CN" altLang="en-US" sz="2400">
              <a:solidFill>
                <a:schemeClr val="tx1"/>
              </a:solidFill>
              <a:uFillTx/>
            </a:endParaRPr>
          </a:p>
          <a:p>
            <a:pPr lvl="0">
              <a:lnSpc>
                <a:spcPct val="100000"/>
              </a:lnSpc>
              <a:buFont typeface="Wingdings" panose="05000000000000000000" charset="0"/>
            </a:pPr>
            <a:endParaRPr lang="zh-CN" altLang="en-US" sz="2400">
              <a:solidFill>
                <a:schemeClr val="tx1"/>
              </a:solidFill>
              <a:uFillTx/>
            </a:endParaRPr>
          </a:p>
          <a:p>
            <a:pPr lvl="0">
              <a:lnSpc>
                <a:spcPct val="100000"/>
              </a:lnSpc>
              <a:buFont typeface="Wingdings" panose="05000000000000000000" charset="0"/>
            </a:pPr>
            <a:r>
              <a:rPr lang="zh-CN" altLang="en-US" sz="2400">
                <a:solidFill>
                  <a:schemeClr val="tx1"/>
                </a:solidFill>
                <a:uFillTx/>
              </a:rPr>
              <a:t>这种签名技术叫基于身份签名（Identity-Based Signatures），于1984年被提出。</a:t>
            </a:r>
            <a:r>
              <a:rPr lang="en-US" altLang="zh-CN" sz="2400">
                <a:solidFill>
                  <a:schemeClr val="tx1"/>
                </a:solidFill>
                <a:uFillTx/>
              </a:rPr>
              <a:t>(</a:t>
            </a:r>
            <a:r>
              <a:rPr lang="zh-CN" altLang="en-US" sz="2400">
                <a:solidFill>
                  <a:schemeClr val="tx1"/>
                </a:solidFill>
                <a:uFillTx/>
              </a:rPr>
              <a:t>只要让外界信任一个主公钥就可以</a:t>
            </a:r>
            <a:r>
              <a:rPr lang="en-US" altLang="zh-CN" sz="2400">
                <a:solidFill>
                  <a:schemeClr val="tx1"/>
                </a:solidFill>
                <a:uFillTx/>
              </a:rPr>
              <a:t>)</a:t>
            </a:r>
            <a:endParaRPr lang="en-US" altLang="zh-CN" sz="2400">
              <a:solidFill>
                <a:schemeClr val="tx1"/>
              </a:solidFill>
              <a:uFillTx/>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捆绑销售</a:t>
            </a:r>
            <a:r>
              <a:rPr lang="en-US" altLang="zh-CN"/>
              <a:t>                              5/20</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8" name="Text Placeholder 7"/>
          <p:cNvSpPr/>
          <p:nvPr>
            <p:ph type="body" idx="1"/>
          </p:nvPr>
        </p:nvSpPr>
        <p:spPr>
          <a:xfrm>
            <a:off x="207010" y="1350645"/>
            <a:ext cx="8749665" cy="4681855"/>
          </a:xfrm>
          <a:ln w="12700" cmpd="sng">
            <a:solidFill>
              <a:schemeClr val="accent1">
                <a:shade val="50000"/>
              </a:schemeClr>
            </a:solidFill>
            <a:prstDash val="solid"/>
          </a:ln>
        </p:spPr>
        <p:txBody>
          <a:bodyPr>
            <a:noAutofit/>
          </a:bodyPr>
          <a:p>
            <a:pPr lvl="0">
              <a:lnSpc>
                <a:spcPct val="100000"/>
              </a:lnSpc>
              <a:buFont typeface="Wingdings" panose="05000000000000000000" charset="0"/>
            </a:pPr>
            <a:r>
              <a:rPr lang="en-US" sz="2400">
                <a:solidFill>
                  <a:srgbClr val="1F2DA8"/>
                </a:solidFill>
                <a:sym typeface="+mn-ea"/>
              </a:rPr>
              <a:t>Identity-Based Signatures</a:t>
            </a:r>
            <a:r>
              <a:rPr lang="en-US" sz="2400">
                <a:solidFill>
                  <a:srgbClr val="1F2DA8"/>
                </a:solidFill>
                <a:sym typeface="+mn-ea"/>
              </a:rPr>
              <a:t>:</a:t>
            </a:r>
            <a:endParaRPr lang="en-US" sz="2400">
              <a:solidFill>
                <a:srgbClr val="1F2DA8"/>
              </a:solidFill>
              <a:sym typeface="+mn-ea"/>
            </a:endParaRPr>
          </a:p>
          <a:p>
            <a:pPr lvl="0">
              <a:lnSpc>
                <a:spcPct val="100000"/>
              </a:lnSpc>
              <a:buFont typeface="Wingdings" panose="05000000000000000000" charset="0"/>
            </a:pPr>
            <a:endParaRPr lang="zh-CN" altLang="en-US" sz="2400">
              <a:solidFill>
                <a:schemeClr val="tx1"/>
              </a:solidFill>
              <a:uFillTx/>
            </a:endParaRPr>
          </a:p>
          <a:p>
            <a:pPr marL="342900" lvl="0" indent="-342900">
              <a:lnSpc>
                <a:spcPct val="90000"/>
              </a:lnSpc>
              <a:buFont typeface="Wingdings" panose="05000000000000000000" charset="0"/>
              <a:buChar char="o"/>
            </a:pPr>
            <a:r>
              <a:rPr lang="zh-CN" altLang="en-US">
                <a:latin typeface="+mn-lt"/>
                <a:ea typeface="+mn-ea"/>
                <a:sym typeface="+mn-ea"/>
              </a:rPr>
              <a:t>设置算法：</a:t>
            </a:r>
            <a:r>
              <a:rPr lang="en-US" altLang="zh-CN">
                <a:latin typeface="+mn-lt"/>
                <a:ea typeface="+mn-ea"/>
                <a:sym typeface="+mn-ea"/>
              </a:rPr>
              <a:t>Setup(1^k)  → (mpk,msk)</a:t>
            </a:r>
            <a:endParaRPr lang="en-US" altLang="zh-CN">
              <a:latin typeface="+mn-lt"/>
              <a:ea typeface="+mn-ea"/>
              <a:sym typeface="+mn-ea"/>
            </a:endParaRPr>
          </a:p>
          <a:p>
            <a:pPr marL="342900" lvl="0" indent="-342900">
              <a:lnSpc>
                <a:spcPct val="90000"/>
              </a:lnSpc>
              <a:buFont typeface="Wingdings" panose="05000000000000000000" charset="0"/>
              <a:buChar char="o"/>
            </a:pPr>
            <a:r>
              <a:rPr lang="zh-CN" altLang="en-US">
                <a:latin typeface="+mn-lt"/>
                <a:ea typeface="+mn-ea"/>
                <a:sym typeface="+mn-ea"/>
              </a:rPr>
              <a:t>密钥算法：</a:t>
            </a:r>
            <a:r>
              <a:rPr lang="en-US" altLang="zh-CN">
                <a:latin typeface="+mn-lt"/>
                <a:ea typeface="+mn-ea"/>
                <a:sym typeface="+mn-ea"/>
              </a:rPr>
              <a:t>KeyGen(msk, ID)→  d_ID</a:t>
            </a:r>
            <a:endParaRPr lang="zh-CN" altLang="en-US">
              <a:latin typeface="+mn-lt"/>
              <a:ea typeface="+mn-ea"/>
              <a:sym typeface="+mn-ea"/>
            </a:endParaRPr>
          </a:p>
          <a:p>
            <a:pPr marL="342900" lvl="0" indent="-342900">
              <a:lnSpc>
                <a:spcPct val="90000"/>
              </a:lnSpc>
              <a:buFont typeface="Wingdings" panose="05000000000000000000" charset="0"/>
              <a:buChar char="o"/>
            </a:pPr>
            <a:r>
              <a:rPr lang="zh-CN" altLang="en-US">
                <a:latin typeface="+mn-lt"/>
                <a:ea typeface="+mn-ea"/>
                <a:sym typeface="+mn-ea"/>
              </a:rPr>
              <a:t>签名算法：</a:t>
            </a:r>
            <a:r>
              <a:rPr lang="en-US" altLang="zh-CN">
                <a:latin typeface="+mn-lt"/>
                <a:ea typeface="+mn-ea"/>
                <a:sym typeface="+mn-ea"/>
              </a:rPr>
              <a:t>Sign(d_ID, m)  → S</a:t>
            </a:r>
            <a:r>
              <a:rPr lang="en-US" altLang="zh-CN" baseline="30000">
                <a:latin typeface="+mn-lt"/>
                <a:ea typeface="+mn-ea"/>
                <a:sym typeface="+mn-ea"/>
              </a:rPr>
              <a:t>ID</a:t>
            </a:r>
            <a:r>
              <a:rPr lang="en-US" altLang="zh-CN">
                <a:latin typeface="+mn-lt"/>
                <a:ea typeface="+mn-ea"/>
                <a:sym typeface="+mn-ea"/>
              </a:rPr>
              <a:t>_m</a:t>
            </a:r>
            <a:endParaRPr lang="en-US" altLang="zh-CN">
              <a:latin typeface="+mn-lt"/>
              <a:ea typeface="+mn-ea"/>
              <a:sym typeface="+mn-ea"/>
            </a:endParaRPr>
          </a:p>
          <a:p>
            <a:pPr marL="342900" lvl="0" indent="-342900">
              <a:lnSpc>
                <a:spcPct val="90000"/>
              </a:lnSpc>
              <a:buFont typeface="Wingdings" panose="05000000000000000000" charset="0"/>
              <a:buChar char="o"/>
            </a:pPr>
            <a:r>
              <a:rPr lang="zh-CN" altLang="en-US">
                <a:latin typeface="+mn-lt"/>
                <a:ea typeface="+mn-ea"/>
                <a:sym typeface="+mn-ea"/>
              </a:rPr>
              <a:t>验证算法：</a:t>
            </a:r>
            <a:r>
              <a:rPr lang="en-US" altLang="zh-CN">
                <a:latin typeface="+mn-lt"/>
                <a:ea typeface="+mn-ea"/>
                <a:sym typeface="+mn-ea"/>
              </a:rPr>
              <a:t>Verify(mpk, ID, m, S</a:t>
            </a:r>
            <a:r>
              <a:rPr lang="en-US" altLang="zh-CN" baseline="30000">
                <a:latin typeface="+mn-lt"/>
                <a:ea typeface="+mn-ea"/>
                <a:sym typeface="+mn-ea"/>
              </a:rPr>
              <a:t>ID</a:t>
            </a:r>
            <a:r>
              <a:rPr lang="en-US" altLang="zh-CN">
                <a:latin typeface="+mn-lt"/>
                <a:ea typeface="+mn-ea"/>
                <a:sym typeface="+mn-ea"/>
              </a:rPr>
              <a:t>_m) → T/F</a:t>
            </a:r>
            <a:endParaRPr lang="en-US" altLang="zh-CN">
              <a:latin typeface="+mn-lt"/>
              <a:ea typeface="+mn-ea"/>
              <a:sym typeface="+mn-ea"/>
            </a:endParaRPr>
          </a:p>
          <a:p>
            <a:pPr lvl="0">
              <a:lnSpc>
                <a:spcPct val="90000"/>
              </a:lnSpc>
              <a:buFont typeface="Wingdings" panose="05000000000000000000" charset="0"/>
            </a:pPr>
            <a:endParaRPr lang="en-US" altLang="zh-CN">
              <a:solidFill>
                <a:srgbClr val="FF0000"/>
              </a:solidFill>
              <a:latin typeface="+mn-lt"/>
              <a:ea typeface="+mn-ea"/>
              <a:cs typeface="Cambria Math" panose="02040503050406030204" charset="0"/>
              <a:sym typeface="+mn-ea"/>
            </a:endParaRPr>
          </a:p>
          <a:p>
            <a:pPr lvl="0">
              <a:lnSpc>
                <a:spcPct val="120000"/>
              </a:lnSpc>
              <a:buFont typeface="Wingdings" panose="05000000000000000000" charset="0"/>
            </a:pPr>
            <a:r>
              <a:rPr lang="zh-CN" altLang="en-US">
                <a:solidFill>
                  <a:schemeClr val="bg1"/>
                </a:solidFill>
                <a:highlight>
                  <a:srgbClr val="FF0000"/>
                </a:highlight>
                <a:latin typeface="仿宋" panose="02010609060101010101" charset="-122"/>
                <a:sym typeface="+mn-ea"/>
              </a:rPr>
              <a:t>问</a:t>
            </a:r>
            <a:r>
              <a:rPr lang="zh-CN" altLang="en-US">
                <a:latin typeface="仿宋" panose="02010609060101010101" charset="-122"/>
                <a:sym typeface="+mn-ea"/>
              </a:rPr>
              <a:t>：在安全模型里，敌人能知道什么，不能知道什么？</a:t>
            </a:r>
            <a:endParaRPr lang="zh-CN" altLang="en-US">
              <a:solidFill>
                <a:schemeClr val="tx1"/>
              </a:solidFill>
              <a:uFillTx/>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捆绑销售</a:t>
            </a:r>
            <a:r>
              <a:rPr lang="en-US" altLang="zh-CN"/>
              <a:t>                              6/20</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8" name="Text Placeholder 7"/>
          <p:cNvSpPr/>
          <p:nvPr>
            <p:ph type="body" idx="1"/>
          </p:nvPr>
        </p:nvSpPr>
        <p:spPr>
          <a:xfrm>
            <a:off x="207010" y="1350645"/>
            <a:ext cx="8749665" cy="5005705"/>
          </a:xfrm>
        </p:spPr>
        <p:txBody>
          <a:bodyPr>
            <a:noAutofit/>
          </a:bodyPr>
          <a:p>
            <a:pPr lvl="0">
              <a:lnSpc>
                <a:spcPct val="100000"/>
              </a:lnSpc>
              <a:buFont typeface="Wingdings" panose="05000000000000000000" charset="0"/>
            </a:pPr>
            <a:r>
              <a:rPr lang="zh-CN" altLang="en-US" sz="2400">
                <a:solidFill>
                  <a:srgbClr val="1F2DA8"/>
                </a:solidFill>
                <a:uFillTx/>
              </a:rPr>
              <a:t>Signature</a:t>
            </a:r>
            <a:r>
              <a:rPr lang="en-US" altLang="zh-CN" sz="2400">
                <a:solidFill>
                  <a:srgbClr val="1F2DA8"/>
                </a:solidFill>
                <a:uFillTx/>
              </a:rPr>
              <a:t>s With Message Recovery</a:t>
            </a:r>
            <a:r>
              <a:rPr lang="zh-CN" altLang="en-US" sz="2400">
                <a:solidFill>
                  <a:schemeClr val="tx1"/>
                </a:solidFill>
                <a:uFillTx/>
              </a:rPr>
              <a:t>：</a:t>
            </a:r>
            <a:endParaRPr lang="zh-CN" altLang="en-US" sz="2400">
              <a:solidFill>
                <a:schemeClr val="tx1"/>
              </a:solidFill>
              <a:uFillTx/>
            </a:endParaRPr>
          </a:p>
          <a:p>
            <a:pPr lvl="0">
              <a:lnSpc>
                <a:spcPct val="100000"/>
              </a:lnSpc>
              <a:buFont typeface="Wingdings" panose="05000000000000000000" charset="0"/>
            </a:pPr>
            <a:r>
              <a:rPr lang="zh-CN" altLang="en-US">
                <a:solidFill>
                  <a:schemeClr val="tx1"/>
                </a:solidFill>
                <a:uFillTx/>
              </a:rPr>
              <a:t>小强：“老马，我发现贵行需要同时把消息和签名存储在一起以备后期交易审计。我这里有一个特殊的数字签名方案允许部分消息嵌在签名里，从而减小总存储。您可有兴趣？”</a:t>
            </a:r>
            <a:endParaRPr lang="zh-CN" altLang="en-US">
              <a:solidFill>
                <a:schemeClr val="tx1"/>
              </a:solidFill>
              <a:uFillTx/>
            </a:endParaRPr>
          </a:p>
          <a:p>
            <a:pPr lvl="0">
              <a:lnSpc>
                <a:spcPct val="100000"/>
              </a:lnSpc>
              <a:buFont typeface="Wingdings" panose="05000000000000000000" charset="0"/>
            </a:pPr>
            <a:endParaRPr lang="zh-CN" altLang="en-US">
              <a:solidFill>
                <a:schemeClr val="tx1"/>
              </a:solidFill>
              <a:uFillTx/>
            </a:endParaRPr>
          </a:p>
          <a:p>
            <a:pPr lvl="0">
              <a:lnSpc>
                <a:spcPct val="100000"/>
              </a:lnSpc>
              <a:buFont typeface="Wingdings" panose="05000000000000000000" charset="0"/>
            </a:pPr>
            <a:r>
              <a:rPr lang="zh-CN" altLang="en-US">
                <a:solidFill>
                  <a:schemeClr val="tx1"/>
                </a:solidFill>
                <a:uFillTx/>
              </a:rPr>
              <a:t>这种签名技术叫消息可恢复签名（Signature</a:t>
            </a:r>
            <a:r>
              <a:rPr lang="en-US" altLang="zh-CN">
                <a:solidFill>
                  <a:schemeClr val="tx1"/>
                </a:solidFill>
                <a:uFillTx/>
              </a:rPr>
              <a:t>s</a:t>
            </a:r>
            <a:r>
              <a:rPr lang="zh-CN" altLang="en-US">
                <a:solidFill>
                  <a:schemeClr val="tx1"/>
                </a:solidFill>
                <a:uFillTx/>
              </a:rPr>
              <a:t> with Message Recovery），于1990年被提出，主要目的还是减小存储，并通过捆绑消息和签名的方法达到目的。</a:t>
            </a:r>
            <a:endParaRPr lang="zh-CN" altLang="en-US">
              <a:solidFill>
                <a:schemeClr val="tx1"/>
              </a:solidFill>
              <a:uFillTx/>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捆绑销售</a:t>
            </a:r>
            <a:r>
              <a:rPr lang="en-US" altLang="zh-CN"/>
              <a:t>                              7/20</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8" name="Text Placeholder 7"/>
          <p:cNvSpPr/>
          <p:nvPr>
            <p:ph type="body" idx="1"/>
          </p:nvPr>
        </p:nvSpPr>
        <p:spPr>
          <a:xfrm>
            <a:off x="207010" y="1350645"/>
            <a:ext cx="8749665" cy="4834890"/>
          </a:xfrm>
          <a:ln w="12700" cmpd="sng">
            <a:solidFill>
              <a:schemeClr val="accent1">
                <a:shade val="50000"/>
              </a:schemeClr>
            </a:solidFill>
            <a:prstDash val="solid"/>
          </a:ln>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u="none" strike="noStrike" kern="1200" cap="none" spc="0" normalizeH="0">
                <a:solidFill>
                  <a:schemeClr val="tx1"/>
                </a:solidFill>
                <a:uFillTx/>
                <a:latin typeface="Garamond" panose="02020404030301010803" charset="0"/>
                <a:ea typeface="仿宋" panose="02010609060101010101"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仿宋" panose="02010609060101010101" charset="-122"/>
                <a:ea typeface="仿宋" panose="02010609060101010101"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l">
              <a:lnSpc>
                <a:spcPct val="90000"/>
              </a:lnSpc>
              <a:buClrTx/>
              <a:buSzTx/>
              <a:buFont typeface="Wingdings" panose="05000000000000000000" charset="0"/>
            </a:pPr>
            <a:r>
              <a:rPr lang="en-US" altLang="zh-CN">
                <a:latin typeface="+mn-lt"/>
                <a:ea typeface="+mn-ea"/>
                <a:sym typeface="+mn-ea"/>
              </a:rPr>
              <a:t>Signatures With Message Recovery:</a:t>
            </a:r>
            <a:endParaRPr lang="en-US" altLang="zh-CN">
              <a:latin typeface="+mn-lt"/>
              <a:ea typeface="+mn-ea"/>
              <a:sym typeface="+mn-ea"/>
            </a:endParaRPr>
          </a:p>
          <a:p>
            <a:pPr lvl="0" algn="l">
              <a:lnSpc>
                <a:spcPct val="90000"/>
              </a:lnSpc>
              <a:buClrTx/>
              <a:buSzTx/>
              <a:buFont typeface="Wingdings" panose="05000000000000000000" charset="0"/>
            </a:pPr>
            <a:endParaRPr lang="en-US" altLang="zh-CN">
              <a:latin typeface="+mn-lt"/>
              <a:ea typeface="+mn-ea"/>
              <a:sym typeface="+mn-ea"/>
            </a:endParaRPr>
          </a:p>
          <a:p>
            <a:pPr marL="342900" lvl="0" indent="-342900">
              <a:lnSpc>
                <a:spcPct val="100000"/>
              </a:lnSpc>
              <a:buFont typeface="Wingdings" panose="05000000000000000000" charset="0"/>
              <a:buChar char="o"/>
            </a:pPr>
            <a:r>
              <a:rPr lang="zh-CN" altLang="en-US">
                <a:latin typeface="+mn-lt"/>
                <a:ea typeface="+mn-ea"/>
                <a:sym typeface="+mn-ea"/>
              </a:rPr>
              <a:t>密钥算法：</a:t>
            </a:r>
            <a:r>
              <a:rPr lang="en-US" altLang="zh-CN">
                <a:latin typeface="+mn-lt"/>
                <a:ea typeface="+mn-ea"/>
                <a:sym typeface="+mn-ea"/>
              </a:rPr>
              <a:t>KeyGen(1^k)  → (pk,sk)</a:t>
            </a:r>
            <a:endParaRPr lang="en-US" altLang="zh-CN">
              <a:latin typeface="+mn-lt"/>
              <a:ea typeface="+mn-ea"/>
            </a:endParaRPr>
          </a:p>
          <a:p>
            <a:pPr marL="342900" lvl="0" indent="-342900">
              <a:lnSpc>
                <a:spcPct val="100000"/>
              </a:lnSpc>
              <a:buFont typeface="Wingdings" panose="05000000000000000000" charset="0"/>
              <a:buChar char="o"/>
            </a:pPr>
            <a:r>
              <a:rPr lang="zh-CN" altLang="en-US">
                <a:latin typeface="+mn-lt"/>
                <a:ea typeface="+mn-ea"/>
                <a:sym typeface="+mn-ea"/>
              </a:rPr>
              <a:t>签名算法：</a:t>
            </a:r>
            <a:r>
              <a:rPr lang="en-US" altLang="zh-CN">
                <a:latin typeface="+mn-lt"/>
                <a:ea typeface="+mn-ea"/>
                <a:sym typeface="+mn-ea"/>
              </a:rPr>
              <a:t>Sign(sk, m)  → </a:t>
            </a:r>
            <a:r>
              <a:rPr lang="zh-CN" altLang="en-US">
                <a:latin typeface="+mn-lt"/>
                <a:ea typeface="+mn-ea"/>
                <a:sym typeface="+mn-ea"/>
              </a:rPr>
              <a:t>（</a:t>
            </a:r>
            <a:r>
              <a:rPr lang="en-US" altLang="zh-CN">
                <a:latin typeface="+mn-lt"/>
                <a:ea typeface="+mn-ea"/>
                <a:sym typeface="+mn-ea"/>
              </a:rPr>
              <a:t>S_m, </a:t>
            </a:r>
            <a:r>
              <a:rPr lang="en-US" altLang="zh-CN">
                <a:highlight>
                  <a:srgbClr val="FFFF00"/>
                </a:highlight>
                <a:latin typeface="+mn-lt"/>
                <a:ea typeface="+mn-ea"/>
                <a:sym typeface="+mn-ea"/>
              </a:rPr>
              <a:t>m_p</a:t>
            </a:r>
            <a:r>
              <a:rPr lang="en-US" altLang="zh-CN">
                <a:latin typeface="仿宋" panose="02010609060101010101" charset="-122"/>
                <a:sym typeface="+mn-ea"/>
              </a:rPr>
              <a:t>)</a:t>
            </a:r>
            <a:endParaRPr lang="en-US" altLang="zh-CN">
              <a:latin typeface="+mn-lt"/>
              <a:ea typeface="+mn-ea"/>
            </a:endParaRPr>
          </a:p>
          <a:p>
            <a:pPr marL="342900" lvl="0" indent="-342900">
              <a:lnSpc>
                <a:spcPct val="100000"/>
              </a:lnSpc>
              <a:buFont typeface="Wingdings" panose="05000000000000000000" charset="0"/>
              <a:buChar char="o"/>
            </a:pPr>
            <a:r>
              <a:rPr lang="zh-CN" altLang="en-US">
                <a:latin typeface="+mn-lt"/>
                <a:ea typeface="+mn-ea"/>
                <a:sym typeface="+mn-ea"/>
              </a:rPr>
              <a:t>验证算法：</a:t>
            </a:r>
            <a:r>
              <a:rPr lang="en-US" altLang="zh-CN">
                <a:latin typeface="+mn-lt"/>
                <a:ea typeface="+mn-ea"/>
                <a:sym typeface="+mn-ea"/>
              </a:rPr>
              <a:t>Verify(pk, </a:t>
            </a:r>
            <a:r>
              <a:rPr lang="en-US" altLang="zh-CN">
                <a:highlight>
                  <a:srgbClr val="00FF00"/>
                </a:highlight>
                <a:latin typeface="+mn-lt"/>
                <a:ea typeface="+mn-ea"/>
                <a:sym typeface="+mn-ea"/>
              </a:rPr>
              <a:t>m_p</a:t>
            </a:r>
            <a:r>
              <a:rPr lang="en-US" altLang="zh-CN">
                <a:latin typeface="+mn-lt"/>
                <a:ea typeface="+mn-ea"/>
                <a:sym typeface="+mn-ea"/>
              </a:rPr>
              <a:t>, S_m) → (T,</a:t>
            </a:r>
            <a:r>
              <a:rPr lang="en-US" altLang="zh-CN">
                <a:highlight>
                  <a:srgbClr val="FF00FF"/>
                </a:highlight>
                <a:latin typeface="+mn-lt"/>
                <a:ea typeface="+mn-ea"/>
                <a:sym typeface="+mn-ea"/>
              </a:rPr>
              <a:t>m</a:t>
            </a:r>
            <a:r>
              <a:rPr lang="en-US" altLang="zh-CN">
                <a:latin typeface="+mn-lt"/>
                <a:ea typeface="+mn-ea"/>
                <a:sym typeface="+mn-ea"/>
              </a:rPr>
              <a:t>)/F</a:t>
            </a:r>
            <a:endParaRPr lang="zh-CN" altLang="en-US">
              <a:latin typeface="Cambria Math" panose="02040503050406030204" charset="0"/>
              <a:cs typeface="Cambria Math" panose="02040503050406030204" charset="0"/>
              <a:sym typeface="+mn-ea"/>
            </a:endParaRPr>
          </a:p>
          <a:p>
            <a:pPr lvl="0" algn="l">
              <a:lnSpc>
                <a:spcPct val="90000"/>
              </a:lnSpc>
              <a:buClrTx/>
              <a:buSzTx/>
              <a:buFont typeface="Wingdings" panose="05000000000000000000" charset="0"/>
            </a:pPr>
            <a:endParaRPr lang="en-US" altLang="zh-CN">
              <a:latin typeface="+mn-lt"/>
              <a:ea typeface="+mn-ea"/>
              <a:sym typeface="+mn-ea"/>
            </a:endParaRPr>
          </a:p>
          <a:p>
            <a:pPr lvl="0" algn="l">
              <a:lnSpc>
                <a:spcPct val="90000"/>
              </a:lnSpc>
              <a:buClrTx/>
              <a:buSzTx/>
              <a:buFont typeface="Wingdings" panose="05000000000000000000" charset="0"/>
            </a:pPr>
            <a:r>
              <a:rPr lang="zh-CN" altLang="en-US">
                <a:latin typeface="+mn-lt"/>
                <a:ea typeface="+mn-ea"/>
                <a:sym typeface="+mn-ea"/>
              </a:rPr>
              <a:t>说明：</a:t>
            </a:r>
            <a:r>
              <a:rPr lang="en-US" altLang="zh-CN">
                <a:latin typeface="+mn-lt"/>
                <a:ea typeface="+mn-ea"/>
                <a:sym typeface="+mn-ea"/>
              </a:rPr>
              <a:t>m_p</a:t>
            </a:r>
            <a:r>
              <a:rPr lang="zh-CN" altLang="en-US">
                <a:latin typeface="+mn-lt"/>
                <a:ea typeface="+mn-ea"/>
                <a:sym typeface="+mn-ea"/>
              </a:rPr>
              <a:t>可以看成比</a:t>
            </a:r>
            <a:r>
              <a:rPr lang="en-US" altLang="zh-CN">
                <a:latin typeface="+mn-lt"/>
                <a:ea typeface="+mn-ea"/>
                <a:sym typeface="+mn-ea"/>
              </a:rPr>
              <a:t>m</a:t>
            </a:r>
            <a:r>
              <a:rPr lang="zh-CN" altLang="en-US">
                <a:latin typeface="+mn-lt"/>
                <a:ea typeface="+mn-ea"/>
                <a:sym typeface="+mn-ea"/>
              </a:rPr>
              <a:t>更短的，</a:t>
            </a:r>
            <a:r>
              <a:rPr lang="en-US" altLang="zh-CN">
                <a:latin typeface="+mn-lt"/>
                <a:ea typeface="+mn-ea"/>
                <a:sym typeface="+mn-ea"/>
              </a:rPr>
              <a:t>m</a:t>
            </a:r>
            <a:r>
              <a:rPr lang="zh-CN" altLang="en-US">
                <a:latin typeface="+mn-lt"/>
                <a:ea typeface="+mn-ea"/>
                <a:sym typeface="+mn-ea"/>
              </a:rPr>
              <a:t>的一部分。签名验证只需要</a:t>
            </a:r>
            <a:r>
              <a:rPr lang="en-US" altLang="zh-CN">
                <a:latin typeface="+mn-lt"/>
                <a:ea typeface="+mn-ea"/>
                <a:sym typeface="+mn-ea"/>
              </a:rPr>
              <a:t>m_p</a:t>
            </a:r>
            <a:r>
              <a:rPr lang="zh-CN" altLang="en-US">
                <a:latin typeface="+mn-lt"/>
                <a:ea typeface="+mn-ea"/>
                <a:sym typeface="+mn-ea"/>
              </a:rPr>
              <a:t>。而且验证正确时可以输出完整的</a:t>
            </a:r>
            <a:r>
              <a:rPr lang="en-US" altLang="zh-CN">
                <a:latin typeface="+mn-lt"/>
                <a:ea typeface="+mn-ea"/>
                <a:sym typeface="+mn-ea"/>
              </a:rPr>
              <a:t>m</a:t>
            </a:r>
            <a:r>
              <a:rPr lang="zh-CN" altLang="en-US">
                <a:latin typeface="+mn-lt"/>
                <a:ea typeface="+mn-ea"/>
                <a:sym typeface="+mn-ea"/>
              </a:rPr>
              <a:t>。</a:t>
            </a:r>
            <a:endParaRPr lang="zh-CN" altLang="en-US">
              <a:latin typeface="+mn-lt"/>
              <a:ea typeface="+mn-ea"/>
              <a:sym typeface="+mn-e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捆绑销售</a:t>
            </a:r>
            <a:r>
              <a:rPr lang="en-US" altLang="zh-CN"/>
              <a:t>                              8/20</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8" name="Text Placeholder 7"/>
          <p:cNvSpPr/>
          <p:nvPr>
            <p:ph type="body" idx="1"/>
          </p:nvPr>
        </p:nvSpPr>
        <p:spPr>
          <a:xfrm>
            <a:off x="207010" y="1350645"/>
            <a:ext cx="8749665" cy="5005705"/>
          </a:xfrm>
        </p:spPr>
        <p:txBody>
          <a:bodyPr>
            <a:noAutofit/>
          </a:bodyPr>
          <a:p>
            <a:pPr lvl="0">
              <a:lnSpc>
                <a:spcPct val="100000"/>
              </a:lnSpc>
              <a:buFont typeface="Wingdings" panose="05000000000000000000" charset="0"/>
            </a:pPr>
            <a:r>
              <a:rPr lang="zh-CN" altLang="en-US" sz="2400">
                <a:solidFill>
                  <a:srgbClr val="1F2DA8"/>
                </a:solidFill>
                <a:sym typeface="+mn-ea"/>
              </a:rPr>
              <a:t>Signature</a:t>
            </a:r>
            <a:r>
              <a:rPr lang="en-US" altLang="zh-CN" sz="2400">
                <a:solidFill>
                  <a:srgbClr val="1F2DA8"/>
                </a:solidFill>
                <a:sym typeface="+mn-ea"/>
              </a:rPr>
              <a:t>s</a:t>
            </a:r>
            <a:r>
              <a:rPr lang="zh-CN" altLang="en-US" sz="2400">
                <a:solidFill>
                  <a:srgbClr val="1F2DA8"/>
                </a:solidFill>
                <a:sym typeface="+mn-ea"/>
              </a:rPr>
              <a:t> with Batch Verification</a:t>
            </a:r>
            <a:r>
              <a:rPr lang="zh-CN" altLang="en-US" sz="2400">
                <a:solidFill>
                  <a:schemeClr val="tx1"/>
                </a:solidFill>
                <a:uFillTx/>
              </a:rPr>
              <a:t>：</a:t>
            </a:r>
            <a:endParaRPr lang="zh-CN" altLang="en-US" sz="2400">
              <a:solidFill>
                <a:schemeClr val="tx1"/>
              </a:solidFill>
              <a:uFillTx/>
            </a:endParaRPr>
          </a:p>
          <a:p>
            <a:pPr lvl="0">
              <a:lnSpc>
                <a:spcPct val="100000"/>
              </a:lnSpc>
              <a:buFont typeface="Wingdings" panose="05000000000000000000" charset="0"/>
            </a:pPr>
            <a:r>
              <a:rPr lang="zh-CN" altLang="en-US">
                <a:solidFill>
                  <a:schemeClr val="tx1"/>
                </a:solidFill>
                <a:uFillTx/>
              </a:rPr>
              <a:t>小曼：“老马，我发现贵行业务蒸蒸日上，在审计交易时需要验证几百亿个数字签名的正确性。我这里有一个特殊的数字签名方案可以对一批签名同时进行验证，减少验证所需时间。您可有兴趣？”</a:t>
            </a:r>
            <a:endParaRPr lang="zh-CN" altLang="en-US">
              <a:solidFill>
                <a:schemeClr val="tx1"/>
              </a:solidFill>
              <a:uFillTx/>
            </a:endParaRPr>
          </a:p>
          <a:p>
            <a:pPr lvl="0">
              <a:lnSpc>
                <a:spcPct val="100000"/>
              </a:lnSpc>
              <a:buFont typeface="Wingdings" panose="05000000000000000000" charset="0"/>
            </a:pPr>
            <a:endParaRPr lang="zh-CN" altLang="en-US">
              <a:solidFill>
                <a:schemeClr val="tx1"/>
              </a:solidFill>
              <a:uFillTx/>
            </a:endParaRPr>
          </a:p>
          <a:p>
            <a:pPr lvl="0">
              <a:lnSpc>
                <a:spcPct val="100000"/>
              </a:lnSpc>
              <a:buFont typeface="Wingdings" panose="05000000000000000000" charset="0"/>
            </a:pPr>
            <a:r>
              <a:rPr lang="zh-CN" altLang="en-US">
                <a:solidFill>
                  <a:schemeClr val="tx1"/>
                </a:solidFill>
                <a:uFillTx/>
              </a:rPr>
              <a:t>这种签名技术叫批量验证签名（Signature</a:t>
            </a:r>
            <a:r>
              <a:rPr lang="en-US" altLang="zh-CN">
                <a:solidFill>
                  <a:schemeClr val="tx1"/>
                </a:solidFill>
                <a:uFillTx/>
              </a:rPr>
              <a:t>s</a:t>
            </a:r>
            <a:r>
              <a:rPr lang="zh-CN" altLang="en-US">
                <a:solidFill>
                  <a:schemeClr val="tx1"/>
                </a:solidFill>
                <a:uFillTx/>
              </a:rPr>
              <a:t> with Batch Verification），于1989年被提出，主要目的是减少签名验证时间。</a:t>
            </a:r>
            <a:endParaRPr lang="zh-CN" altLang="en-US">
              <a:solidFill>
                <a:schemeClr val="tx1"/>
              </a:solidFill>
              <a:uFillTx/>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捆绑销售</a:t>
            </a:r>
            <a:r>
              <a:rPr lang="en-US" altLang="zh-CN"/>
              <a:t>                              9/20</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8" name="Text Placeholder 7"/>
          <p:cNvSpPr/>
          <p:nvPr>
            <p:ph type="body" idx="1"/>
          </p:nvPr>
        </p:nvSpPr>
        <p:spPr>
          <a:xfrm>
            <a:off x="207010" y="1350645"/>
            <a:ext cx="8749665" cy="5005705"/>
          </a:xfrm>
          <a:ln w="12700" cmpd="sng">
            <a:solidFill>
              <a:schemeClr val="accent1">
                <a:shade val="50000"/>
              </a:schemeClr>
            </a:solidFill>
            <a:prstDash val="solid"/>
          </a:ln>
        </p:spPr>
        <p:txBody>
          <a:bodyPr>
            <a:noAutofit/>
          </a:bodyPr>
          <a:p>
            <a:pPr lvl="0">
              <a:lnSpc>
                <a:spcPct val="100000"/>
              </a:lnSpc>
              <a:buFont typeface="Wingdings" panose="05000000000000000000" charset="0"/>
            </a:pPr>
            <a:r>
              <a:rPr lang="en-US" sz="2400">
                <a:solidFill>
                  <a:srgbClr val="1F2DA8"/>
                </a:solidFill>
                <a:sym typeface="+mn-ea"/>
              </a:rPr>
              <a:t>Signatures with Batch Verification:</a:t>
            </a:r>
            <a:endParaRPr lang="en-US" sz="2400">
              <a:solidFill>
                <a:srgbClr val="1F2DA8"/>
              </a:solidFill>
              <a:sym typeface="+mn-ea"/>
            </a:endParaRPr>
          </a:p>
          <a:p>
            <a:pPr lvl="0">
              <a:lnSpc>
                <a:spcPct val="90000"/>
              </a:lnSpc>
              <a:buFont typeface="Wingdings" panose="05000000000000000000" charset="0"/>
            </a:pPr>
            <a:endParaRPr lang="zh-CN" altLang="en-US" sz="2400">
              <a:solidFill>
                <a:schemeClr val="tx1"/>
              </a:solidFill>
              <a:uFillTx/>
            </a:endParaRPr>
          </a:p>
          <a:p>
            <a:pPr marL="342900" lvl="0" indent="-342900">
              <a:lnSpc>
                <a:spcPct val="90000"/>
              </a:lnSpc>
              <a:buFont typeface="Wingdings" panose="05000000000000000000" charset="0"/>
              <a:buChar char="o"/>
            </a:pPr>
            <a:r>
              <a:rPr lang="zh-CN" altLang="en-US">
                <a:latin typeface="+mn-lt"/>
                <a:ea typeface="+mn-ea"/>
                <a:sym typeface="+mn-ea"/>
              </a:rPr>
              <a:t>密钥算法：</a:t>
            </a:r>
            <a:r>
              <a:rPr lang="en-US" altLang="zh-CN">
                <a:latin typeface="+mn-lt"/>
                <a:ea typeface="+mn-ea"/>
                <a:sym typeface="+mn-ea"/>
              </a:rPr>
              <a:t>KeyGen(1^k)  → (pk_i,sk_i)</a:t>
            </a:r>
            <a:endParaRPr lang="en-US" altLang="zh-CN">
              <a:latin typeface="+mn-lt"/>
              <a:ea typeface="+mn-ea"/>
            </a:endParaRPr>
          </a:p>
          <a:p>
            <a:pPr marL="342900" lvl="0" indent="-342900">
              <a:lnSpc>
                <a:spcPct val="90000"/>
              </a:lnSpc>
              <a:buFont typeface="Wingdings" panose="05000000000000000000" charset="0"/>
              <a:buChar char="o"/>
            </a:pPr>
            <a:r>
              <a:rPr lang="zh-CN" altLang="en-US">
                <a:latin typeface="+mn-lt"/>
                <a:ea typeface="+mn-ea"/>
                <a:sym typeface="+mn-ea"/>
              </a:rPr>
              <a:t>签名算法：</a:t>
            </a:r>
            <a:r>
              <a:rPr lang="en-US" altLang="zh-CN">
                <a:latin typeface="+mn-lt"/>
                <a:ea typeface="+mn-ea"/>
                <a:sym typeface="+mn-ea"/>
              </a:rPr>
              <a:t>Sign(sk_i, m_i)  → S^i_{m_i}</a:t>
            </a:r>
            <a:endParaRPr lang="en-US" altLang="zh-CN">
              <a:latin typeface="+mn-lt"/>
              <a:ea typeface="+mn-ea"/>
              <a:sym typeface="+mn-ea"/>
            </a:endParaRPr>
          </a:p>
          <a:p>
            <a:pPr marL="342900" lvl="0" indent="-342900">
              <a:lnSpc>
                <a:spcPct val="90000"/>
              </a:lnSpc>
              <a:buFont typeface="Wingdings" panose="05000000000000000000" charset="0"/>
              <a:buChar char="o"/>
            </a:pPr>
            <a:r>
              <a:rPr lang="zh-CN" altLang="en-US">
                <a:latin typeface="+mn-lt"/>
                <a:ea typeface="+mn-ea"/>
                <a:sym typeface="+mn-ea"/>
              </a:rPr>
              <a:t>验证算法：</a:t>
            </a:r>
            <a:r>
              <a:rPr lang="en-US" altLang="zh-CN">
                <a:latin typeface="+mn-lt"/>
                <a:ea typeface="+mn-ea"/>
                <a:sym typeface="+mn-ea"/>
              </a:rPr>
              <a:t>Verify(pk_i, m_i, S^i_{m_i}) → T/F</a:t>
            </a:r>
            <a:endParaRPr lang="en-US" altLang="zh-CN">
              <a:latin typeface="+mn-lt"/>
              <a:ea typeface="+mn-ea"/>
              <a:sym typeface="+mn-ea"/>
            </a:endParaRPr>
          </a:p>
          <a:p>
            <a:pPr marL="342900" lvl="0" indent="-342900">
              <a:lnSpc>
                <a:spcPct val="90000"/>
              </a:lnSpc>
              <a:buFont typeface="Wingdings" panose="05000000000000000000" charset="0"/>
              <a:buChar char="o"/>
            </a:pPr>
            <a:r>
              <a:rPr lang="zh-CN" altLang="en-US">
                <a:highlight>
                  <a:srgbClr val="FFFF00"/>
                </a:highlight>
                <a:latin typeface="+mn-lt"/>
                <a:ea typeface="+mn-ea"/>
                <a:sym typeface="+mn-ea"/>
              </a:rPr>
              <a:t>批量验证</a:t>
            </a:r>
            <a:r>
              <a:rPr lang="zh-CN" altLang="en-US">
                <a:latin typeface="+mn-lt"/>
                <a:ea typeface="+mn-ea"/>
                <a:sym typeface="+mn-ea"/>
              </a:rPr>
              <a:t>：</a:t>
            </a:r>
            <a:r>
              <a:rPr lang="en-US" altLang="zh-CN">
                <a:latin typeface="+mn-lt"/>
                <a:ea typeface="+mn-ea"/>
                <a:sym typeface="+mn-ea"/>
              </a:rPr>
              <a:t>BVerify(pk_1, pk_2,....,pk_n, m_1,m_2,...,m_n S^1_{m_1},S^2_{m_2},....,</a:t>
            </a:r>
            <a:r>
              <a:rPr lang="en-US" altLang="zh-CN">
                <a:latin typeface="+mn-lt"/>
                <a:ea typeface="+mn-ea"/>
                <a:sym typeface="+mn-ea"/>
              </a:rPr>
              <a:t>S^n_{m_n}) → T/F</a:t>
            </a:r>
            <a:endParaRPr lang="zh-CN" altLang="en-US">
              <a:latin typeface="Cambria Math" panose="02040503050406030204" charset="0"/>
              <a:cs typeface="Cambria Math" panose="02040503050406030204" charset="0"/>
              <a:sym typeface="+mn-ea"/>
            </a:endParaRPr>
          </a:p>
          <a:p>
            <a:pPr lvl="0">
              <a:lnSpc>
                <a:spcPct val="90000"/>
              </a:lnSpc>
              <a:buFont typeface="Wingdings" panose="05000000000000000000" charset="0"/>
            </a:pPr>
            <a:endParaRPr lang="zh-CN" altLang="en-US">
              <a:latin typeface="Cambria Math" panose="02040503050406030204" charset="0"/>
              <a:cs typeface="Cambria Math" panose="02040503050406030204" charset="0"/>
              <a:sym typeface="+mn-ea"/>
            </a:endParaRPr>
          </a:p>
          <a:p>
            <a:pPr lvl="0">
              <a:lnSpc>
                <a:spcPct val="90000"/>
              </a:lnSpc>
              <a:buFont typeface="Wingdings" panose="05000000000000000000" charset="0"/>
            </a:pPr>
            <a:r>
              <a:rPr lang="zh-CN" altLang="en-US">
                <a:latin typeface="Cambria Math" panose="02040503050406030204" charset="0"/>
                <a:cs typeface="Cambria Math" panose="02040503050406030204" charset="0"/>
                <a:sym typeface="+mn-ea"/>
              </a:rPr>
              <a:t>说明：如果方案里的批量验证效率是验证算法的</a:t>
            </a:r>
            <a:r>
              <a:rPr lang="en-US" altLang="zh-CN">
                <a:latin typeface="Cambria Math" panose="02040503050406030204" charset="0"/>
                <a:cs typeface="Cambria Math" panose="02040503050406030204" charset="0"/>
                <a:sym typeface="+mn-ea"/>
              </a:rPr>
              <a:t> n</a:t>
            </a:r>
            <a:r>
              <a:rPr lang="zh-CN" altLang="en-US">
                <a:latin typeface="Cambria Math" panose="02040503050406030204" charset="0"/>
                <a:cs typeface="Cambria Math" panose="02040503050406030204" charset="0"/>
                <a:sym typeface="+mn-ea"/>
              </a:rPr>
              <a:t>倍，则没有意义</a:t>
            </a:r>
            <a:endParaRPr lang="zh-CN" altLang="en-US">
              <a:latin typeface="Cambria Math" panose="02040503050406030204" charset="0"/>
              <a:cs typeface="Cambria Math" panose="02040503050406030204" charset="0"/>
              <a:sym typeface="+mn-ea"/>
            </a:endParaRPr>
          </a:p>
          <a:p>
            <a:pPr lvl="0">
              <a:lnSpc>
                <a:spcPct val="120000"/>
              </a:lnSpc>
              <a:buFont typeface="Wingdings" panose="05000000000000000000" charset="0"/>
            </a:pPr>
            <a:endParaRPr lang="zh-CN" altLang="en-US">
              <a:solidFill>
                <a:schemeClr val="tx1"/>
              </a:solidFill>
              <a:uFillTx/>
              <a:latin typeface="Cambria Math" panose="02040503050406030204" charset="0"/>
              <a:cs typeface="Cambria Math" panose="02040503050406030204" charset="0"/>
              <a:sym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Outline</a:t>
            </a:r>
            <a:r>
              <a:rPr lang="zh-CN" altLang="en-US"/>
              <a:t>：</a:t>
            </a:r>
            <a:r>
              <a:rPr lang="zh-CN" altLang="en-US" sz="2400"/>
              <a:t>密码学研究的第二篇论文（算法定义篇）</a:t>
            </a:r>
            <a:endParaRPr lang="zh-CN" altLang="en-US" sz="2400"/>
          </a:p>
        </p:txBody>
      </p:sp>
      <p:sp>
        <p:nvSpPr>
          <p:cNvPr id="3" name="Text Placeholder 2"/>
          <p:cNvSpPr>
            <a:spLocks noGrp="1"/>
          </p:cNvSpPr>
          <p:nvPr>
            <p:ph type="body" idx="1"/>
          </p:nvPr>
        </p:nvSpPr>
        <p:spPr/>
        <p:txBody>
          <a:bodyPr/>
          <a:p>
            <a:pPr marL="457200" indent="-457200">
              <a:buFont typeface="Arial" panose="020B0604020202020204" pitchFamily="34" charset="0"/>
              <a:buChar char="•"/>
            </a:pPr>
            <a:r>
              <a:rPr lang="en-US"/>
              <a:t>算法定义模型及其内容概览</a:t>
            </a:r>
            <a:endParaRPr lang="en-US"/>
          </a:p>
          <a:p>
            <a:pPr marL="457200" indent="-457200">
              <a:buFont typeface="Arial" panose="020B0604020202020204" pitchFamily="34" charset="0"/>
              <a:buChar char="•"/>
            </a:pPr>
            <a:r>
              <a:rPr lang="en-US"/>
              <a:t>计算委托</a:t>
            </a:r>
            <a:endParaRPr lang="en-US"/>
          </a:p>
          <a:p>
            <a:pPr marL="457200" indent="-457200">
              <a:buFont typeface="Arial" panose="020B0604020202020204" pitchFamily="34" charset="0"/>
              <a:buChar char="•"/>
            </a:pPr>
            <a:r>
              <a:rPr lang="en-US"/>
              <a:t>计算提前</a:t>
            </a:r>
            <a:endParaRPr lang="en-US"/>
          </a:p>
          <a:p>
            <a:pPr marL="457200" indent="-457200">
              <a:buFont typeface="Arial" panose="020B0604020202020204" pitchFamily="34" charset="0"/>
              <a:buChar char="•"/>
            </a:pPr>
            <a:r>
              <a:rPr lang="en-US"/>
              <a:t>捆绑销售</a:t>
            </a:r>
            <a:endParaRPr lang="en-US"/>
          </a:p>
          <a:p>
            <a:pPr marL="457200" indent="-457200">
              <a:buFont typeface="Arial" panose="020B0604020202020204" pitchFamily="34" charset="0"/>
              <a:buChar char="•"/>
            </a:pPr>
            <a:r>
              <a:rPr lang="en-US"/>
              <a:t>应用精进</a:t>
            </a:r>
            <a:endParaRPr lang="en-US"/>
          </a:p>
          <a:p>
            <a:pPr marL="457200" indent="-457200">
              <a:buFont typeface="Arial" panose="020B0604020202020204" pitchFamily="34" charset="0"/>
              <a:buChar char="•"/>
            </a:pPr>
            <a:r>
              <a:rPr lang="en-US"/>
              <a:t>算法定义模型小节</a:t>
            </a:r>
            <a:endParaRPr lang="en-US"/>
          </a:p>
        </p:txBody>
      </p:sp>
      <p:sp>
        <p:nvSpPr>
          <p:cNvPr id="4" name="Footer Placeholder 3"/>
          <p:cNvSpPr>
            <a:spLocks noGrp="1"/>
          </p:cNvSpPr>
          <p:nvPr>
            <p:ph type="ftr" sz="quarter" idx="11"/>
          </p:nvPr>
        </p:nvSpPr>
        <p:spPr/>
        <p:txBody>
          <a:bodyPr/>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捆绑销售</a:t>
            </a:r>
            <a:r>
              <a:rPr lang="en-US" altLang="zh-CN"/>
              <a:t>                            10/20</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8" name="Text Placeholder 7"/>
          <p:cNvSpPr/>
          <p:nvPr>
            <p:ph type="body" idx="1"/>
          </p:nvPr>
        </p:nvSpPr>
        <p:spPr>
          <a:xfrm>
            <a:off x="207010" y="1350645"/>
            <a:ext cx="8749665" cy="5005705"/>
          </a:xfrm>
        </p:spPr>
        <p:txBody>
          <a:bodyPr>
            <a:noAutofit/>
          </a:bodyPr>
          <a:p>
            <a:pPr lvl="0">
              <a:lnSpc>
                <a:spcPct val="100000"/>
              </a:lnSpc>
              <a:buFont typeface="Wingdings" panose="05000000000000000000" charset="0"/>
            </a:pPr>
            <a:r>
              <a:rPr lang="zh-CN" altLang="en-US" sz="2400">
                <a:solidFill>
                  <a:srgbClr val="1F2DA8"/>
                </a:solidFill>
                <a:sym typeface="+mn-ea"/>
              </a:rPr>
              <a:t>Batch Signature Generation</a:t>
            </a:r>
            <a:r>
              <a:rPr lang="zh-CN" altLang="en-US" sz="2400">
                <a:solidFill>
                  <a:schemeClr val="tx1"/>
                </a:solidFill>
                <a:uFillTx/>
              </a:rPr>
              <a:t>：</a:t>
            </a:r>
            <a:endParaRPr lang="zh-CN" altLang="en-US" sz="2400">
              <a:solidFill>
                <a:schemeClr val="tx1"/>
              </a:solidFill>
              <a:uFillTx/>
            </a:endParaRPr>
          </a:p>
          <a:p>
            <a:pPr lvl="0">
              <a:lnSpc>
                <a:spcPct val="100000"/>
              </a:lnSpc>
              <a:buFont typeface="Wingdings" panose="05000000000000000000" charset="0"/>
            </a:pPr>
            <a:r>
              <a:rPr lang="zh-CN" altLang="en-US">
                <a:solidFill>
                  <a:schemeClr val="tx1"/>
                </a:solidFill>
                <a:uFillTx/>
              </a:rPr>
              <a:t>小刚：“老马，我发现贵行经常需要在同一个时间点计算一批不同消息的签名，用于保护交易信息的完整性。我这里有一个特殊的数字签名方案，它可以同时计算一批签名，并减少签名计算的总时间。您可有兴趣？”</a:t>
            </a:r>
            <a:endParaRPr lang="zh-CN" altLang="en-US">
              <a:solidFill>
                <a:schemeClr val="tx1"/>
              </a:solidFill>
              <a:uFillTx/>
            </a:endParaRPr>
          </a:p>
          <a:p>
            <a:pPr lvl="0">
              <a:lnSpc>
                <a:spcPct val="100000"/>
              </a:lnSpc>
              <a:buFont typeface="Wingdings" panose="05000000000000000000" charset="0"/>
            </a:pPr>
            <a:endParaRPr lang="zh-CN" altLang="en-US">
              <a:solidFill>
                <a:schemeClr val="tx1"/>
              </a:solidFill>
              <a:uFillTx/>
            </a:endParaRPr>
          </a:p>
          <a:p>
            <a:pPr lvl="0">
              <a:lnSpc>
                <a:spcPct val="100000"/>
              </a:lnSpc>
              <a:buFont typeface="Wingdings" panose="05000000000000000000" charset="0"/>
            </a:pPr>
            <a:r>
              <a:rPr lang="zh-CN" altLang="en-US">
                <a:solidFill>
                  <a:schemeClr val="tx1"/>
                </a:solidFill>
                <a:uFillTx/>
              </a:rPr>
              <a:t>这种签名技术叫批量计算签名（Batch Signature Generation），于1996年被提出，主要目的是减少签名计算的总等待时间。 </a:t>
            </a:r>
            <a:endParaRPr lang="zh-CN" altLang="en-US">
              <a:solidFill>
                <a:schemeClr val="tx1"/>
              </a:solidFill>
              <a:uFillTx/>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捆绑销售</a:t>
            </a:r>
            <a:r>
              <a:rPr lang="en-US" altLang="zh-CN"/>
              <a:t>                            11/20</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8" name="Text Placeholder 7"/>
          <p:cNvSpPr/>
          <p:nvPr>
            <p:ph type="body" idx="1"/>
          </p:nvPr>
        </p:nvSpPr>
        <p:spPr>
          <a:xfrm>
            <a:off x="207010" y="1350645"/>
            <a:ext cx="8749665" cy="5005705"/>
          </a:xfrm>
          <a:ln w="12700" cmpd="sng">
            <a:solidFill>
              <a:schemeClr val="accent1">
                <a:shade val="50000"/>
              </a:schemeClr>
            </a:solidFill>
            <a:prstDash val="solid"/>
          </a:ln>
        </p:spPr>
        <p:txBody>
          <a:bodyPr>
            <a:noAutofit/>
          </a:bodyPr>
          <a:p>
            <a:pPr lvl="0">
              <a:lnSpc>
                <a:spcPct val="100000"/>
              </a:lnSpc>
              <a:buFont typeface="Wingdings" panose="05000000000000000000" charset="0"/>
            </a:pPr>
            <a:r>
              <a:rPr lang="en-US" sz="2400">
                <a:solidFill>
                  <a:srgbClr val="1F2DA8"/>
                </a:solidFill>
                <a:sym typeface="+mn-ea"/>
              </a:rPr>
              <a:t>Batch Signature Generation:</a:t>
            </a:r>
            <a:endParaRPr lang="en-US" sz="2400">
              <a:solidFill>
                <a:srgbClr val="1F2DA8"/>
              </a:solidFill>
              <a:sym typeface="+mn-ea"/>
            </a:endParaRPr>
          </a:p>
          <a:p>
            <a:pPr lvl="0">
              <a:lnSpc>
                <a:spcPct val="100000"/>
              </a:lnSpc>
              <a:buFont typeface="Wingdings" panose="05000000000000000000" charset="0"/>
            </a:pPr>
            <a:endParaRPr lang="zh-CN" altLang="en-US" sz="2400">
              <a:solidFill>
                <a:schemeClr val="tx1"/>
              </a:solidFill>
              <a:uFillTx/>
            </a:endParaRPr>
          </a:p>
          <a:p>
            <a:pPr marL="342900" lvl="0" indent="-342900">
              <a:lnSpc>
                <a:spcPct val="90000"/>
              </a:lnSpc>
              <a:buFont typeface="Wingdings" panose="05000000000000000000" charset="0"/>
              <a:buChar char="o"/>
            </a:pPr>
            <a:r>
              <a:rPr lang="zh-CN" altLang="en-US">
                <a:latin typeface="+mn-lt"/>
                <a:ea typeface="+mn-ea"/>
                <a:sym typeface="+mn-ea"/>
              </a:rPr>
              <a:t>密钥算法：</a:t>
            </a:r>
            <a:r>
              <a:rPr lang="en-US" altLang="zh-CN">
                <a:latin typeface="+mn-lt"/>
                <a:ea typeface="+mn-ea"/>
                <a:sym typeface="+mn-ea"/>
              </a:rPr>
              <a:t>KeyGen(1^k)  → (pk,sk)</a:t>
            </a:r>
            <a:endParaRPr lang="en-US" altLang="zh-CN">
              <a:latin typeface="+mn-lt"/>
              <a:ea typeface="+mn-ea"/>
              <a:sym typeface="+mn-ea"/>
            </a:endParaRPr>
          </a:p>
          <a:p>
            <a:pPr marL="342900" lvl="0" indent="-342900">
              <a:lnSpc>
                <a:spcPct val="90000"/>
              </a:lnSpc>
              <a:buFont typeface="Wingdings" panose="05000000000000000000" charset="0"/>
              <a:buChar char="o"/>
            </a:pPr>
            <a:r>
              <a:rPr lang="zh-CN" altLang="en-US">
                <a:highlight>
                  <a:srgbClr val="FFFF00"/>
                </a:highlight>
                <a:latin typeface="+mn-lt"/>
                <a:ea typeface="+mn-ea"/>
                <a:sym typeface="+mn-ea"/>
              </a:rPr>
              <a:t>批量签名</a:t>
            </a:r>
            <a:r>
              <a:rPr lang="zh-CN" altLang="en-US">
                <a:latin typeface="+mn-lt"/>
                <a:ea typeface="+mn-ea"/>
                <a:sym typeface="+mn-ea"/>
              </a:rPr>
              <a:t>：</a:t>
            </a:r>
            <a:r>
              <a:rPr lang="en-US" altLang="zh-CN">
                <a:latin typeface="+mn-lt"/>
                <a:ea typeface="+mn-ea"/>
                <a:sym typeface="+mn-ea"/>
              </a:rPr>
              <a:t>BSign(sk, m_1,m_2,...,m_n)  → (S_{m_1},S_{m_2},....,S_{m_n})</a:t>
            </a:r>
            <a:endParaRPr lang="en-US" altLang="zh-CN">
              <a:latin typeface="+mn-lt"/>
              <a:ea typeface="+mn-ea"/>
              <a:sym typeface="+mn-ea"/>
            </a:endParaRPr>
          </a:p>
          <a:p>
            <a:pPr marL="342900" lvl="0" indent="-342900">
              <a:lnSpc>
                <a:spcPct val="90000"/>
              </a:lnSpc>
              <a:buFont typeface="Wingdings" panose="05000000000000000000" charset="0"/>
              <a:buChar char="o"/>
            </a:pPr>
            <a:r>
              <a:rPr lang="zh-CN" altLang="en-US">
                <a:latin typeface="+mn-lt"/>
                <a:ea typeface="+mn-ea"/>
                <a:sym typeface="+mn-ea"/>
              </a:rPr>
              <a:t>验证算法：</a:t>
            </a:r>
            <a:r>
              <a:rPr lang="en-US" altLang="zh-CN">
                <a:latin typeface="+mn-lt"/>
                <a:ea typeface="+mn-ea"/>
                <a:sym typeface="+mn-ea"/>
              </a:rPr>
              <a:t>Verify(pk, m_i, S_{m_i}) → T/F</a:t>
            </a:r>
            <a:endParaRPr lang="en-US" altLang="zh-CN">
              <a:latin typeface="+mn-lt"/>
              <a:ea typeface="+mn-ea"/>
              <a:sym typeface="+mn-ea"/>
            </a:endParaRPr>
          </a:p>
          <a:p>
            <a:pPr marL="342900" lvl="0" indent="-342900">
              <a:lnSpc>
                <a:spcPct val="90000"/>
              </a:lnSpc>
              <a:buFont typeface="Wingdings" panose="05000000000000000000" charset="0"/>
              <a:buChar char="o"/>
            </a:pPr>
            <a:endParaRPr lang="zh-CN" altLang="en-US">
              <a:latin typeface="Cambria Math" panose="02040503050406030204" charset="0"/>
              <a:cs typeface="Cambria Math" panose="02040503050406030204" charset="0"/>
              <a:sym typeface="+mn-ea"/>
            </a:endParaRPr>
          </a:p>
          <a:p>
            <a:pPr lvl="0">
              <a:lnSpc>
                <a:spcPct val="120000"/>
              </a:lnSpc>
              <a:buFont typeface="Wingdings" panose="05000000000000000000" charset="0"/>
            </a:pPr>
            <a:r>
              <a:rPr lang="zh-CN" altLang="en-US">
                <a:latin typeface="Cambria Math" panose="02040503050406030204" charset="0"/>
                <a:cs typeface="Cambria Math" panose="02040503050406030204" charset="0"/>
                <a:sym typeface="+mn-ea"/>
              </a:rPr>
              <a:t>说明：如果方案里的批量签名效率是普通签名算法的</a:t>
            </a:r>
            <a:r>
              <a:rPr lang="en-US" altLang="zh-CN">
                <a:latin typeface="Cambria Math" panose="02040503050406030204" charset="0"/>
                <a:cs typeface="Cambria Math" panose="02040503050406030204" charset="0"/>
                <a:sym typeface="+mn-ea"/>
              </a:rPr>
              <a:t> n</a:t>
            </a:r>
            <a:r>
              <a:rPr lang="zh-CN" altLang="en-US">
                <a:latin typeface="Cambria Math" panose="02040503050406030204" charset="0"/>
                <a:cs typeface="Cambria Math" panose="02040503050406030204" charset="0"/>
                <a:sym typeface="+mn-ea"/>
              </a:rPr>
              <a:t>倍，则没有意义</a:t>
            </a:r>
            <a:endParaRPr lang="zh-CN" altLang="en-US">
              <a:latin typeface="Cambria Math" panose="02040503050406030204" charset="0"/>
              <a:cs typeface="Cambria Math" panose="02040503050406030204" charset="0"/>
              <a:sym typeface="+mn-ea"/>
            </a:endParaRPr>
          </a:p>
          <a:p>
            <a:pPr lvl="0">
              <a:lnSpc>
                <a:spcPct val="120000"/>
              </a:lnSpc>
              <a:buFont typeface="Wingdings" panose="05000000000000000000" charset="0"/>
            </a:pPr>
            <a:endParaRPr lang="zh-CN" altLang="en-US">
              <a:solidFill>
                <a:schemeClr val="tx1"/>
              </a:solidFill>
              <a:uFillTx/>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捆绑销售</a:t>
            </a:r>
            <a:r>
              <a:rPr lang="en-US" altLang="zh-CN"/>
              <a:t>                            12/20</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8" name="Text Placeholder 7"/>
          <p:cNvSpPr/>
          <p:nvPr>
            <p:ph type="body" idx="1"/>
          </p:nvPr>
        </p:nvSpPr>
        <p:spPr>
          <a:xfrm>
            <a:off x="207010" y="1350645"/>
            <a:ext cx="8749665" cy="5005705"/>
          </a:xfrm>
        </p:spPr>
        <p:txBody>
          <a:bodyPr>
            <a:noAutofit/>
          </a:bodyPr>
          <a:p>
            <a:pPr lvl="0">
              <a:lnSpc>
                <a:spcPct val="100000"/>
              </a:lnSpc>
              <a:buFont typeface="Wingdings" panose="05000000000000000000" charset="0"/>
            </a:pPr>
            <a:r>
              <a:rPr lang="zh-CN" altLang="en-US" sz="2400">
                <a:solidFill>
                  <a:srgbClr val="1F2DA8"/>
                </a:solidFill>
                <a:sym typeface="+mn-ea"/>
              </a:rPr>
              <a:t>Aggregate Signatures</a:t>
            </a:r>
            <a:r>
              <a:rPr lang="zh-CN" altLang="en-US" sz="2400">
                <a:solidFill>
                  <a:schemeClr val="tx1"/>
                </a:solidFill>
                <a:uFillTx/>
              </a:rPr>
              <a:t>：</a:t>
            </a:r>
            <a:endParaRPr lang="zh-CN" altLang="en-US" sz="2400">
              <a:solidFill>
                <a:schemeClr val="tx1"/>
              </a:solidFill>
              <a:uFillTx/>
            </a:endParaRPr>
          </a:p>
          <a:p>
            <a:pPr lvl="0">
              <a:lnSpc>
                <a:spcPct val="90000"/>
              </a:lnSpc>
              <a:buFont typeface="Wingdings" panose="05000000000000000000" charset="0"/>
            </a:pPr>
            <a:r>
              <a:rPr lang="zh-CN" altLang="en-US">
                <a:solidFill>
                  <a:schemeClr val="tx1"/>
                </a:solidFill>
                <a:uFillTx/>
              </a:rPr>
              <a:t>小艾：“老马，我发现贵行的数字签名审计业务被外包出去，交给第三方。可是你们需要通过网络向对方发送所有的消息及其签名。我这里有一个特殊的数字签名方案，它允许对所有的签名捆绑压缩，变成一个很短的签名。我的方案比小明的那个方案</a:t>
            </a:r>
            <a:r>
              <a:rPr lang="en-US" altLang="zh-CN">
                <a:solidFill>
                  <a:schemeClr val="tx1"/>
                </a:solidFill>
                <a:uFillTx/>
              </a:rPr>
              <a:t>(Multi-Signatures)</a:t>
            </a:r>
            <a:r>
              <a:rPr lang="zh-CN" altLang="en-US">
                <a:solidFill>
                  <a:schemeClr val="tx1"/>
                </a:solidFill>
                <a:uFillTx/>
              </a:rPr>
              <a:t>还更好哦，对不同消息的签名也可以捆绑压缩。您可有兴趣？”</a:t>
            </a:r>
            <a:endParaRPr lang="zh-CN" altLang="en-US">
              <a:solidFill>
                <a:schemeClr val="tx1"/>
              </a:solidFill>
              <a:uFillTx/>
            </a:endParaRPr>
          </a:p>
          <a:p>
            <a:pPr lvl="0">
              <a:lnSpc>
                <a:spcPct val="90000"/>
              </a:lnSpc>
              <a:buFont typeface="Wingdings" panose="05000000000000000000" charset="0"/>
            </a:pPr>
            <a:endParaRPr lang="zh-CN" altLang="en-US">
              <a:solidFill>
                <a:schemeClr val="tx1"/>
              </a:solidFill>
              <a:uFillTx/>
            </a:endParaRPr>
          </a:p>
          <a:p>
            <a:pPr lvl="0">
              <a:lnSpc>
                <a:spcPct val="90000"/>
              </a:lnSpc>
              <a:buFont typeface="Wingdings" panose="05000000000000000000" charset="0"/>
            </a:pPr>
            <a:r>
              <a:rPr lang="zh-CN" altLang="en-US">
                <a:solidFill>
                  <a:schemeClr val="tx1"/>
                </a:solidFill>
                <a:uFillTx/>
              </a:rPr>
              <a:t>这种签名技术叫聚合签名（Aggregate Signatures），于2003年被提出，主要目的还是减小通讯和存储代价，并通过捆绑所有的签名达到目的。 </a:t>
            </a:r>
            <a:endParaRPr lang="zh-CN" altLang="en-US">
              <a:solidFill>
                <a:schemeClr val="tx1"/>
              </a:solidFill>
              <a:uFillTx/>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捆绑销售</a:t>
            </a:r>
            <a:r>
              <a:rPr lang="en-US" altLang="zh-CN"/>
              <a:t>                            13/20</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mc:AlternateContent xmlns:mc="http://schemas.openxmlformats.org/markup-compatibility/2006">
        <mc:Choice xmlns:a14="http://schemas.microsoft.com/office/drawing/2010/main" Requires="a14">
          <p:sp>
            <p:nvSpPr>
              <p:cNvPr id="8" name="Text Placeholder 7"/>
              <p:cNvSpPr/>
              <p:nvPr>
                <p:ph type="body" idx="1"/>
              </p:nvPr>
            </p:nvSpPr>
            <p:spPr>
              <a:xfrm>
                <a:off x="207010" y="1350645"/>
                <a:ext cx="8749665" cy="4829175"/>
              </a:xfrm>
              <a:ln w="12700" cmpd="sng">
                <a:solidFill>
                  <a:schemeClr val="accent1">
                    <a:shade val="50000"/>
                  </a:schemeClr>
                </a:solidFill>
                <a:prstDash val="solid"/>
              </a:ln>
            </p:spPr>
            <p:txBody>
              <a:bodyPr>
                <a:noAutofit/>
              </a:bodyPr>
              <a:p>
                <a:pPr lvl="0">
                  <a:lnSpc>
                    <a:spcPct val="100000"/>
                  </a:lnSpc>
                  <a:buFont typeface="Wingdings" panose="05000000000000000000" charset="0"/>
                </a:pPr>
                <a:r>
                  <a:rPr lang="en-US" sz="2400">
                    <a:solidFill>
                      <a:srgbClr val="1F2DA8"/>
                    </a:solidFill>
                    <a:sym typeface="+mn-ea"/>
                  </a:rPr>
                  <a:t>Aggregate Signatures</a:t>
                </a:r>
                <a:r>
                  <a:rPr lang="en-US" sz="2400">
                    <a:solidFill>
                      <a:srgbClr val="1F2DA8"/>
                    </a:solidFill>
                    <a:sym typeface="+mn-ea"/>
                  </a:rPr>
                  <a:t>:</a:t>
                </a:r>
                <a:endParaRPr lang="en-US" sz="2400">
                  <a:solidFill>
                    <a:srgbClr val="1F2DA8"/>
                  </a:solidFill>
                  <a:sym typeface="+mn-ea"/>
                </a:endParaRPr>
              </a:p>
              <a:p>
                <a:pPr lvl="0">
                  <a:lnSpc>
                    <a:spcPct val="100000"/>
                  </a:lnSpc>
                  <a:buFont typeface="Wingdings" panose="05000000000000000000" charset="0"/>
                </a:pPr>
                <a:endParaRPr lang="en-US" altLang="en-US" sz="2400">
                  <a:solidFill>
                    <a:srgbClr val="1F2DA8"/>
                  </a:solidFill>
                  <a:uFillTx/>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KeyGen(1^k)  → (pk_i,sk_i)</a:t>
                </a:r>
                <a:endParaRPr lang="en-US" altLang="zh-CN" sz="2400">
                  <a:latin typeface="+mn-lt"/>
                  <a:ea typeface="+mn-ea"/>
                </a:endParaRPr>
              </a:p>
              <a:p>
                <a:pPr marL="342900" lvl="0" indent="-342900">
                  <a:lnSpc>
                    <a:spcPct val="90000"/>
                  </a:lnSpc>
                  <a:buFont typeface="Wingdings" panose="05000000000000000000" charset="0"/>
                  <a:buChar char="o"/>
                </a:pPr>
                <a:r>
                  <a:rPr lang="zh-CN" altLang="en-US" sz="2400">
                    <a:latin typeface="+mn-lt"/>
                    <a:ea typeface="+mn-ea"/>
                    <a:sym typeface="+mn-ea"/>
                  </a:rPr>
                  <a:t>签名算法：</a:t>
                </a:r>
                <a:r>
                  <a:rPr lang="en-US" altLang="zh-CN" sz="2400">
                    <a:latin typeface="+mn-lt"/>
                    <a:ea typeface="+mn-ea"/>
                    <a:sym typeface="+mn-ea"/>
                  </a:rPr>
                  <a:t>Sign(sk_i, m_i)  → S^i_{m_i}</a:t>
                </a:r>
                <a:endParaRPr lang="en-US" altLang="zh-CN"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聚合算法：</a:t>
                </a:r>
                <a:r>
                  <a:rPr lang="en-US" altLang="zh-CN" sz="2400">
                    <a:latin typeface="+mn-lt"/>
                    <a:ea typeface="+mn-ea"/>
                    <a:sym typeface="+mn-ea"/>
                  </a:rPr>
                  <a:t>Agg( </a:t>
                </a:r>
                <a14:m>
                  <m:oMath xmlns:m="http://schemas.openxmlformats.org/officeDocument/2006/math">
                    <m:sSub>
                      <m:sSubPr>
                        <m:ctrlPr>
                          <a:rPr lang="en-US" altLang="zh-CN" sz="2400" i="1">
                            <a:latin typeface="Cambria Math" panose="02040503050406030204" charset="0"/>
                            <a:ea typeface="+mn-ea"/>
                            <a:cs typeface="Cambria Math" panose="02040503050406030204" charset="0"/>
                            <a:sym typeface="+mn-ea"/>
                          </a:rPr>
                        </m:ctrlPr>
                      </m:sSubPr>
                      <m:e>
                        <m:r>
                          <a:rPr lang="en-US" altLang="zh-CN" sz="2400" i="1">
                            <a:latin typeface="Cambria Math" panose="02040503050406030204" charset="0"/>
                            <a:ea typeface="+mn-ea"/>
                            <a:cs typeface="Cambria Math" panose="02040503050406030204" charset="0"/>
                            <a:sym typeface="+mn-ea"/>
                          </a:rPr>
                          <m:t>𝑝𝑘</m:t>
                        </m:r>
                      </m:e>
                      <m:sub>
                        <m:r>
                          <a:rPr lang="en-US" altLang="zh-CN" sz="2400" i="1">
                            <a:latin typeface="Cambria Math" panose="02040503050406030204" charset="0"/>
                            <a:ea typeface="MS Mincho" charset="0"/>
                            <a:cs typeface="Cambria Math" panose="02040503050406030204" charset="0"/>
                            <a:sym typeface="+mn-ea"/>
                          </a:rPr>
                          <m:t>1</m:t>
                        </m:r>
                      </m:sub>
                    </m:sSub>
                    <m:r>
                      <a:rPr lang="en-US" altLang="zh-CN" sz="2400" i="1">
                        <a:latin typeface="Cambria Math" panose="02040503050406030204" charset="0"/>
                        <a:ea typeface="MS Mincho" charset="0"/>
                        <a:cs typeface="Cambria Math" panose="02040503050406030204" charset="0"/>
                        <a:sym typeface="+mn-ea"/>
                      </a:rPr>
                      <m:t>,</m:t>
                    </m:r>
                    <m:sSub>
                      <m:sSubPr>
                        <m:ctrlPr>
                          <a:rPr lang="en-US" altLang="zh-CN" sz="2400" i="1">
                            <a:latin typeface="Cambria Math" panose="02040503050406030204" charset="0"/>
                            <a:ea typeface="+mn-ea"/>
                            <a:cs typeface="Cambria Math" panose="02040503050406030204" charset="0"/>
                            <a:sym typeface="+mn-ea"/>
                          </a:rPr>
                        </m:ctrlPr>
                      </m:sSubPr>
                      <m:e>
                        <m:r>
                          <a:rPr lang="en-US" altLang="zh-CN" sz="2400" i="1">
                            <a:latin typeface="Cambria Math" panose="02040503050406030204" charset="0"/>
                            <a:ea typeface="+mn-ea"/>
                            <a:cs typeface="Cambria Math" panose="02040503050406030204" charset="0"/>
                            <a:sym typeface="+mn-ea"/>
                          </a:rPr>
                          <m:t>𝑚</m:t>
                        </m:r>
                      </m:e>
                      <m:sub>
                        <m:r>
                          <a:rPr lang="en-US" altLang="zh-CN" sz="2400" i="1">
                            <a:latin typeface="Cambria Math" panose="02040503050406030204" charset="0"/>
                            <a:ea typeface="MS Mincho" charset="0"/>
                            <a:cs typeface="Cambria Math" panose="02040503050406030204" charset="0"/>
                            <a:sym typeface="+mn-ea"/>
                          </a:rPr>
                          <m:t>1</m:t>
                        </m:r>
                      </m:sub>
                    </m:sSub>
                    <m:r>
                      <a:rPr lang="en-US" altLang="zh-CN" sz="2400" i="1">
                        <a:latin typeface="Cambria Math" panose="02040503050406030204" charset="0"/>
                        <a:ea typeface="MS Mincho" charset="0"/>
                        <a:cs typeface="Cambria Math" panose="02040503050406030204" charset="0"/>
                        <a:sym typeface="+mn-ea"/>
                      </a:rPr>
                      <m:t>,</m:t>
                    </m:r>
                    <m:sSubSup>
                      <m:sSubSupPr>
                        <m:ctrlPr>
                          <a:rPr lang="en-US" altLang="zh-CN" sz="2400" i="1">
                            <a:latin typeface="Cambria Math" panose="02040503050406030204" charset="0"/>
                            <a:ea typeface="+mn-ea"/>
                            <a:cs typeface="Cambria Math" panose="02040503050406030204" charset="0"/>
                            <a:sym typeface="+mn-ea"/>
                          </a:rPr>
                        </m:ctrlPr>
                      </m:sSubSupPr>
                      <m:e>
                        <m:r>
                          <a:rPr lang="en-US" altLang="zh-CN" sz="2400" i="1">
                            <a:latin typeface="Cambria Math" panose="02040503050406030204" charset="0"/>
                            <a:ea typeface="+mn-ea"/>
                            <a:cs typeface="Cambria Math" panose="02040503050406030204" charset="0"/>
                            <a:sym typeface="+mn-ea"/>
                          </a:rPr>
                          <m:t>𝑆</m:t>
                        </m:r>
                      </m:e>
                      <m:sub>
                        <m:sSub>
                          <m:sSubPr>
                            <m:ctrlPr>
                              <a:rPr lang="en-US" altLang="zh-CN" sz="2400" i="1">
                                <a:latin typeface="Cambria Math" panose="02040503050406030204" charset="0"/>
                                <a:ea typeface="+mn-ea"/>
                                <a:cs typeface="Cambria Math" panose="02040503050406030204" charset="0"/>
                                <a:sym typeface="+mn-ea"/>
                              </a:rPr>
                            </m:ctrlPr>
                          </m:sSubPr>
                          <m:e>
                            <m:r>
                              <a:rPr lang="en-US" altLang="zh-CN" sz="2400" i="1">
                                <a:latin typeface="Cambria Math" panose="02040503050406030204" charset="0"/>
                                <a:ea typeface="+mn-ea"/>
                                <a:cs typeface="Cambria Math" panose="02040503050406030204" charset="0"/>
                                <a:sym typeface="+mn-ea"/>
                              </a:rPr>
                              <m:t>𝑚</m:t>
                            </m:r>
                          </m:e>
                          <m:sub>
                            <m:r>
                              <a:rPr lang="en-US" altLang="zh-CN" sz="2400" i="1">
                                <a:latin typeface="Cambria Math" panose="02040503050406030204" charset="0"/>
                                <a:ea typeface="MS Mincho" charset="0"/>
                                <a:cs typeface="Cambria Math" panose="02040503050406030204" charset="0"/>
                                <a:sym typeface="+mn-ea"/>
                              </a:rPr>
                              <m:t>1</m:t>
                            </m:r>
                          </m:sub>
                        </m:sSub>
                      </m:sub>
                      <m:sup>
                        <m:r>
                          <a:rPr lang="en-US" altLang="zh-CN" sz="2400" i="1">
                            <a:latin typeface="Cambria Math" panose="02040503050406030204" charset="0"/>
                            <a:ea typeface="MS Mincho" charset="0"/>
                            <a:cs typeface="Cambria Math" panose="02040503050406030204" charset="0"/>
                            <a:sym typeface="+mn-ea"/>
                          </a:rPr>
                          <m:t>1</m:t>
                        </m:r>
                      </m:sup>
                    </m:sSubSup>
                    <m:r>
                      <a:rPr lang="en-US" altLang="zh-CN" sz="2400" i="1">
                        <a:latin typeface="Cambria Math" panose="02040503050406030204" charset="0"/>
                        <a:ea typeface="+mn-ea"/>
                        <a:cs typeface="Cambria Math" panose="02040503050406030204" charset="0"/>
                        <a:sym typeface="+mn-ea"/>
                      </a:rPr>
                      <m:t>,....,</m:t>
                    </m:r>
                    <m:sSub>
                      <m:sSubPr>
                        <m:ctrlPr>
                          <a:rPr lang="en-US" altLang="zh-CN" sz="2400" i="1">
                            <a:latin typeface="Cambria Math" panose="02040503050406030204" charset="0"/>
                            <a:ea typeface="+mn-ea"/>
                            <a:cs typeface="Cambria Math" panose="02040503050406030204" charset="0"/>
                            <a:sym typeface="+mn-ea"/>
                          </a:rPr>
                        </m:ctrlPr>
                      </m:sSubPr>
                      <m:e>
                        <m:r>
                          <a:rPr lang="en-US" altLang="zh-CN" sz="2400" i="1">
                            <a:latin typeface="Cambria Math" panose="02040503050406030204" charset="0"/>
                            <a:ea typeface="+mn-ea"/>
                            <a:cs typeface="Cambria Math" panose="02040503050406030204" charset="0"/>
                            <a:sym typeface="+mn-ea"/>
                          </a:rPr>
                          <m:t>𝑝𝑘</m:t>
                        </m:r>
                      </m:e>
                      <m:sub>
                        <m:r>
                          <a:rPr lang="en-US" altLang="zh-CN" sz="2400" i="1">
                            <a:latin typeface="Cambria Math" panose="02040503050406030204" charset="0"/>
                            <a:ea typeface="MS Mincho" charset="0"/>
                            <a:cs typeface="Cambria Math" panose="02040503050406030204" charset="0"/>
                            <a:sym typeface="+mn-ea"/>
                          </a:rPr>
                          <m:t>𝑛</m:t>
                        </m:r>
                      </m:sub>
                    </m:sSub>
                    <m:r>
                      <a:rPr lang="en-US" altLang="zh-CN" sz="2400" i="1">
                        <a:latin typeface="Cambria Math" panose="02040503050406030204" charset="0"/>
                        <a:ea typeface="MS Mincho" charset="0"/>
                        <a:cs typeface="Cambria Math" panose="02040503050406030204" charset="0"/>
                        <a:sym typeface="+mn-ea"/>
                      </a:rPr>
                      <m:t>,</m:t>
                    </m:r>
                    <m:sSub>
                      <m:sSubPr>
                        <m:ctrlPr>
                          <a:rPr lang="en-US" altLang="zh-CN" sz="2400" i="1">
                            <a:latin typeface="Cambria Math" panose="02040503050406030204" charset="0"/>
                            <a:ea typeface="+mn-ea"/>
                            <a:cs typeface="Cambria Math" panose="02040503050406030204" charset="0"/>
                            <a:sym typeface="+mn-ea"/>
                          </a:rPr>
                        </m:ctrlPr>
                      </m:sSubPr>
                      <m:e>
                        <m:r>
                          <a:rPr lang="en-US" altLang="zh-CN" sz="2400" i="1">
                            <a:latin typeface="Cambria Math" panose="02040503050406030204" charset="0"/>
                            <a:ea typeface="+mn-ea"/>
                            <a:cs typeface="Cambria Math" panose="02040503050406030204" charset="0"/>
                            <a:sym typeface="+mn-ea"/>
                          </a:rPr>
                          <m:t>𝑚</m:t>
                        </m:r>
                      </m:e>
                      <m:sub>
                        <m:r>
                          <a:rPr lang="en-US" altLang="zh-CN" sz="2400" i="1">
                            <a:latin typeface="Cambria Math" panose="02040503050406030204" charset="0"/>
                            <a:ea typeface="MS Mincho" charset="0"/>
                            <a:cs typeface="Cambria Math" panose="02040503050406030204" charset="0"/>
                            <a:sym typeface="+mn-ea"/>
                          </a:rPr>
                          <m:t>𝑛</m:t>
                        </m:r>
                      </m:sub>
                    </m:sSub>
                    <m:r>
                      <a:rPr lang="en-US" altLang="zh-CN" sz="2400" i="1">
                        <a:latin typeface="Cambria Math" panose="02040503050406030204" charset="0"/>
                        <a:ea typeface="MS Mincho" charset="0"/>
                        <a:cs typeface="Cambria Math" panose="02040503050406030204" charset="0"/>
                        <a:sym typeface="+mn-ea"/>
                      </a:rPr>
                      <m:t>,</m:t>
                    </m:r>
                    <m:sSubSup>
                      <m:sSubSupPr>
                        <m:ctrlPr>
                          <a:rPr lang="en-US" altLang="zh-CN" sz="2400" i="1">
                            <a:latin typeface="Cambria Math" panose="02040503050406030204" charset="0"/>
                            <a:ea typeface="+mn-ea"/>
                            <a:cs typeface="Cambria Math" panose="02040503050406030204" charset="0"/>
                            <a:sym typeface="+mn-ea"/>
                          </a:rPr>
                        </m:ctrlPr>
                      </m:sSubSupPr>
                      <m:e>
                        <m:r>
                          <a:rPr lang="en-US" altLang="zh-CN" sz="2400" i="1">
                            <a:latin typeface="Cambria Math" panose="02040503050406030204" charset="0"/>
                            <a:ea typeface="+mn-ea"/>
                            <a:cs typeface="Cambria Math" panose="02040503050406030204" charset="0"/>
                            <a:sym typeface="+mn-ea"/>
                          </a:rPr>
                          <m:t>𝑆</m:t>
                        </m:r>
                      </m:e>
                      <m:sub>
                        <m:sSub>
                          <m:sSubPr>
                            <m:ctrlPr>
                              <a:rPr lang="en-US" altLang="zh-CN" sz="2400" i="1">
                                <a:latin typeface="Cambria Math" panose="02040503050406030204" charset="0"/>
                                <a:ea typeface="+mn-ea"/>
                                <a:cs typeface="Cambria Math" panose="02040503050406030204" charset="0"/>
                                <a:sym typeface="+mn-ea"/>
                              </a:rPr>
                            </m:ctrlPr>
                          </m:sSubPr>
                          <m:e>
                            <m:r>
                              <a:rPr lang="en-US" altLang="zh-CN" sz="2400" i="1">
                                <a:latin typeface="Cambria Math" panose="02040503050406030204" charset="0"/>
                                <a:ea typeface="+mn-ea"/>
                                <a:cs typeface="Cambria Math" panose="02040503050406030204" charset="0"/>
                                <a:sym typeface="+mn-ea"/>
                              </a:rPr>
                              <m:t>𝑚</m:t>
                            </m:r>
                          </m:e>
                          <m:sub>
                            <m:r>
                              <a:rPr lang="en-US" altLang="zh-CN" sz="2400" i="1">
                                <a:latin typeface="Cambria Math" panose="02040503050406030204" charset="0"/>
                                <a:ea typeface="MS Mincho" charset="0"/>
                                <a:cs typeface="Cambria Math" panose="02040503050406030204" charset="0"/>
                                <a:sym typeface="+mn-ea"/>
                              </a:rPr>
                              <m:t>𝑛</m:t>
                            </m:r>
                          </m:sub>
                        </m:sSub>
                      </m:sub>
                      <m:sup>
                        <m:r>
                          <a:rPr lang="en-US" altLang="zh-CN" sz="2400" i="1">
                            <a:latin typeface="Cambria Math" panose="02040503050406030204" charset="0"/>
                            <a:ea typeface="MS Mincho" charset="0"/>
                            <a:cs typeface="Cambria Math" panose="02040503050406030204" charset="0"/>
                            <a:sym typeface="+mn-ea"/>
                          </a:rPr>
                          <m:t>𝑛</m:t>
                        </m:r>
                      </m:sup>
                    </m:sSubSup>
                  </m:oMath>
                </a14:m>
                <a:r>
                  <a:rPr lang="en-US" altLang="zh-CN" sz="2400">
                    <a:latin typeface="+mn-lt"/>
                    <a:ea typeface="+mn-ea"/>
                    <a:sym typeface="+mn-ea"/>
                  </a:rPr>
                  <a:t>) </a:t>
                </a:r>
                <a:r>
                  <a:rPr lang="en-US" altLang="zh-CN" sz="2400">
                    <a:latin typeface="+mn-lt"/>
                    <a:ea typeface="+mn-ea"/>
                    <a:sym typeface="+mn-ea"/>
                  </a:rPr>
                  <a:t>→ </a:t>
                </a:r>
                <a:r>
                  <a:rPr lang="en-US" altLang="zh-CN" sz="2400">
                    <a:latin typeface="+mn-lt"/>
                    <a:ea typeface="+mn-ea"/>
                    <a:sym typeface="+mn-ea"/>
                  </a:rPr>
                  <a:t>S_M</a:t>
                </a:r>
                <a:endParaRPr lang="en-US" altLang="zh-CN" sz="2400">
                  <a:latin typeface="+mn-lt"/>
                  <a:ea typeface="+mn-ea"/>
                </a:endParaRPr>
              </a:p>
              <a:p>
                <a:pPr marL="342900" lvl="0" indent="-342900">
                  <a:lnSpc>
                    <a:spcPct val="90000"/>
                  </a:lnSpc>
                  <a:buFont typeface="Wingdings" panose="05000000000000000000" charset="0"/>
                  <a:buChar char="o"/>
                </a:pPr>
                <a:r>
                  <a:rPr lang="zh-CN" altLang="en-US" sz="2400">
                    <a:latin typeface="+mn-lt"/>
                    <a:ea typeface="+mn-ea"/>
                    <a:sym typeface="+mn-ea"/>
                  </a:rPr>
                  <a:t>验证算法：</a:t>
                </a:r>
                <a:r>
                  <a:rPr lang="en-US" altLang="zh-CN" sz="2400">
                    <a:latin typeface="+mn-lt"/>
                    <a:ea typeface="+mn-ea"/>
                    <a:sym typeface="+mn-ea"/>
                  </a:rPr>
                  <a:t>Verify(</a:t>
                </a:r>
                <a:r>
                  <a:rPr lang="en-US" altLang="zh-CN" sz="2400">
                    <a:latin typeface="+mn-lt"/>
                    <a:ea typeface="+mn-ea"/>
                    <a:sym typeface="+mn-ea"/>
                  </a:rPr>
                  <a:t>pk_1, m_1, .......,</a:t>
                </a:r>
                <a:r>
                  <a:rPr lang="en-US" altLang="zh-CN" sz="2400">
                    <a:latin typeface="+mn-lt"/>
                    <a:ea typeface="+mn-ea"/>
                    <a:sym typeface="+mn-ea"/>
                  </a:rPr>
                  <a:t>pk_n, m_n, S_M</a:t>
                </a:r>
                <a:r>
                  <a:rPr lang="en-US" altLang="zh-CN" sz="2400">
                    <a:latin typeface="+mn-lt"/>
                    <a:ea typeface="+mn-ea"/>
                    <a:sym typeface="+mn-ea"/>
                  </a:rPr>
                  <a:t> </a:t>
                </a:r>
                <a:r>
                  <a:rPr lang="en-US" altLang="zh-CN" sz="2400">
                    <a:latin typeface="+mn-lt"/>
                    <a:ea typeface="+mn-ea"/>
                    <a:sym typeface="+mn-ea"/>
                  </a:rPr>
                  <a:t>) → T/F</a:t>
                </a:r>
                <a:endParaRPr lang="en-US" altLang="zh-CN" sz="2400">
                  <a:latin typeface="+mn-lt"/>
                  <a:ea typeface="+mn-ea"/>
                  <a:sym typeface="+mn-ea"/>
                </a:endParaRPr>
              </a:p>
              <a:p>
                <a:pPr marL="342900" lvl="0" indent="-342900">
                  <a:lnSpc>
                    <a:spcPct val="90000"/>
                  </a:lnSpc>
                  <a:buFont typeface="Wingdings" panose="05000000000000000000" charset="0"/>
                  <a:buChar char="o"/>
                </a:pPr>
                <a:endParaRPr lang="en-US" altLang="zh-CN" sz="2400">
                  <a:latin typeface="+mn-lt"/>
                  <a:ea typeface="+mn-ea"/>
                  <a:cs typeface="Cambria Math" panose="02040503050406030204" charset="0"/>
                  <a:sym typeface="+mn-ea"/>
                </a:endParaRPr>
              </a:p>
              <a:p>
                <a:pPr marL="342900" lvl="0" indent="-342900">
                  <a:lnSpc>
                    <a:spcPct val="90000"/>
                  </a:lnSpc>
                  <a:buFont typeface="Wingdings" panose="05000000000000000000" charset="0"/>
                  <a:buChar char="o"/>
                </a:pPr>
                <a:endParaRPr lang="en-US" altLang="zh-CN" sz="2400">
                  <a:latin typeface="+mn-lt"/>
                  <a:ea typeface="+mn-ea"/>
                  <a:cs typeface="Cambria Math" panose="02040503050406030204" charset="0"/>
                  <a:sym typeface="+mn-ea"/>
                </a:endParaRPr>
              </a:p>
              <a:p>
                <a:pPr lvl="0">
                  <a:lnSpc>
                    <a:spcPct val="90000"/>
                  </a:lnSpc>
                  <a:buFont typeface="Wingdings" panose="05000000000000000000" charset="0"/>
                </a:pPr>
                <a:r>
                  <a:rPr lang="zh-CN" altLang="en-US" sz="2400">
                    <a:solidFill>
                      <a:schemeClr val="bg1"/>
                    </a:solidFill>
                    <a:highlight>
                      <a:srgbClr val="FF0000"/>
                    </a:highlight>
                    <a:latin typeface="Cambria Math" panose="02040503050406030204" charset="0"/>
                    <a:cs typeface="Cambria Math" panose="02040503050406030204" charset="0"/>
                    <a:sym typeface="+mn-ea"/>
                  </a:rPr>
                  <a:t>问</a:t>
                </a:r>
                <a:r>
                  <a:rPr lang="zh-CN" altLang="en-US" sz="2400">
                    <a:latin typeface="Cambria Math" panose="02040503050406030204" charset="0"/>
                    <a:cs typeface="Cambria Math" panose="02040503050406030204" charset="0"/>
                    <a:sym typeface="+mn-ea"/>
                  </a:rPr>
                  <a:t>：</a:t>
                </a:r>
                <a:r>
                  <a:rPr lang="en-US" altLang="zh-CN" sz="2400">
                    <a:latin typeface="Cambria Math" panose="02040503050406030204" charset="0"/>
                    <a:cs typeface="Cambria Math" panose="02040503050406030204" charset="0"/>
                    <a:sym typeface="+mn-ea"/>
                  </a:rPr>
                  <a:t> </a:t>
                </a:r>
                <a:r>
                  <a:rPr lang="zh-CN" altLang="en-US" sz="2400">
                    <a:latin typeface="Cambria Math" panose="02040503050406030204" charset="0"/>
                    <a:cs typeface="Cambria Math" panose="02040503050406030204" charset="0"/>
                    <a:sym typeface="+mn-ea"/>
                  </a:rPr>
                  <a:t>我们能从</a:t>
                </a:r>
                <a:r>
                  <a:rPr lang="en-US" altLang="zh-CN" sz="2400">
                    <a:cs typeface="Garamond" panose="02020404030301010803" charset="0"/>
                    <a:sym typeface="+mn-ea"/>
                  </a:rPr>
                  <a:t>S_M</a:t>
                </a:r>
                <a:r>
                  <a:rPr lang="zh-CN" altLang="en-US" sz="2400">
                    <a:latin typeface="Cambria Math" panose="02040503050406030204" charset="0"/>
                    <a:cs typeface="Cambria Math" panose="02040503050406030204" charset="0"/>
                    <a:sym typeface="+mn-ea"/>
                  </a:rPr>
                  <a:t>把每个独立的签名分解出来吗？</a:t>
                </a:r>
                <a:endParaRPr lang="zh-CN" altLang="en-US" sz="2400">
                  <a:latin typeface="Cambria Math" panose="02040503050406030204" charset="0"/>
                  <a:cs typeface="Cambria Math" panose="02040503050406030204" charset="0"/>
                  <a:sym typeface="+mn-ea"/>
                </a:endParaRPr>
              </a:p>
              <a:p>
                <a:pPr lvl="0">
                  <a:lnSpc>
                    <a:spcPct val="100000"/>
                  </a:lnSpc>
                  <a:buFont typeface="Wingdings" panose="05000000000000000000" charset="0"/>
                </a:pPr>
                <a:endParaRPr lang="zh-CN" altLang="en-US" sz="2400">
                  <a:solidFill>
                    <a:schemeClr val="tx1"/>
                  </a:solidFill>
                  <a:uFillTx/>
                </a:endParaRPr>
              </a:p>
              <a:p>
                <a:pPr lvl="0">
                  <a:lnSpc>
                    <a:spcPct val="120000"/>
                  </a:lnSpc>
                  <a:buFont typeface="Wingdings" panose="05000000000000000000" charset="0"/>
                </a:pPr>
                <a:endParaRPr lang="zh-CN" altLang="en-US">
                  <a:solidFill>
                    <a:schemeClr val="tx1"/>
                  </a:solidFill>
                  <a:uFillTx/>
                </a:endParaRPr>
              </a:p>
            </p:txBody>
          </p:sp>
        </mc:Choice>
        <mc:Fallback>
          <p:sp>
            <p:nvSpPr>
              <p:cNvPr id="8" name="Text Placeholder 7"/>
              <p:cNvSpPr>
                <a:spLocks noRot="1" noChangeAspect="1" noMove="1" noResize="1" noEditPoints="1" noAdjustHandles="1" noChangeArrowheads="1" noChangeShapeType="1" noTextEdit="1"/>
              </p:cNvSpPr>
              <p:nvPr>
                <p:ph type="body" idx="1"/>
              </p:nvPr>
            </p:nvSpPr>
            <p:spPr>
              <a:xfrm>
                <a:off x="207010" y="1350645"/>
                <a:ext cx="8749665" cy="4829175"/>
              </a:xfrm>
              <a:blipFill rotWithShape="1">
                <a:blip r:embed="rId1"/>
                <a:stretch>
                  <a:fillRect l="-73" t="-131" r="-73" b="-9481"/>
                </a:stretch>
              </a:blipFill>
              <a:ln w="12700" cmpd="sng">
                <a:solidFill>
                  <a:schemeClr val="accent1">
                    <a:shade val="50000"/>
                  </a:schemeClr>
                </a:solidFill>
                <a:prstDash val="solid"/>
              </a:ln>
            </p:spPr>
            <p:txBody>
              <a:bodyPr/>
              <a:lstStyle/>
              <a:p>
                <a:r>
                  <a:rPr lang="en-US" altLang="en-US">
                    <a:noFill/>
                  </a:rPr>
                  <a:t> </a:t>
                </a:r>
              </a:p>
            </p:txBody>
          </p:sp>
        </mc:Fallback>
      </mc:AlternateContent>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捆绑销售</a:t>
            </a:r>
            <a:r>
              <a:rPr lang="en-US" altLang="zh-CN"/>
              <a:t>                            14/20</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8" name="Text Placeholder 7"/>
          <p:cNvSpPr/>
          <p:nvPr>
            <p:ph type="body" idx="1"/>
          </p:nvPr>
        </p:nvSpPr>
        <p:spPr>
          <a:xfrm>
            <a:off x="207010" y="1350645"/>
            <a:ext cx="8749665" cy="5005705"/>
          </a:xfrm>
        </p:spPr>
        <p:txBody>
          <a:bodyPr>
            <a:noAutofit/>
          </a:bodyPr>
          <a:p>
            <a:pPr lvl="0">
              <a:lnSpc>
                <a:spcPct val="100000"/>
              </a:lnSpc>
              <a:buFont typeface="Wingdings" panose="05000000000000000000" charset="0"/>
            </a:pPr>
            <a:r>
              <a:rPr sz="2400">
                <a:solidFill>
                  <a:srgbClr val="1F2DA8"/>
                </a:solidFill>
                <a:sym typeface="+mn-ea"/>
              </a:rPr>
              <a:t>Certificateless</a:t>
            </a:r>
            <a:r>
              <a:rPr lang="en-US" sz="2400">
                <a:solidFill>
                  <a:srgbClr val="1F2DA8"/>
                </a:solidFill>
                <a:sym typeface="+mn-ea"/>
              </a:rPr>
              <a:t> Signatures</a:t>
            </a:r>
            <a:r>
              <a:rPr lang="zh-CN" altLang="en-US" sz="2400">
                <a:solidFill>
                  <a:schemeClr val="tx1"/>
                </a:solidFill>
                <a:uFillTx/>
              </a:rPr>
              <a:t>：</a:t>
            </a:r>
            <a:endParaRPr lang="zh-CN" altLang="en-US" sz="2400">
              <a:solidFill>
                <a:schemeClr val="tx1"/>
              </a:solidFill>
              <a:uFillTx/>
            </a:endParaRPr>
          </a:p>
          <a:p>
            <a:pPr lvl="0">
              <a:lnSpc>
                <a:spcPct val="110000"/>
              </a:lnSpc>
              <a:buFont typeface="Wingdings" panose="05000000000000000000" charset="0"/>
            </a:pPr>
            <a:r>
              <a:rPr sz="2400">
                <a:solidFill>
                  <a:schemeClr val="tx1"/>
                </a:solidFill>
                <a:uFillTx/>
              </a:rPr>
              <a:t>小强：“老马，我发现贵行对小婉提出的基于身份签名技术不是很感兴趣。由于您可以计算所有员工的私钥，经调查，员工们主要担心私钥的安全问题。我这里有一个特殊的签名方案，它结合了基于身份签名以及传统签名的优点。与传统数字签名相比，它更方便不需要数字证书来认证数字签名里的公钥；与基于身份签名相比，员工们无需担心私钥被您知道。您可有兴趣？”</a:t>
            </a:r>
            <a:endParaRPr sz="2400">
              <a:solidFill>
                <a:schemeClr val="tx1"/>
              </a:solidFill>
              <a:uFillTx/>
            </a:endParaRPr>
          </a:p>
          <a:p>
            <a:pPr lvl="0">
              <a:lnSpc>
                <a:spcPct val="110000"/>
              </a:lnSpc>
              <a:buFont typeface="Wingdings" panose="05000000000000000000" charset="0"/>
            </a:pPr>
            <a:endParaRPr sz="2400">
              <a:solidFill>
                <a:schemeClr val="tx1"/>
              </a:solidFill>
              <a:uFillTx/>
            </a:endParaRPr>
          </a:p>
          <a:p>
            <a:pPr lvl="0">
              <a:lnSpc>
                <a:spcPct val="110000"/>
              </a:lnSpc>
              <a:buFont typeface="Wingdings" panose="05000000000000000000" charset="0"/>
            </a:pPr>
            <a:r>
              <a:rPr sz="2400">
                <a:solidFill>
                  <a:schemeClr val="tx1"/>
                </a:solidFill>
                <a:uFillTx/>
              </a:rPr>
              <a:t>这种签名技术叫无证书签名（Certificateless Signatures），于2003年被提出，主要目的是减小通讯量并解决基于身份签名的密钥托管问题，通过捆绑基于身份签名和传统数字签名达到目的。</a:t>
            </a:r>
            <a:r>
              <a:rPr lang="zh-CN" altLang="en-US" sz="2400">
                <a:solidFill>
                  <a:schemeClr val="tx1"/>
                </a:solidFill>
                <a:uFillTx/>
              </a:rPr>
              <a:t> </a:t>
            </a:r>
            <a:endParaRPr lang="zh-CN" altLang="en-US" sz="2400">
              <a:solidFill>
                <a:schemeClr val="tx1"/>
              </a:solidFill>
              <a:uFillTx/>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捆绑销售</a:t>
            </a:r>
            <a:r>
              <a:rPr lang="en-US" altLang="zh-CN"/>
              <a:t>                            15/20</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8" name="Text Placeholder 7"/>
          <p:cNvSpPr/>
          <p:nvPr>
            <p:ph type="body" idx="1"/>
          </p:nvPr>
        </p:nvSpPr>
        <p:spPr>
          <a:xfrm>
            <a:off x="207010" y="1350645"/>
            <a:ext cx="8749665" cy="4786630"/>
          </a:xfrm>
          <a:ln w="12700" cmpd="sng">
            <a:solidFill>
              <a:schemeClr val="accent1">
                <a:shade val="50000"/>
              </a:schemeClr>
            </a:solidFill>
            <a:prstDash val="solid"/>
          </a:ln>
        </p:spPr>
        <p:txBody>
          <a:bodyPr>
            <a:noAutofit/>
          </a:bodyPr>
          <a:p>
            <a:pPr lvl="0">
              <a:lnSpc>
                <a:spcPct val="100000"/>
              </a:lnSpc>
              <a:buFont typeface="Wingdings" panose="05000000000000000000" charset="0"/>
            </a:pPr>
            <a:r>
              <a:rPr sz="2400">
                <a:solidFill>
                  <a:srgbClr val="1F2DA8"/>
                </a:solidFill>
                <a:sym typeface="+mn-ea"/>
              </a:rPr>
              <a:t>Certificateless</a:t>
            </a:r>
            <a:r>
              <a:rPr lang="en-US" sz="2400">
                <a:solidFill>
                  <a:srgbClr val="1F2DA8"/>
                </a:solidFill>
                <a:sym typeface="+mn-ea"/>
              </a:rPr>
              <a:t> Signatures</a:t>
            </a:r>
            <a:r>
              <a:rPr lang="en-US" sz="2400">
                <a:solidFill>
                  <a:srgbClr val="1F2DA8"/>
                </a:solidFill>
                <a:sym typeface="+mn-ea"/>
              </a:rPr>
              <a:t>:</a:t>
            </a:r>
            <a:endParaRPr lang="en-US" sz="2400">
              <a:solidFill>
                <a:srgbClr val="1F2DA8"/>
              </a:solidFill>
              <a:sym typeface="+mn-ea"/>
            </a:endParaRPr>
          </a:p>
          <a:p>
            <a:pPr lvl="0">
              <a:lnSpc>
                <a:spcPct val="100000"/>
              </a:lnSpc>
              <a:buFont typeface="Wingdings" panose="05000000000000000000" charset="0"/>
            </a:pPr>
            <a:endParaRPr lang="zh-CN" altLang="en-US" sz="2400">
              <a:solidFill>
                <a:schemeClr val="tx1"/>
              </a:solidFill>
              <a:uFillTx/>
            </a:endParaRPr>
          </a:p>
          <a:p>
            <a:pPr marL="342900" lvl="0" indent="-342900">
              <a:lnSpc>
                <a:spcPct val="90000"/>
              </a:lnSpc>
              <a:buFont typeface="Wingdings" panose="05000000000000000000" charset="0"/>
              <a:buChar char="o"/>
            </a:pPr>
            <a:r>
              <a:rPr lang="zh-CN" altLang="en-US">
                <a:latin typeface="+mn-lt"/>
                <a:ea typeface="+mn-ea"/>
                <a:sym typeface="+mn-ea"/>
              </a:rPr>
              <a:t>设置算法：</a:t>
            </a:r>
            <a:r>
              <a:rPr lang="en-US" altLang="zh-CN">
                <a:latin typeface="+mn-lt"/>
                <a:ea typeface="+mn-ea"/>
                <a:sym typeface="+mn-ea"/>
              </a:rPr>
              <a:t>Setup(1^k)  → (mpk,msk)</a:t>
            </a:r>
            <a:endParaRPr lang="en-US" altLang="zh-CN">
              <a:latin typeface="+mn-lt"/>
              <a:ea typeface="+mn-ea"/>
              <a:sym typeface="+mn-ea"/>
            </a:endParaRPr>
          </a:p>
          <a:p>
            <a:pPr marL="342900" lvl="0" indent="-342900">
              <a:lnSpc>
                <a:spcPct val="90000"/>
              </a:lnSpc>
              <a:buFont typeface="Wingdings" panose="05000000000000000000" charset="0"/>
              <a:buChar char="o"/>
            </a:pPr>
            <a:r>
              <a:rPr lang="zh-CN" altLang="en-US">
                <a:latin typeface="+mn-lt"/>
                <a:ea typeface="+mn-ea"/>
                <a:sym typeface="+mn-ea"/>
              </a:rPr>
              <a:t>密钥算法</a:t>
            </a:r>
            <a:r>
              <a:rPr lang="en-US" altLang="zh-CN">
                <a:latin typeface="+mn-lt"/>
                <a:ea typeface="+mn-ea"/>
                <a:sym typeface="+mn-ea"/>
              </a:rPr>
              <a:t>1</a:t>
            </a:r>
            <a:r>
              <a:rPr lang="zh-CN" altLang="en-US">
                <a:latin typeface="+mn-lt"/>
                <a:ea typeface="+mn-ea"/>
                <a:sym typeface="+mn-ea"/>
              </a:rPr>
              <a:t>：</a:t>
            </a:r>
            <a:r>
              <a:rPr lang="en-US" altLang="zh-CN" sz="2400">
                <a:latin typeface="+mn-lt"/>
                <a:ea typeface="+mn-ea"/>
                <a:sym typeface="+mn-ea"/>
              </a:rPr>
              <a:t>KeyGen1(msk, ID)→  (d_ID, p_ID)</a:t>
            </a:r>
            <a:endParaRPr lang="en-US" altLang="zh-CN" sz="2400">
              <a:latin typeface="+mn-lt"/>
              <a:ea typeface="+mn-ea"/>
              <a:sym typeface="+mn-ea"/>
            </a:endParaRPr>
          </a:p>
          <a:p>
            <a:pPr marL="342900" lvl="0" indent="-342900">
              <a:lnSpc>
                <a:spcPct val="90000"/>
              </a:lnSpc>
              <a:buFont typeface="Wingdings" panose="05000000000000000000" charset="0"/>
              <a:buChar char="o"/>
            </a:pPr>
            <a:r>
              <a:rPr lang="zh-CN" altLang="en-US">
                <a:latin typeface="+mn-lt"/>
                <a:ea typeface="+mn-ea"/>
                <a:sym typeface="+mn-ea"/>
              </a:rPr>
              <a:t>密钥算法</a:t>
            </a:r>
            <a:r>
              <a:rPr lang="en-US" altLang="zh-CN">
                <a:latin typeface="+mn-lt"/>
                <a:ea typeface="+mn-ea"/>
                <a:sym typeface="+mn-ea"/>
              </a:rPr>
              <a:t>2</a:t>
            </a:r>
            <a:r>
              <a:rPr lang="zh-CN" altLang="en-US">
                <a:latin typeface="+mn-lt"/>
                <a:ea typeface="+mn-ea"/>
                <a:sym typeface="+mn-ea"/>
              </a:rPr>
              <a:t>：</a:t>
            </a:r>
            <a:r>
              <a:rPr lang="en-US" altLang="zh-CN" sz="2400">
                <a:latin typeface="+mn-lt"/>
                <a:ea typeface="+mn-ea"/>
                <a:sym typeface="+mn-ea"/>
              </a:rPr>
              <a:t>KeyGen2(mpk,d_ID, p_ID)→  (sk_ID, pk_ID)</a:t>
            </a:r>
            <a:endParaRPr lang="zh-CN" altLang="en-US" sz="2400">
              <a:latin typeface="+mn-lt"/>
              <a:ea typeface="+mn-ea"/>
              <a:sym typeface="+mn-ea"/>
            </a:endParaRPr>
          </a:p>
          <a:p>
            <a:pPr marL="342900" lvl="0" indent="-342900">
              <a:lnSpc>
                <a:spcPct val="90000"/>
              </a:lnSpc>
              <a:buFont typeface="Wingdings" panose="05000000000000000000" charset="0"/>
              <a:buChar char="o"/>
            </a:pPr>
            <a:r>
              <a:rPr lang="zh-CN" altLang="en-US">
                <a:latin typeface="+mn-lt"/>
                <a:ea typeface="+mn-ea"/>
                <a:sym typeface="+mn-ea"/>
              </a:rPr>
              <a:t>签名算法：</a:t>
            </a:r>
            <a:r>
              <a:rPr lang="en-US" altLang="zh-CN">
                <a:latin typeface="+mn-lt"/>
                <a:ea typeface="+mn-ea"/>
                <a:sym typeface="+mn-ea"/>
              </a:rPr>
              <a:t>Sign(mpk, sk_ID, m)  → S</a:t>
            </a:r>
            <a:r>
              <a:rPr lang="en-US" altLang="zh-CN" baseline="30000">
                <a:latin typeface="+mn-lt"/>
                <a:ea typeface="+mn-ea"/>
                <a:sym typeface="+mn-ea"/>
              </a:rPr>
              <a:t>ID</a:t>
            </a:r>
            <a:r>
              <a:rPr lang="en-US" altLang="zh-CN">
                <a:latin typeface="+mn-lt"/>
                <a:ea typeface="+mn-ea"/>
                <a:sym typeface="+mn-ea"/>
              </a:rPr>
              <a:t>_m</a:t>
            </a:r>
            <a:endParaRPr lang="en-US" altLang="zh-CN">
              <a:latin typeface="+mn-lt"/>
              <a:ea typeface="+mn-ea"/>
              <a:sym typeface="+mn-ea"/>
            </a:endParaRPr>
          </a:p>
          <a:p>
            <a:pPr marL="342900" lvl="0" indent="-342900">
              <a:lnSpc>
                <a:spcPct val="90000"/>
              </a:lnSpc>
              <a:buFont typeface="Wingdings" panose="05000000000000000000" charset="0"/>
              <a:buChar char="o"/>
            </a:pPr>
            <a:r>
              <a:rPr lang="zh-CN" altLang="en-US">
                <a:latin typeface="+mn-lt"/>
                <a:ea typeface="+mn-ea"/>
                <a:sym typeface="+mn-ea"/>
              </a:rPr>
              <a:t>验证算法：</a:t>
            </a:r>
            <a:r>
              <a:rPr lang="en-US" altLang="zh-CN">
                <a:latin typeface="+mn-lt"/>
                <a:ea typeface="+mn-ea"/>
                <a:sym typeface="+mn-ea"/>
              </a:rPr>
              <a:t>Verify(mpk,pk_ID, ID, m, S</a:t>
            </a:r>
            <a:r>
              <a:rPr lang="en-US" altLang="zh-CN" baseline="30000">
                <a:latin typeface="+mn-lt"/>
                <a:ea typeface="+mn-ea"/>
                <a:sym typeface="+mn-ea"/>
              </a:rPr>
              <a:t>ID</a:t>
            </a:r>
            <a:r>
              <a:rPr lang="en-US" altLang="zh-CN">
                <a:latin typeface="+mn-lt"/>
                <a:ea typeface="+mn-ea"/>
                <a:sym typeface="+mn-ea"/>
              </a:rPr>
              <a:t>_m) → T/F</a:t>
            </a:r>
            <a:endParaRPr lang="en-US" altLang="zh-CN">
              <a:latin typeface="+mn-lt"/>
              <a:ea typeface="+mn-ea"/>
              <a:sym typeface="+mn-ea"/>
            </a:endParaRPr>
          </a:p>
          <a:p>
            <a:pPr lvl="0">
              <a:lnSpc>
                <a:spcPct val="120000"/>
              </a:lnSpc>
              <a:buFont typeface="Wingdings" panose="05000000000000000000" charset="0"/>
            </a:pPr>
            <a:endParaRPr lang="zh-CN" altLang="en-US" sz="2400">
              <a:solidFill>
                <a:schemeClr val="tx1"/>
              </a:solidFill>
              <a:uFillTx/>
            </a:endParaRPr>
          </a:p>
          <a:p>
            <a:pPr lvl="0">
              <a:lnSpc>
                <a:spcPct val="120000"/>
              </a:lnSpc>
              <a:buFont typeface="Wingdings" panose="05000000000000000000" charset="0"/>
            </a:pPr>
            <a:r>
              <a:rPr lang="zh-CN" altLang="en-US" sz="2400">
                <a:solidFill>
                  <a:schemeClr val="tx1"/>
                </a:solidFill>
                <a:uFillTx/>
              </a:rPr>
              <a:t>说明：</a:t>
            </a:r>
            <a:r>
              <a:rPr lang="en-US" altLang="zh-CN" sz="2400">
                <a:solidFill>
                  <a:schemeClr val="tx1"/>
                </a:solidFill>
                <a:uFillTx/>
              </a:rPr>
              <a:t> </a:t>
            </a:r>
            <a:r>
              <a:rPr lang="zh-CN" altLang="en-US" sz="2400">
                <a:solidFill>
                  <a:schemeClr val="tx1"/>
                </a:solidFill>
                <a:uFillTx/>
              </a:rPr>
              <a:t>密钥算法</a:t>
            </a:r>
            <a:r>
              <a:rPr lang="en-US" altLang="zh-CN" sz="2400">
                <a:solidFill>
                  <a:schemeClr val="tx1"/>
                </a:solidFill>
                <a:uFillTx/>
              </a:rPr>
              <a:t>1</a:t>
            </a:r>
            <a:r>
              <a:rPr lang="zh-CN" altLang="en-US" sz="2400">
                <a:solidFill>
                  <a:schemeClr val="tx1"/>
                </a:solidFill>
                <a:uFillTx/>
              </a:rPr>
              <a:t>由</a:t>
            </a:r>
            <a:r>
              <a:rPr lang="en-US" altLang="zh-CN" sz="2400">
                <a:solidFill>
                  <a:schemeClr val="tx1"/>
                </a:solidFill>
                <a:uFillTx/>
              </a:rPr>
              <a:t>PKG</a:t>
            </a:r>
            <a:r>
              <a:rPr lang="zh-CN" altLang="en-US" sz="2400">
                <a:solidFill>
                  <a:schemeClr val="tx1"/>
                </a:solidFill>
                <a:uFillTx/>
              </a:rPr>
              <a:t>运行，密钥算法</a:t>
            </a:r>
            <a:r>
              <a:rPr lang="en-US" altLang="zh-CN" sz="2400">
                <a:solidFill>
                  <a:schemeClr val="tx1"/>
                </a:solidFill>
                <a:uFillTx/>
              </a:rPr>
              <a:t>2</a:t>
            </a:r>
            <a:r>
              <a:rPr lang="zh-CN" altLang="en-US" sz="2400">
                <a:solidFill>
                  <a:schemeClr val="tx1"/>
                </a:solidFill>
                <a:uFillTx/>
              </a:rPr>
              <a:t>由用户</a:t>
            </a:r>
            <a:r>
              <a:rPr lang="en-US" altLang="zh-CN" sz="2400">
                <a:solidFill>
                  <a:schemeClr val="tx1"/>
                </a:solidFill>
                <a:uFillTx/>
              </a:rPr>
              <a:t>ID</a:t>
            </a:r>
            <a:r>
              <a:rPr lang="zh-CN" altLang="en-US" sz="2400">
                <a:solidFill>
                  <a:schemeClr val="tx1"/>
                </a:solidFill>
                <a:uFillTx/>
              </a:rPr>
              <a:t>运行。</a:t>
            </a:r>
            <a:endParaRPr lang="zh-CN" altLang="en-US" sz="2400">
              <a:solidFill>
                <a:schemeClr val="tx1"/>
              </a:solidFill>
              <a:uFillTx/>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捆绑销售</a:t>
            </a:r>
            <a:r>
              <a:rPr lang="en-US" altLang="zh-CN"/>
              <a:t>                            16/20</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8" name="Text Placeholder 7"/>
          <p:cNvSpPr/>
          <p:nvPr>
            <p:ph type="body" idx="1"/>
          </p:nvPr>
        </p:nvSpPr>
        <p:spPr>
          <a:xfrm>
            <a:off x="207010" y="1350645"/>
            <a:ext cx="8749665" cy="5005705"/>
          </a:xfrm>
        </p:spPr>
        <p:txBody>
          <a:bodyPr>
            <a:noAutofit/>
          </a:bodyPr>
          <a:p>
            <a:pPr lvl="0">
              <a:lnSpc>
                <a:spcPct val="100000"/>
              </a:lnSpc>
              <a:buFont typeface="Wingdings" panose="05000000000000000000" charset="0"/>
            </a:pPr>
            <a:r>
              <a:rPr sz="2400">
                <a:solidFill>
                  <a:srgbClr val="1F2DA8"/>
                </a:solidFill>
                <a:sym typeface="+mn-ea"/>
              </a:rPr>
              <a:t>Certificate-Based Signatures</a:t>
            </a:r>
            <a:r>
              <a:rPr lang="zh-CN" altLang="en-US" sz="2400">
                <a:solidFill>
                  <a:schemeClr val="tx1"/>
                </a:solidFill>
                <a:uFillTx/>
              </a:rPr>
              <a:t>：</a:t>
            </a:r>
            <a:endParaRPr lang="zh-CN" altLang="en-US" sz="2400">
              <a:solidFill>
                <a:schemeClr val="tx1"/>
              </a:solidFill>
              <a:uFillTx/>
            </a:endParaRPr>
          </a:p>
          <a:p>
            <a:pPr lvl="0">
              <a:lnSpc>
                <a:spcPct val="120000"/>
              </a:lnSpc>
              <a:buFont typeface="Wingdings" panose="05000000000000000000" charset="0"/>
            </a:pPr>
            <a:r>
              <a:rPr sz="2400">
                <a:solidFill>
                  <a:schemeClr val="tx1"/>
                </a:solidFill>
                <a:uFillTx/>
              </a:rPr>
              <a:t>小刚：“老马，我发现贵行的新业务经常需要接收来自新客户的数字证书、公钥以及签名 （数字证书是为了验证对方身份）。我这里有一个特殊的签名，它允许对方客户把</a:t>
            </a:r>
            <a:r>
              <a:rPr sz="2400" u="sng">
                <a:solidFill>
                  <a:schemeClr val="tx1"/>
                </a:solidFill>
                <a:uFillTx/>
              </a:rPr>
              <a:t>数字证书</a:t>
            </a:r>
            <a:r>
              <a:rPr sz="2400">
                <a:solidFill>
                  <a:schemeClr val="tx1"/>
                </a:solidFill>
                <a:uFillTx/>
              </a:rPr>
              <a:t>和</a:t>
            </a:r>
            <a:r>
              <a:rPr sz="2400" u="sng">
                <a:solidFill>
                  <a:schemeClr val="tx1"/>
                </a:solidFill>
                <a:uFillTx/>
              </a:rPr>
              <a:t>数字签名</a:t>
            </a:r>
            <a:r>
              <a:rPr sz="2400">
                <a:solidFill>
                  <a:schemeClr val="tx1"/>
                </a:solidFill>
                <a:uFillTx/>
              </a:rPr>
              <a:t>捆绑在一起。只要您能游说客户使用该签名技术，那么贵行就能降低通讯和存储成本。您可有兴趣？”</a:t>
            </a:r>
            <a:endParaRPr sz="2400">
              <a:solidFill>
                <a:schemeClr val="tx1"/>
              </a:solidFill>
              <a:uFillTx/>
            </a:endParaRPr>
          </a:p>
          <a:p>
            <a:pPr lvl="0">
              <a:lnSpc>
                <a:spcPct val="120000"/>
              </a:lnSpc>
              <a:buFont typeface="Wingdings" panose="05000000000000000000" charset="0"/>
            </a:pPr>
            <a:endParaRPr sz="2400">
              <a:solidFill>
                <a:schemeClr val="tx1"/>
              </a:solidFill>
              <a:uFillTx/>
            </a:endParaRPr>
          </a:p>
          <a:p>
            <a:pPr lvl="0">
              <a:lnSpc>
                <a:spcPct val="120000"/>
              </a:lnSpc>
              <a:buFont typeface="Wingdings" panose="05000000000000000000" charset="0"/>
            </a:pPr>
            <a:r>
              <a:rPr sz="2400">
                <a:solidFill>
                  <a:schemeClr val="tx1"/>
                </a:solidFill>
                <a:uFillTx/>
              </a:rPr>
              <a:t>这种签名技术叫基于证书签名（Certificate-Based Signatures），于2004年被提出，主要目的是减小通讯和存储的成本，通过捆绑数字证书和数字签名达到目的。</a:t>
            </a:r>
            <a:r>
              <a:rPr lang="zh-CN" altLang="en-US">
                <a:solidFill>
                  <a:schemeClr val="tx1"/>
                </a:solidFill>
                <a:uFillTx/>
              </a:rPr>
              <a:t> </a:t>
            </a:r>
            <a:endParaRPr lang="zh-CN" altLang="en-US">
              <a:solidFill>
                <a:schemeClr val="tx1"/>
              </a:solidFill>
              <a:uFillTx/>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捆绑销售</a:t>
            </a:r>
            <a:r>
              <a:rPr lang="en-US" altLang="zh-CN"/>
              <a:t>                            17/20</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8" name="Text Placeholder 7"/>
          <p:cNvSpPr/>
          <p:nvPr>
            <p:ph type="body" idx="1"/>
          </p:nvPr>
        </p:nvSpPr>
        <p:spPr>
          <a:xfrm>
            <a:off x="207010" y="1350645"/>
            <a:ext cx="8749665" cy="4696460"/>
          </a:xfrm>
          <a:ln w="12700" cmpd="sng">
            <a:solidFill>
              <a:schemeClr val="accent1">
                <a:shade val="50000"/>
              </a:schemeClr>
            </a:solidFill>
            <a:prstDash val="solid"/>
          </a:ln>
        </p:spPr>
        <p:txBody>
          <a:bodyPr>
            <a:noAutofit/>
          </a:bodyPr>
          <a:p>
            <a:pPr lvl="0">
              <a:lnSpc>
                <a:spcPct val="100000"/>
              </a:lnSpc>
              <a:buFont typeface="Wingdings" panose="05000000000000000000" charset="0"/>
            </a:pPr>
            <a:r>
              <a:rPr lang="en-US" sz="2400">
                <a:solidFill>
                  <a:srgbClr val="1F2DA8"/>
                </a:solidFill>
                <a:sym typeface="+mn-ea"/>
              </a:rPr>
              <a:t>Certificate-Based Signatures:</a:t>
            </a:r>
            <a:endParaRPr lang="en-US" sz="2400">
              <a:solidFill>
                <a:srgbClr val="1F2DA8"/>
              </a:solidFill>
              <a:sym typeface="+mn-ea"/>
            </a:endParaRPr>
          </a:p>
          <a:p>
            <a:pPr lvl="0">
              <a:lnSpc>
                <a:spcPct val="100000"/>
              </a:lnSpc>
              <a:buFont typeface="Wingdings" panose="05000000000000000000" charset="0"/>
            </a:pPr>
            <a:endParaRPr lang="zh-CN" altLang="en-US" sz="2400">
              <a:solidFill>
                <a:schemeClr val="tx1"/>
              </a:solidFill>
              <a:uFillTx/>
            </a:endParaRPr>
          </a:p>
          <a:p>
            <a:pPr marL="342900" lvl="0" indent="-342900">
              <a:lnSpc>
                <a:spcPct val="90000"/>
              </a:lnSpc>
              <a:buFont typeface="Wingdings" panose="05000000000000000000" charset="0"/>
              <a:buChar char="o"/>
            </a:pPr>
            <a:r>
              <a:rPr lang="zh-CN" altLang="en-US">
                <a:latin typeface="+mn-lt"/>
                <a:ea typeface="+mn-ea"/>
                <a:sym typeface="+mn-ea"/>
              </a:rPr>
              <a:t>设置算法：</a:t>
            </a:r>
            <a:r>
              <a:rPr lang="en-US" altLang="zh-CN">
                <a:latin typeface="+mn-lt"/>
                <a:ea typeface="+mn-ea"/>
                <a:sym typeface="+mn-ea"/>
              </a:rPr>
              <a:t>Setup(1^k)  → (mpk,msk)</a:t>
            </a:r>
            <a:endParaRPr lang="en-US" altLang="zh-CN">
              <a:latin typeface="+mn-lt"/>
              <a:ea typeface="+mn-ea"/>
              <a:sym typeface="+mn-ea"/>
            </a:endParaRPr>
          </a:p>
          <a:p>
            <a:pPr marL="342900" lvl="0" indent="-342900">
              <a:lnSpc>
                <a:spcPct val="90000"/>
              </a:lnSpc>
              <a:buFont typeface="Wingdings" panose="05000000000000000000" charset="0"/>
              <a:buChar char="o"/>
            </a:pPr>
            <a:r>
              <a:rPr lang="zh-CN" altLang="en-US">
                <a:latin typeface="+mn-lt"/>
                <a:ea typeface="+mn-ea"/>
                <a:sym typeface="+mn-ea"/>
              </a:rPr>
              <a:t>密钥算法：</a:t>
            </a:r>
            <a:r>
              <a:rPr lang="en-US" altLang="zh-CN">
                <a:latin typeface="+mn-lt"/>
                <a:ea typeface="+mn-ea"/>
                <a:sym typeface="+mn-ea"/>
              </a:rPr>
              <a:t>KeyGen(mpk)→  (sk, pk)</a:t>
            </a:r>
            <a:endParaRPr lang="en-US" altLang="zh-CN">
              <a:latin typeface="+mn-lt"/>
              <a:ea typeface="+mn-ea"/>
              <a:sym typeface="+mn-ea"/>
            </a:endParaRPr>
          </a:p>
          <a:p>
            <a:pPr marL="342900" lvl="0" indent="-342900">
              <a:lnSpc>
                <a:spcPct val="90000"/>
              </a:lnSpc>
              <a:buFont typeface="Wingdings" panose="05000000000000000000" charset="0"/>
              <a:buChar char="o"/>
            </a:pPr>
            <a:r>
              <a:rPr lang="zh-CN" altLang="en-US">
                <a:highlight>
                  <a:srgbClr val="FFFF00"/>
                </a:highlight>
                <a:latin typeface="+mn-lt"/>
                <a:ea typeface="+mn-ea"/>
                <a:sym typeface="+mn-ea"/>
              </a:rPr>
              <a:t>证书算法</a:t>
            </a:r>
            <a:r>
              <a:rPr lang="zh-CN" altLang="en-US">
                <a:latin typeface="+mn-lt"/>
                <a:ea typeface="+mn-ea"/>
                <a:sym typeface="+mn-ea"/>
              </a:rPr>
              <a:t>：</a:t>
            </a:r>
            <a:r>
              <a:rPr lang="en-US" altLang="zh-CN">
                <a:latin typeface="+mn-lt"/>
                <a:ea typeface="+mn-ea"/>
                <a:sym typeface="+mn-ea"/>
              </a:rPr>
              <a:t>Cert</a:t>
            </a:r>
            <a:r>
              <a:rPr lang="en-US" altLang="zh-CN">
                <a:latin typeface="+mn-lt"/>
                <a:ea typeface="+mn-ea"/>
                <a:sym typeface="+mn-ea"/>
              </a:rPr>
              <a:t>(msk, pk,ID)→  Cert_ID</a:t>
            </a:r>
            <a:endParaRPr lang="zh-CN" altLang="en-US">
              <a:latin typeface="+mn-lt"/>
              <a:ea typeface="+mn-ea"/>
              <a:sym typeface="+mn-ea"/>
            </a:endParaRPr>
          </a:p>
          <a:p>
            <a:pPr marL="342900" lvl="0" indent="-342900">
              <a:lnSpc>
                <a:spcPct val="90000"/>
              </a:lnSpc>
              <a:buFont typeface="Wingdings" panose="05000000000000000000" charset="0"/>
              <a:buChar char="o"/>
            </a:pPr>
            <a:r>
              <a:rPr lang="zh-CN" altLang="en-US">
                <a:latin typeface="+mn-lt"/>
                <a:ea typeface="+mn-ea"/>
                <a:sym typeface="+mn-ea"/>
              </a:rPr>
              <a:t>签名算法：</a:t>
            </a:r>
            <a:r>
              <a:rPr lang="en-US" altLang="zh-CN">
                <a:latin typeface="+mn-lt"/>
                <a:ea typeface="+mn-ea"/>
                <a:sym typeface="+mn-ea"/>
              </a:rPr>
              <a:t>Sign(mpk,  m, sk, Cert_ID)  → S</a:t>
            </a:r>
            <a:r>
              <a:rPr lang="en-US" altLang="zh-CN" baseline="30000">
                <a:latin typeface="+mn-lt"/>
                <a:ea typeface="+mn-ea"/>
                <a:sym typeface="+mn-ea"/>
              </a:rPr>
              <a:t>ID</a:t>
            </a:r>
            <a:r>
              <a:rPr lang="en-US" altLang="zh-CN">
                <a:latin typeface="+mn-lt"/>
                <a:ea typeface="+mn-ea"/>
                <a:sym typeface="+mn-ea"/>
              </a:rPr>
              <a:t>_m</a:t>
            </a:r>
            <a:endParaRPr lang="en-US" altLang="zh-CN">
              <a:latin typeface="+mn-lt"/>
              <a:ea typeface="+mn-ea"/>
              <a:sym typeface="+mn-ea"/>
            </a:endParaRPr>
          </a:p>
          <a:p>
            <a:pPr marL="342900" lvl="0" indent="-342900">
              <a:lnSpc>
                <a:spcPct val="90000"/>
              </a:lnSpc>
              <a:buFont typeface="Wingdings" panose="05000000000000000000" charset="0"/>
              <a:buChar char="o"/>
            </a:pPr>
            <a:r>
              <a:rPr lang="zh-CN" altLang="en-US">
                <a:latin typeface="+mn-lt"/>
                <a:ea typeface="+mn-ea"/>
                <a:sym typeface="+mn-ea"/>
              </a:rPr>
              <a:t>验证算法：</a:t>
            </a:r>
            <a:r>
              <a:rPr lang="en-US" altLang="zh-CN">
                <a:latin typeface="+mn-lt"/>
                <a:ea typeface="+mn-ea"/>
                <a:sym typeface="+mn-ea"/>
              </a:rPr>
              <a:t>Verify(mpk, pk, ID, m, S</a:t>
            </a:r>
            <a:r>
              <a:rPr lang="en-US" altLang="zh-CN" baseline="30000">
                <a:latin typeface="+mn-lt"/>
                <a:ea typeface="+mn-ea"/>
                <a:sym typeface="+mn-ea"/>
              </a:rPr>
              <a:t>ID</a:t>
            </a:r>
            <a:r>
              <a:rPr lang="en-US" altLang="zh-CN">
                <a:latin typeface="+mn-lt"/>
                <a:ea typeface="+mn-ea"/>
                <a:sym typeface="+mn-ea"/>
              </a:rPr>
              <a:t>_m) → T/F</a:t>
            </a:r>
            <a:endParaRPr lang="en-US" altLang="zh-CN">
              <a:latin typeface="+mn-lt"/>
              <a:ea typeface="+mn-ea"/>
              <a:sym typeface="+mn-ea"/>
            </a:endParaRPr>
          </a:p>
          <a:p>
            <a:pPr lvl="0">
              <a:lnSpc>
                <a:spcPct val="120000"/>
              </a:lnSpc>
              <a:buFont typeface="Wingdings" panose="05000000000000000000" charset="0"/>
            </a:pPr>
            <a:endParaRPr lang="zh-CN" altLang="en-US">
              <a:solidFill>
                <a:schemeClr val="tx1"/>
              </a:solidFill>
              <a:uFillTx/>
            </a:endParaRPr>
          </a:p>
          <a:p>
            <a:pPr lvl="0">
              <a:lnSpc>
                <a:spcPct val="120000"/>
              </a:lnSpc>
              <a:buFont typeface="Wingdings" panose="05000000000000000000" charset="0"/>
            </a:pPr>
            <a:r>
              <a:rPr lang="zh-CN" altLang="en-US">
                <a:solidFill>
                  <a:schemeClr val="bg1"/>
                </a:solidFill>
                <a:highlight>
                  <a:srgbClr val="FF0000"/>
                </a:highlight>
                <a:uFillTx/>
              </a:rPr>
              <a:t>问</a:t>
            </a:r>
            <a:r>
              <a:rPr lang="zh-CN" altLang="en-US">
                <a:solidFill>
                  <a:schemeClr val="tx1"/>
                </a:solidFill>
                <a:uFillTx/>
              </a:rPr>
              <a:t>：</a:t>
            </a:r>
            <a:r>
              <a:rPr lang="en-US" altLang="zh-CN">
                <a:solidFill>
                  <a:schemeClr val="tx1"/>
                </a:solidFill>
                <a:uFillTx/>
              </a:rPr>
              <a:t> </a:t>
            </a:r>
            <a:r>
              <a:rPr lang="zh-CN" altLang="en-US">
                <a:solidFill>
                  <a:schemeClr val="tx1"/>
                </a:solidFill>
                <a:uFillTx/>
              </a:rPr>
              <a:t>与无证书签名相比，最大的不同点是？</a:t>
            </a:r>
            <a:endParaRPr lang="zh-CN" altLang="en-US">
              <a:solidFill>
                <a:schemeClr val="tx1"/>
              </a:solidFill>
              <a:uFillTx/>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捆绑销售</a:t>
            </a:r>
            <a:r>
              <a:rPr lang="en-US" altLang="zh-CN"/>
              <a:t>:</a:t>
            </a:r>
            <a:r>
              <a:rPr lang="zh-CN" altLang="en-US"/>
              <a:t>总结</a:t>
            </a:r>
            <a:r>
              <a:rPr lang="en-US" altLang="zh-CN"/>
              <a:t>                    18/20</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8" name="Text Placeholder 7"/>
          <p:cNvSpPr/>
          <p:nvPr>
            <p:ph type="body" idx="1"/>
          </p:nvPr>
        </p:nvSpPr>
        <p:spPr>
          <a:xfrm>
            <a:off x="207010" y="1350645"/>
            <a:ext cx="8749665" cy="5005705"/>
          </a:xfrm>
        </p:spPr>
        <p:txBody>
          <a:bodyPr>
            <a:noAutofit/>
          </a:bodyPr>
          <a:p>
            <a:pPr marL="457200" lvl="0" indent="-457200">
              <a:lnSpc>
                <a:spcPct val="110000"/>
              </a:lnSpc>
              <a:buFont typeface="Wingdings" panose="05000000000000000000" charset="0"/>
              <a:buChar char="o"/>
            </a:pPr>
            <a:r>
              <a:t>“借鉴”被密码圈的研究人员用得炉火纯青</a:t>
            </a:r>
            <a:r>
              <a:rPr lang="zh-CN"/>
              <a:t>（而不是仅仅的模仿）</a:t>
            </a:r>
            <a:r>
              <a:t>。在捆绑</a:t>
            </a:r>
            <a:r>
              <a:rPr lang="zh-CN"/>
              <a:t>销售</a:t>
            </a:r>
            <a:r>
              <a:t>这种思想方法第一次出现在密码圈之后，有人通过捆绑提高签名计算效率，有人通过捆绑提高签名验证效率，还有人通过捆绑减小签名长度。</a:t>
            </a:r>
          </a:p>
          <a:p>
            <a:pPr marL="457200" lvl="0" indent="-457200">
              <a:lnSpc>
                <a:spcPct val="110000"/>
              </a:lnSpc>
              <a:buFont typeface="Wingdings" panose="05000000000000000000" charset="0"/>
              <a:buChar char="o"/>
            </a:pPr>
            <a:r>
              <a:t>实际上，什么都可以绑一绑。比如，研究人员可以把多个公钥捆绑在一起使得加密之后密文更短，这种密码技术叫广播加密（Broadcast Encryption）。研究人员也可以把签名和加密捆绑在一起达到更短的效果，这种密码技术叫签密（Signcryption）。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捆绑销售</a:t>
            </a:r>
            <a:r>
              <a:rPr lang="en-US" altLang="zh-CN"/>
              <a:t>                            19/20</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8" name="Text Placeholder 7"/>
          <p:cNvSpPr/>
          <p:nvPr>
            <p:ph type="body" idx="1"/>
          </p:nvPr>
        </p:nvSpPr>
        <p:spPr>
          <a:xfrm>
            <a:off x="207010" y="1350645"/>
            <a:ext cx="8749665" cy="4689475"/>
          </a:xfrm>
          <a:ln w="12700" cmpd="sng">
            <a:solidFill>
              <a:schemeClr val="accent1">
                <a:shade val="50000"/>
              </a:schemeClr>
            </a:solidFill>
            <a:prstDash val="solid"/>
          </a:ln>
        </p:spPr>
        <p:txBody>
          <a:bodyPr>
            <a:noAutofit/>
          </a:bodyPr>
          <a:p>
            <a:pPr lvl="0">
              <a:lnSpc>
                <a:spcPct val="100000"/>
              </a:lnSpc>
              <a:buFont typeface="Wingdings" panose="05000000000000000000" charset="0"/>
            </a:pPr>
            <a:r>
              <a:rPr lang="en-US" sz="2400">
                <a:solidFill>
                  <a:srgbClr val="1F2DA8"/>
                </a:solidFill>
                <a:sym typeface="+mn-ea"/>
              </a:rPr>
              <a:t>Broadcast Encryption</a:t>
            </a:r>
            <a:r>
              <a:rPr lang="zh-CN" altLang="en-US" sz="2400">
                <a:solidFill>
                  <a:schemeClr val="tx1"/>
                </a:solidFill>
                <a:uFillTx/>
              </a:rPr>
              <a:t>：</a:t>
            </a:r>
            <a:endParaRPr lang="zh-CN" altLang="en-US" sz="2400">
              <a:solidFill>
                <a:schemeClr val="tx1"/>
              </a:solidFill>
              <a:uFillTx/>
            </a:endParaRPr>
          </a:p>
          <a:p>
            <a:pPr lvl="0">
              <a:lnSpc>
                <a:spcPct val="100000"/>
              </a:lnSpc>
              <a:buFont typeface="Wingdings" panose="05000000000000000000" charset="0"/>
            </a:pPr>
            <a:endParaRPr lang="zh-CN" altLang="en-US" sz="2400">
              <a:solidFill>
                <a:schemeClr val="tx1"/>
              </a:solidFill>
              <a:uFillTx/>
            </a:endParaRPr>
          </a:p>
          <a:p>
            <a:pPr marL="342900" lvl="0" indent="-342900">
              <a:lnSpc>
                <a:spcPct val="90000"/>
              </a:lnSpc>
              <a:buFont typeface="Wingdings" panose="05000000000000000000" charset="0"/>
              <a:buChar char="o"/>
            </a:pPr>
            <a:r>
              <a:rPr lang="zh-CN" altLang="en-US">
                <a:latin typeface="+mn-lt"/>
                <a:ea typeface="+mn-ea"/>
                <a:sym typeface="+mn-ea"/>
              </a:rPr>
              <a:t>密钥算法：</a:t>
            </a:r>
            <a:r>
              <a:rPr lang="en-US" altLang="zh-CN">
                <a:latin typeface="+mn-lt"/>
                <a:ea typeface="+mn-ea"/>
                <a:sym typeface="+mn-ea"/>
              </a:rPr>
              <a:t>KeyGen(1^k)  → (pk,sk)</a:t>
            </a:r>
            <a:endParaRPr lang="en-US" altLang="zh-CN">
              <a:latin typeface="+mn-lt"/>
              <a:ea typeface="+mn-ea"/>
            </a:endParaRPr>
          </a:p>
          <a:p>
            <a:pPr marL="342900" lvl="0" indent="-342900">
              <a:lnSpc>
                <a:spcPct val="90000"/>
              </a:lnSpc>
              <a:buFont typeface="Wingdings" panose="05000000000000000000" charset="0"/>
              <a:buChar char="o"/>
            </a:pPr>
            <a:r>
              <a:rPr lang="zh-CN" altLang="en-US">
                <a:latin typeface="+mn-lt"/>
                <a:ea typeface="+mn-ea"/>
                <a:sym typeface="+mn-ea"/>
              </a:rPr>
              <a:t>广播算法：</a:t>
            </a:r>
            <a:r>
              <a:rPr lang="en-US" altLang="zh-CN">
                <a:latin typeface="+mn-lt"/>
                <a:ea typeface="+mn-ea"/>
                <a:sym typeface="+mn-ea"/>
              </a:rPr>
              <a:t>BEnc(pk_1, pk_2...,pk_n, m)  → CT</a:t>
            </a:r>
            <a:endParaRPr lang="en-US" altLang="zh-CN">
              <a:latin typeface="+mn-lt"/>
              <a:ea typeface="+mn-ea"/>
            </a:endParaRPr>
          </a:p>
          <a:p>
            <a:pPr marL="342900" lvl="0" indent="-342900">
              <a:lnSpc>
                <a:spcPct val="90000"/>
              </a:lnSpc>
              <a:buFont typeface="Wingdings" panose="05000000000000000000" charset="0"/>
              <a:buChar char="o"/>
            </a:pPr>
            <a:r>
              <a:rPr lang="zh-CN" altLang="en-US">
                <a:latin typeface="+mn-lt"/>
                <a:ea typeface="+mn-ea"/>
                <a:sym typeface="+mn-ea"/>
              </a:rPr>
              <a:t>解密算法：</a:t>
            </a:r>
            <a:r>
              <a:rPr lang="en-US" altLang="zh-CN">
                <a:latin typeface="+mn-lt"/>
                <a:ea typeface="+mn-ea"/>
                <a:sym typeface="+mn-ea"/>
              </a:rPr>
              <a:t>Dec(pk_1, pk_2...,pk_n, sk_i, CT) → m/</a:t>
            </a:r>
            <a:r>
              <a:rPr lang="en-US" altLang="zh-CN">
                <a:ea typeface="+mn-ea"/>
                <a:cs typeface="Garamond" panose="02020404030301010803" charset="0"/>
                <a:sym typeface="+mn-ea"/>
              </a:rPr>
              <a:t>⊥</a:t>
            </a:r>
            <a:endParaRPr lang="en-US" altLang="zh-CN">
              <a:latin typeface="+mn-lt"/>
              <a:ea typeface="+mn-ea"/>
              <a:sym typeface="+mn-ea"/>
            </a:endParaRPr>
          </a:p>
          <a:p>
            <a:pPr lvl="0">
              <a:lnSpc>
                <a:spcPct val="100000"/>
              </a:lnSpc>
              <a:buFont typeface="Wingdings" panose="05000000000000000000" charset="0"/>
            </a:pPr>
            <a:endParaRPr lang="zh-CN" altLang="en-US" sz="2400">
              <a:solidFill>
                <a:schemeClr val="tx1"/>
              </a:solidFill>
              <a:uFillTx/>
            </a:endParaRPr>
          </a:p>
          <a:p>
            <a:pPr lvl="0">
              <a:lnSpc>
                <a:spcPct val="120000"/>
              </a:lnSpc>
              <a:buFont typeface="Wingdings" panose="05000000000000000000" charset="0"/>
            </a:pPr>
            <a:r>
              <a:rPr lang="zh-CN" altLang="en-US">
                <a:solidFill>
                  <a:schemeClr val="bg1"/>
                </a:solidFill>
                <a:highlight>
                  <a:srgbClr val="FF0000"/>
                </a:highlight>
                <a:uFillTx/>
              </a:rPr>
              <a:t>问</a:t>
            </a:r>
            <a:r>
              <a:rPr lang="zh-CN" altLang="en-US">
                <a:solidFill>
                  <a:schemeClr val="tx1"/>
                </a:solidFill>
                <a:uFillTx/>
              </a:rPr>
              <a:t>：解密算法有另外一种更高级的定义方式，是？</a:t>
            </a:r>
            <a:endParaRPr lang="zh-CN" altLang="en-US">
              <a:solidFill>
                <a:schemeClr val="tx1"/>
              </a:solidFill>
              <a:uFillTx/>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算法定义模型及其内容概览</a:t>
            </a:r>
            <a:r>
              <a:rPr lang="en-US"/>
              <a:t>     1/2</a:t>
            </a:r>
            <a:endParaRPr lang="zh-CN" altLang="en-US"/>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3" name="Text Placeholder 2"/>
          <p:cNvSpPr>
            <a:spLocks noGrp="1"/>
          </p:cNvSpPr>
          <p:nvPr>
            <p:ph type="body" idx="1"/>
          </p:nvPr>
        </p:nvSpPr>
        <p:spPr>
          <a:xfrm>
            <a:off x="207010" y="3867785"/>
            <a:ext cx="8749665" cy="2289810"/>
          </a:xfrm>
        </p:spPr>
        <p:txBody>
          <a:bodyPr>
            <a:normAutofit lnSpcReduction="20000"/>
          </a:bodyPr>
          <a:p>
            <a:pPr>
              <a:lnSpc>
                <a:spcPct val="120000"/>
              </a:lnSpc>
            </a:pPr>
            <a:r>
              <a:rPr lang="en-US"/>
              <a:t>B</a:t>
            </a:r>
            <a:r>
              <a:rPr lang="zh-CN" altLang="en-US"/>
              <a:t>和</a:t>
            </a:r>
            <a:r>
              <a:rPr lang="en-US" altLang="zh-CN"/>
              <a:t>C</a:t>
            </a:r>
            <a:r>
              <a:rPr lang="zh-CN" altLang="en-US"/>
              <a:t>的区别：</a:t>
            </a:r>
            <a:endParaRPr lang="zh-CN" altLang="en-US"/>
          </a:p>
          <a:p>
            <a:pPr marL="457200" indent="-457200">
              <a:lnSpc>
                <a:spcPct val="120000"/>
              </a:lnSpc>
              <a:buFont typeface="Wingdings" panose="05000000000000000000" charset="0"/>
              <a:buChar char="o"/>
            </a:pPr>
            <a:r>
              <a:rPr lang="en-US" altLang="zh-CN"/>
              <a:t> </a:t>
            </a:r>
            <a:r>
              <a:rPr lang="zh-CN" altLang="en-US"/>
              <a:t>保护的对象相同（比如都是为了机密性或完整性）</a:t>
            </a:r>
            <a:endParaRPr lang="zh-CN" altLang="en-US"/>
          </a:p>
          <a:p>
            <a:pPr marL="457200" indent="-457200">
              <a:lnSpc>
                <a:spcPct val="120000"/>
              </a:lnSpc>
              <a:buFont typeface="Wingdings" panose="05000000000000000000" charset="0"/>
              <a:buChar char="o"/>
            </a:pPr>
            <a:r>
              <a:rPr lang="en-US" altLang="zh-CN"/>
              <a:t> </a:t>
            </a:r>
            <a:r>
              <a:rPr lang="zh-CN" altLang="en-US"/>
              <a:t>算法定义不同（用户能做的事不一样即算法功能更强</a:t>
            </a:r>
            <a:r>
              <a:rPr lang="zh-CN" altLang="en-US"/>
              <a:t>大，且最终</a:t>
            </a:r>
            <a:r>
              <a:rPr lang="en-US" altLang="zh-CN"/>
              <a:t>C</a:t>
            </a:r>
            <a:r>
              <a:rPr lang="zh-CN" altLang="en-US"/>
              <a:t>比</a:t>
            </a:r>
            <a:r>
              <a:rPr lang="en-US" altLang="zh-CN"/>
              <a:t>B</a:t>
            </a:r>
            <a:r>
              <a:rPr lang="zh-CN" altLang="en-US"/>
              <a:t>在某一方面有优势）</a:t>
            </a:r>
            <a:endParaRPr lang="zh-CN" altLang="en-US"/>
          </a:p>
        </p:txBody>
      </p:sp>
      <p:sp>
        <p:nvSpPr>
          <p:cNvPr id="6" name="Text Box 5"/>
          <p:cNvSpPr txBox="1"/>
          <p:nvPr/>
        </p:nvSpPr>
        <p:spPr>
          <a:xfrm>
            <a:off x="461645" y="2002790"/>
            <a:ext cx="1541780" cy="460375"/>
          </a:xfrm>
          <a:prstGeom prst="rect">
            <a:avLst/>
          </a:prstGeom>
          <a:noFill/>
        </p:spPr>
        <p:txBody>
          <a:bodyPr wrap="square" rtlCol="0" anchor="t">
            <a:spAutoFit/>
          </a:bodyPr>
          <a:p>
            <a:r>
              <a:rPr lang="zh-CN" sz="2400">
                <a:solidFill>
                  <a:schemeClr val="tx1"/>
                </a:solidFill>
                <a:uFillTx/>
                <a:latin typeface="Garamond" panose="02020404030301010803" charset="0"/>
                <a:ea typeface="仿宋" panose="02010609060101010101" charset="-122"/>
                <a:sym typeface="+mn-ea"/>
              </a:rPr>
              <a:t>从</a:t>
            </a:r>
            <a:r>
              <a:rPr lang="en-US" altLang="zh-CN" sz="2400">
                <a:solidFill>
                  <a:schemeClr val="tx1"/>
                </a:solidFill>
                <a:uFillTx/>
                <a:latin typeface="Garamond" panose="02020404030301010803" charset="0"/>
                <a:ea typeface="仿宋" panose="02010609060101010101" charset="-122"/>
                <a:sym typeface="+mn-ea"/>
              </a:rPr>
              <a:t>A</a:t>
            </a:r>
            <a:r>
              <a:rPr lang="zh-CN" altLang="en-US" sz="2400">
                <a:solidFill>
                  <a:schemeClr val="tx1"/>
                </a:solidFill>
                <a:uFillTx/>
                <a:latin typeface="Garamond" panose="02020404030301010803" charset="0"/>
                <a:ea typeface="仿宋" panose="02010609060101010101" charset="-122"/>
                <a:sym typeface="+mn-ea"/>
              </a:rPr>
              <a:t>到</a:t>
            </a:r>
            <a:r>
              <a:rPr lang="en-US" altLang="zh-CN" sz="2400">
                <a:solidFill>
                  <a:schemeClr val="tx1"/>
                </a:solidFill>
                <a:uFillTx/>
                <a:latin typeface="Garamond" panose="02020404030301010803" charset="0"/>
                <a:ea typeface="仿宋" panose="02010609060101010101" charset="-122"/>
                <a:sym typeface="+mn-ea"/>
              </a:rPr>
              <a:t>B</a:t>
            </a:r>
            <a:endParaRPr lang="en-US" altLang="zh-CN" sz="2400">
              <a:solidFill>
                <a:schemeClr val="tx1"/>
              </a:solidFill>
              <a:uFillTx/>
              <a:latin typeface="Garamond" panose="02020404030301010803" charset="0"/>
              <a:ea typeface="仿宋" panose="02010609060101010101" charset="-122"/>
              <a:sym typeface="+mn-ea"/>
            </a:endParaRPr>
          </a:p>
        </p:txBody>
      </p:sp>
      <p:sp>
        <p:nvSpPr>
          <p:cNvPr id="8" name="Left Brace 7"/>
          <p:cNvSpPr/>
          <p:nvPr/>
        </p:nvSpPr>
        <p:spPr>
          <a:xfrm>
            <a:off x="1869440" y="1231265"/>
            <a:ext cx="524510" cy="1982470"/>
          </a:xfrm>
          <a:prstGeom prst="leftBrace">
            <a:avLst/>
          </a:prstGeom>
          <a:ln w="28575" cmpd="sng">
            <a:solidFill>
              <a:srgbClr val="C00000"/>
            </a:solidFill>
            <a:prstDash val="solid"/>
          </a:ln>
        </p:spPr>
        <p:style>
          <a:lnRef idx="2">
            <a:schemeClr val="accent1"/>
          </a:lnRef>
          <a:fillRef idx="0">
            <a:srgbClr val="FFFFFF"/>
          </a:fillRef>
          <a:effectRef idx="0">
            <a:srgbClr val="FFFFFF"/>
          </a:effectRef>
          <a:fontRef idx="minor">
            <a:schemeClr val="tx1"/>
          </a:fontRef>
        </p:style>
        <p:txBody>
          <a:bodyPr rtlCol="0" anchor="ctr"/>
          <a:p>
            <a:pPr algn="ctr"/>
            <a:endParaRPr lang="en-US"/>
          </a:p>
        </p:txBody>
      </p:sp>
      <p:sp>
        <p:nvSpPr>
          <p:cNvPr id="9" name="Text Box 8"/>
          <p:cNvSpPr txBox="1"/>
          <p:nvPr/>
        </p:nvSpPr>
        <p:spPr>
          <a:xfrm>
            <a:off x="2393950" y="1351915"/>
            <a:ext cx="5721985" cy="460375"/>
          </a:xfrm>
          <a:prstGeom prst="rect">
            <a:avLst/>
          </a:prstGeom>
          <a:noFill/>
        </p:spPr>
        <p:txBody>
          <a:bodyPr wrap="square" rtlCol="0" anchor="t">
            <a:spAutoFit/>
          </a:bodyPr>
          <a:p>
            <a:r>
              <a:rPr lang="zh-CN" altLang="en-US" sz="2400">
                <a:solidFill>
                  <a:schemeClr val="tx1"/>
                </a:solidFill>
                <a:uFillTx/>
                <a:latin typeface="Garamond" panose="02020404030301010803" charset="0"/>
                <a:ea typeface="仿宋" panose="02010609060101010101" charset="-122"/>
                <a:sym typeface="+mn-ea"/>
              </a:rPr>
              <a:t>应用评价模型</a:t>
            </a:r>
            <a:r>
              <a:rPr lang="en-US" altLang="zh-CN" sz="2400">
                <a:solidFill>
                  <a:schemeClr val="tx1"/>
                </a:solidFill>
                <a:uFillTx/>
                <a:latin typeface="Garamond" panose="02020404030301010803" charset="0"/>
                <a:ea typeface="仿宋" panose="02010609060101010101" charset="-122"/>
                <a:sym typeface="+mn-ea"/>
              </a:rPr>
              <a:t> </a:t>
            </a:r>
            <a:r>
              <a:rPr lang="en-US" altLang="zh-CN" sz="2400">
                <a:solidFill>
                  <a:schemeClr val="tx1"/>
                </a:solidFill>
                <a:uFillTx/>
                <a:latin typeface="Garamond" panose="02020404030301010803" charset="0"/>
                <a:ea typeface="仿宋" panose="02010609060101010101" charset="-122"/>
                <a:sym typeface="+mn-ea"/>
              </a:rPr>
              <a:t> </a:t>
            </a:r>
            <a:r>
              <a:rPr lang="en-US" altLang="zh-CN" sz="2400">
                <a:solidFill>
                  <a:schemeClr val="tx1"/>
                </a:solidFill>
                <a:highlight>
                  <a:srgbClr val="FFFF00"/>
                </a:highlight>
                <a:uFillTx/>
                <a:latin typeface="Garamond" panose="02020404030301010803" charset="0"/>
                <a:ea typeface="仿宋" panose="02010609060101010101" charset="-122"/>
                <a:sym typeface="+mn-ea"/>
              </a:rPr>
              <a:t>==&gt;</a:t>
            </a:r>
            <a:r>
              <a:rPr lang="en-US" altLang="zh-CN" sz="2400">
                <a:solidFill>
                  <a:schemeClr val="tx1"/>
                </a:solidFill>
                <a:uFillTx/>
                <a:latin typeface="Garamond" panose="02020404030301010803" charset="0"/>
                <a:ea typeface="仿宋" panose="02010609060101010101" charset="-122"/>
                <a:sym typeface="+mn-ea"/>
              </a:rPr>
              <a:t>  </a:t>
            </a:r>
            <a:r>
              <a:rPr lang="zh-CN" sz="2400">
                <a:solidFill>
                  <a:schemeClr val="tx1"/>
                </a:solidFill>
                <a:uFillTx/>
                <a:latin typeface="Garamond" panose="02020404030301010803" charset="0"/>
                <a:ea typeface="仿宋" panose="02010609060101010101" charset="-122"/>
                <a:sym typeface="+mn-ea"/>
              </a:rPr>
              <a:t>从</a:t>
            </a:r>
            <a:r>
              <a:rPr lang="en-US" altLang="zh-CN" sz="2400">
                <a:solidFill>
                  <a:schemeClr val="tx1"/>
                </a:solidFill>
                <a:uFillTx/>
                <a:latin typeface="Garamond" panose="02020404030301010803" charset="0"/>
                <a:ea typeface="仿宋" panose="02010609060101010101" charset="-122"/>
                <a:sym typeface="+mn-ea"/>
              </a:rPr>
              <a:t>A</a:t>
            </a:r>
            <a:r>
              <a:rPr lang="zh-CN" altLang="en-US" sz="2400">
                <a:solidFill>
                  <a:schemeClr val="tx1"/>
                </a:solidFill>
                <a:uFillTx/>
                <a:latin typeface="Garamond" panose="02020404030301010803" charset="0"/>
                <a:ea typeface="仿宋" panose="02010609060101010101" charset="-122"/>
                <a:sym typeface="+mn-ea"/>
              </a:rPr>
              <a:t>到</a:t>
            </a:r>
            <a:r>
              <a:rPr lang="zh-CN" altLang="en-US" sz="2400">
                <a:solidFill>
                  <a:schemeClr val="tx1"/>
                </a:solidFill>
                <a:highlight>
                  <a:srgbClr val="00FF00"/>
                </a:highlight>
                <a:uFillTx/>
                <a:latin typeface="Garamond" panose="02020404030301010803" charset="0"/>
                <a:ea typeface="仿宋" panose="02010609060101010101" charset="-122"/>
                <a:sym typeface="+mn-ea"/>
              </a:rPr>
              <a:t>更实用</a:t>
            </a:r>
            <a:r>
              <a:rPr lang="zh-CN" altLang="en-US" sz="2400">
                <a:solidFill>
                  <a:schemeClr val="tx1"/>
                </a:solidFill>
                <a:uFillTx/>
                <a:latin typeface="Garamond" panose="02020404030301010803" charset="0"/>
                <a:ea typeface="仿宋" panose="02010609060101010101" charset="-122"/>
                <a:sym typeface="+mn-ea"/>
              </a:rPr>
              <a:t>的</a:t>
            </a:r>
            <a:r>
              <a:rPr lang="en-US" altLang="zh-CN" sz="2400">
                <a:solidFill>
                  <a:schemeClr val="tx1"/>
                </a:solidFill>
                <a:uFillTx/>
                <a:latin typeface="Garamond" panose="02020404030301010803" charset="0"/>
                <a:ea typeface="仿宋" panose="02010609060101010101" charset="-122"/>
                <a:sym typeface="+mn-ea"/>
              </a:rPr>
              <a:t>B</a:t>
            </a:r>
            <a:endParaRPr lang="en-US" altLang="zh-CN" sz="2400">
              <a:solidFill>
                <a:schemeClr val="tx1"/>
              </a:solidFill>
              <a:uFillTx/>
              <a:latin typeface="Garamond" panose="02020404030301010803" charset="0"/>
              <a:ea typeface="仿宋" panose="02010609060101010101" charset="-122"/>
              <a:sym typeface="+mn-ea"/>
            </a:endParaRPr>
          </a:p>
        </p:txBody>
      </p:sp>
      <p:sp>
        <p:nvSpPr>
          <p:cNvPr id="10" name="Text Box 9"/>
          <p:cNvSpPr txBox="1"/>
          <p:nvPr/>
        </p:nvSpPr>
        <p:spPr>
          <a:xfrm>
            <a:off x="2393950" y="2673350"/>
            <a:ext cx="5721985" cy="460375"/>
          </a:xfrm>
          <a:prstGeom prst="rect">
            <a:avLst/>
          </a:prstGeom>
          <a:noFill/>
        </p:spPr>
        <p:txBody>
          <a:bodyPr wrap="square" rtlCol="0" anchor="t">
            <a:spAutoFit/>
          </a:bodyPr>
          <a:p>
            <a:r>
              <a:rPr lang="zh-CN" altLang="en-US" sz="2400">
                <a:solidFill>
                  <a:schemeClr val="tx1"/>
                </a:solidFill>
                <a:uFillTx/>
                <a:latin typeface="Garamond" panose="02020404030301010803" charset="0"/>
                <a:ea typeface="仿宋" panose="02010609060101010101" charset="-122"/>
                <a:sym typeface="+mn-ea"/>
              </a:rPr>
              <a:t>算法定义模型</a:t>
            </a:r>
            <a:r>
              <a:rPr lang="en-US" altLang="zh-CN" sz="2400">
                <a:solidFill>
                  <a:schemeClr val="tx1"/>
                </a:solidFill>
                <a:uFillTx/>
                <a:latin typeface="Garamond" panose="02020404030301010803" charset="0"/>
                <a:ea typeface="仿宋" panose="02010609060101010101" charset="-122"/>
                <a:sym typeface="+mn-ea"/>
              </a:rPr>
              <a:t>  </a:t>
            </a:r>
            <a:r>
              <a:rPr lang="en-US" altLang="zh-CN" sz="2400">
                <a:solidFill>
                  <a:schemeClr val="tx1"/>
                </a:solidFill>
                <a:highlight>
                  <a:srgbClr val="FFFF00"/>
                </a:highlight>
                <a:uFillTx/>
                <a:latin typeface="Garamond" panose="02020404030301010803" charset="0"/>
                <a:ea typeface="仿宋" panose="02010609060101010101" charset="-122"/>
                <a:sym typeface="+mn-ea"/>
              </a:rPr>
              <a:t>==&gt;</a:t>
            </a:r>
            <a:r>
              <a:rPr lang="en-US" altLang="zh-CN" sz="2400">
                <a:solidFill>
                  <a:schemeClr val="tx1"/>
                </a:solidFill>
                <a:uFillTx/>
                <a:latin typeface="Garamond" panose="02020404030301010803" charset="0"/>
                <a:ea typeface="仿宋" panose="02010609060101010101" charset="-122"/>
                <a:sym typeface="+mn-ea"/>
              </a:rPr>
              <a:t>  </a:t>
            </a:r>
            <a:r>
              <a:rPr lang="zh-CN" sz="2400">
                <a:solidFill>
                  <a:schemeClr val="tx1"/>
                </a:solidFill>
                <a:uFillTx/>
                <a:latin typeface="Garamond" panose="02020404030301010803" charset="0"/>
                <a:ea typeface="仿宋" panose="02010609060101010101" charset="-122"/>
                <a:sym typeface="+mn-ea"/>
              </a:rPr>
              <a:t>从</a:t>
            </a:r>
            <a:r>
              <a:rPr lang="en-US" altLang="zh-CN" sz="2400">
                <a:solidFill>
                  <a:schemeClr val="tx1"/>
                </a:solidFill>
                <a:uFillTx/>
                <a:latin typeface="Garamond" panose="02020404030301010803" charset="0"/>
                <a:ea typeface="仿宋" panose="02010609060101010101" charset="-122"/>
                <a:sym typeface="+mn-ea"/>
              </a:rPr>
              <a:t>A</a:t>
            </a:r>
            <a:r>
              <a:rPr lang="zh-CN" altLang="en-US" sz="2400">
                <a:solidFill>
                  <a:schemeClr val="tx1"/>
                </a:solidFill>
                <a:uFillTx/>
                <a:latin typeface="Garamond" panose="02020404030301010803" charset="0"/>
                <a:ea typeface="仿宋" panose="02010609060101010101" charset="-122"/>
                <a:sym typeface="+mn-ea"/>
              </a:rPr>
              <a:t>到</a:t>
            </a:r>
            <a:r>
              <a:rPr lang="en-US" altLang="zh-CN" sz="2400">
                <a:solidFill>
                  <a:schemeClr val="tx1"/>
                </a:solidFill>
                <a:uFillTx/>
                <a:latin typeface="Garamond" panose="02020404030301010803" charset="0"/>
                <a:ea typeface="仿宋" panose="02010609060101010101" charset="-122"/>
                <a:sym typeface="+mn-ea"/>
              </a:rPr>
              <a:t>(</a:t>
            </a:r>
            <a:r>
              <a:rPr lang="zh-CN" altLang="en-US" sz="2400">
                <a:solidFill>
                  <a:schemeClr val="tx1"/>
                </a:solidFill>
                <a:uFillTx/>
                <a:latin typeface="Garamond" panose="02020404030301010803" charset="0"/>
                <a:ea typeface="仿宋" panose="02010609060101010101" charset="-122"/>
                <a:sym typeface="+mn-ea"/>
              </a:rPr>
              <a:t>比</a:t>
            </a:r>
            <a:r>
              <a:rPr lang="en-US" altLang="zh-CN" sz="2400">
                <a:solidFill>
                  <a:schemeClr val="tx1"/>
                </a:solidFill>
                <a:uFillTx/>
                <a:latin typeface="Garamond" panose="02020404030301010803" charset="0"/>
                <a:ea typeface="仿宋" panose="02010609060101010101" charset="-122"/>
                <a:sym typeface="+mn-ea"/>
              </a:rPr>
              <a:t>B</a:t>
            </a:r>
            <a:r>
              <a:rPr lang="zh-CN" altLang="en-US" sz="2400">
                <a:solidFill>
                  <a:schemeClr val="tx1"/>
                </a:solidFill>
                <a:uFillTx/>
                <a:latin typeface="Garamond" panose="02020404030301010803" charset="0"/>
                <a:ea typeface="仿宋" panose="02010609060101010101" charset="-122"/>
                <a:sym typeface="+mn-ea"/>
              </a:rPr>
              <a:t>更好的</a:t>
            </a:r>
            <a:r>
              <a:rPr lang="en-US" altLang="zh-CN" sz="2400">
                <a:solidFill>
                  <a:schemeClr val="tx1"/>
                </a:solidFill>
                <a:uFillTx/>
                <a:latin typeface="Garamond" panose="02020404030301010803" charset="0"/>
                <a:ea typeface="仿宋" panose="02010609060101010101" charset="-122"/>
                <a:sym typeface="+mn-ea"/>
              </a:rPr>
              <a:t>)C</a:t>
            </a:r>
            <a:endParaRPr lang="en-US" altLang="zh-CN" sz="2400">
              <a:solidFill>
                <a:schemeClr val="tx1"/>
              </a:solidFill>
              <a:uFillTx/>
              <a:latin typeface="Garamond" panose="02020404030301010803" charset="0"/>
              <a:ea typeface="仿宋" panose="02010609060101010101" charset="-122"/>
              <a:sym typeface="+mn-ea"/>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捆绑销售</a:t>
            </a:r>
            <a:r>
              <a:rPr lang="en-US" altLang="zh-CN"/>
              <a:t>                            20/20</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8" name="Text Placeholder 7"/>
          <p:cNvSpPr/>
          <p:nvPr>
            <p:ph type="body" idx="1"/>
          </p:nvPr>
        </p:nvSpPr>
        <p:spPr>
          <a:xfrm>
            <a:off x="207010" y="1350645"/>
            <a:ext cx="8749665" cy="4868545"/>
          </a:xfrm>
          <a:ln w="12700" cmpd="sng">
            <a:solidFill>
              <a:schemeClr val="accent1">
                <a:shade val="50000"/>
              </a:schemeClr>
            </a:solidFill>
            <a:prstDash val="solid"/>
          </a:ln>
        </p:spPr>
        <p:txBody>
          <a:bodyPr>
            <a:noAutofit/>
          </a:bodyPr>
          <a:p>
            <a:pPr lvl="0">
              <a:lnSpc>
                <a:spcPct val="100000"/>
              </a:lnSpc>
              <a:buFont typeface="Wingdings" panose="05000000000000000000" charset="0"/>
            </a:pPr>
            <a:r>
              <a:rPr lang="en-US" sz="2400">
                <a:solidFill>
                  <a:srgbClr val="1F2DA8"/>
                </a:solidFill>
                <a:sym typeface="+mn-ea"/>
              </a:rPr>
              <a:t>Signcryption</a:t>
            </a:r>
            <a:r>
              <a:rPr lang="zh-CN" altLang="en-US" sz="2400">
                <a:solidFill>
                  <a:schemeClr val="tx1"/>
                </a:solidFill>
                <a:uFillTx/>
              </a:rPr>
              <a:t>：</a:t>
            </a:r>
            <a:endParaRPr lang="zh-CN" altLang="en-US" sz="2400">
              <a:solidFill>
                <a:schemeClr val="tx1"/>
              </a:solidFill>
              <a:uFillTx/>
            </a:endParaRPr>
          </a:p>
          <a:p>
            <a:pPr lvl="0">
              <a:lnSpc>
                <a:spcPct val="100000"/>
              </a:lnSpc>
              <a:buFont typeface="Wingdings" panose="05000000000000000000" charset="0"/>
            </a:pPr>
            <a:endParaRPr lang="zh-CN" altLang="en-US" sz="2400">
              <a:solidFill>
                <a:schemeClr val="tx1"/>
              </a:solidFill>
              <a:uFillTx/>
            </a:endParaRPr>
          </a:p>
          <a:p>
            <a:pPr marL="342900" lvl="0" indent="-342900">
              <a:lnSpc>
                <a:spcPct val="90000"/>
              </a:lnSpc>
              <a:buFont typeface="Wingdings" panose="05000000000000000000" charset="0"/>
              <a:buChar char="o"/>
            </a:pPr>
            <a:r>
              <a:rPr lang="zh-CN" altLang="en-US">
                <a:latin typeface="+mn-lt"/>
                <a:ea typeface="+mn-ea"/>
                <a:sym typeface="+mn-ea"/>
              </a:rPr>
              <a:t>密钥算法：</a:t>
            </a:r>
            <a:r>
              <a:rPr lang="en-US" altLang="zh-CN">
                <a:latin typeface="+mn-lt"/>
                <a:ea typeface="+mn-ea"/>
                <a:sym typeface="+mn-ea"/>
              </a:rPr>
              <a:t>KeyGen(1^k)  → (pk_i,sk_i)</a:t>
            </a:r>
            <a:endParaRPr lang="en-US" altLang="zh-CN">
              <a:latin typeface="+mn-lt"/>
              <a:ea typeface="+mn-ea"/>
            </a:endParaRPr>
          </a:p>
          <a:p>
            <a:pPr marL="342900" lvl="0" indent="-342900">
              <a:lnSpc>
                <a:spcPct val="90000"/>
              </a:lnSpc>
              <a:buFont typeface="Wingdings" panose="05000000000000000000" charset="0"/>
              <a:buChar char="o"/>
            </a:pPr>
            <a:r>
              <a:rPr lang="zh-CN" altLang="en-US">
                <a:latin typeface="+mn-lt"/>
                <a:ea typeface="+mn-ea"/>
                <a:sym typeface="+mn-ea"/>
              </a:rPr>
              <a:t>签密算法：</a:t>
            </a:r>
            <a:r>
              <a:rPr lang="en-US" altLang="zh-CN">
                <a:latin typeface="+mn-lt"/>
                <a:ea typeface="+mn-ea"/>
                <a:sym typeface="+mn-ea"/>
              </a:rPr>
              <a:t>SEnc(sk_S, pk_R, m)  → CT</a:t>
            </a:r>
            <a:endParaRPr lang="en-US" altLang="zh-CN">
              <a:latin typeface="+mn-lt"/>
              <a:ea typeface="+mn-ea"/>
            </a:endParaRPr>
          </a:p>
          <a:p>
            <a:pPr marL="342900" lvl="0" indent="-342900">
              <a:lnSpc>
                <a:spcPct val="90000"/>
              </a:lnSpc>
              <a:buFont typeface="Wingdings" panose="05000000000000000000" charset="0"/>
              <a:buChar char="o"/>
            </a:pPr>
            <a:r>
              <a:rPr lang="zh-CN" altLang="en-US">
                <a:latin typeface="+mn-lt"/>
                <a:ea typeface="+mn-ea"/>
                <a:sym typeface="+mn-ea"/>
              </a:rPr>
              <a:t>解密算法：</a:t>
            </a:r>
            <a:r>
              <a:rPr lang="en-US" altLang="zh-CN">
                <a:latin typeface="+mn-lt"/>
                <a:ea typeface="+mn-ea"/>
                <a:sym typeface="+mn-ea"/>
              </a:rPr>
              <a:t>Dec(pk_S, sk_R, CT) → m/</a:t>
            </a:r>
            <a:r>
              <a:rPr lang="en-US" altLang="zh-CN">
                <a:ea typeface="+mn-ea"/>
                <a:cs typeface="Garamond" panose="02020404030301010803" charset="0"/>
                <a:sym typeface="+mn-ea"/>
              </a:rPr>
              <a:t>⊥</a:t>
            </a:r>
            <a:endParaRPr lang="en-US" altLang="zh-CN">
              <a:ea typeface="+mn-ea"/>
              <a:cs typeface="Garamond" panose="02020404030301010803" charset="0"/>
              <a:sym typeface="+mn-ea"/>
            </a:endParaRPr>
          </a:p>
          <a:p>
            <a:pPr marL="342900" lvl="0" indent="-342900">
              <a:lnSpc>
                <a:spcPct val="90000"/>
              </a:lnSpc>
              <a:buFont typeface="Wingdings" panose="05000000000000000000" charset="0"/>
              <a:buChar char="o"/>
            </a:pPr>
            <a:endParaRPr lang="en-US" altLang="zh-CN">
              <a:latin typeface="+mn-lt"/>
              <a:ea typeface="+mn-ea"/>
              <a:cs typeface="Garamond" panose="02020404030301010803" charset="0"/>
              <a:sym typeface="+mn-ea"/>
            </a:endParaRPr>
          </a:p>
          <a:p>
            <a:pPr lvl="0">
              <a:lnSpc>
                <a:spcPct val="90000"/>
              </a:lnSpc>
              <a:buFont typeface="Wingdings" panose="05000000000000000000" charset="0"/>
            </a:pPr>
            <a:r>
              <a:rPr lang="zh-CN" altLang="en-US">
                <a:latin typeface="+mn-lt"/>
                <a:ea typeface="+mn-ea"/>
                <a:sym typeface="+mn-ea"/>
              </a:rPr>
              <a:t>说明：</a:t>
            </a:r>
            <a:r>
              <a:rPr lang="en-US" altLang="zh-CN">
                <a:latin typeface="+mn-lt"/>
                <a:ea typeface="+mn-ea"/>
                <a:sym typeface="+mn-ea"/>
              </a:rPr>
              <a:t>sk_R</a:t>
            </a:r>
            <a:r>
              <a:rPr lang="zh-CN" altLang="en-US">
                <a:latin typeface="+mn-lt"/>
                <a:ea typeface="+mn-ea"/>
                <a:sym typeface="+mn-ea"/>
              </a:rPr>
              <a:t>代表接收者（</a:t>
            </a:r>
            <a:r>
              <a:rPr lang="en-US" altLang="zh-CN">
                <a:latin typeface="+mn-lt"/>
                <a:ea typeface="+mn-ea"/>
                <a:sym typeface="+mn-ea"/>
              </a:rPr>
              <a:t>R</a:t>
            </a:r>
            <a:r>
              <a:rPr lang="zh-CN" altLang="en-US">
                <a:latin typeface="+mn-lt"/>
                <a:ea typeface="+mn-ea"/>
                <a:sym typeface="+mn-ea"/>
              </a:rPr>
              <a:t>）的私钥。</a:t>
            </a:r>
            <a:r>
              <a:rPr lang="en-US" altLang="zh-CN">
                <a:latin typeface="+mn-lt"/>
                <a:ea typeface="+mn-ea"/>
                <a:sym typeface="+mn-ea"/>
              </a:rPr>
              <a:t>S</a:t>
            </a:r>
            <a:r>
              <a:rPr lang="zh-CN" altLang="en-US">
                <a:latin typeface="+mn-lt"/>
                <a:ea typeface="+mn-ea"/>
                <a:sym typeface="+mn-ea"/>
              </a:rPr>
              <a:t>代表发送者。</a:t>
            </a:r>
            <a:endParaRPr lang="zh-CN" altLang="en-US">
              <a:latin typeface="+mn-lt"/>
              <a:ea typeface="+mn-ea"/>
              <a:sym typeface="+mn-ea"/>
            </a:endParaRPr>
          </a:p>
          <a:p>
            <a:pPr lvl="0">
              <a:lnSpc>
                <a:spcPct val="90000"/>
              </a:lnSpc>
              <a:buFont typeface="Wingdings" panose="05000000000000000000" charset="0"/>
            </a:pPr>
            <a:endParaRPr lang="zh-CN" altLang="en-US">
              <a:latin typeface="+mn-lt"/>
              <a:ea typeface="+mn-ea"/>
              <a:sym typeface="+mn-ea"/>
            </a:endParaRPr>
          </a:p>
          <a:p>
            <a:pPr lvl="0">
              <a:lnSpc>
                <a:spcPct val="90000"/>
              </a:lnSpc>
              <a:buFont typeface="Wingdings" panose="05000000000000000000" charset="0"/>
            </a:pPr>
            <a:r>
              <a:rPr lang="zh-CN" altLang="en-US">
                <a:solidFill>
                  <a:schemeClr val="bg1"/>
                </a:solidFill>
                <a:highlight>
                  <a:srgbClr val="FF0000"/>
                </a:highlight>
                <a:latin typeface="+mn-lt"/>
                <a:ea typeface="+mn-ea"/>
                <a:sym typeface="+mn-ea"/>
              </a:rPr>
              <a:t>问</a:t>
            </a:r>
            <a:r>
              <a:rPr lang="zh-CN" altLang="en-US">
                <a:latin typeface="+mn-lt"/>
                <a:ea typeface="+mn-ea"/>
                <a:sym typeface="+mn-ea"/>
              </a:rPr>
              <a:t>：什么时候输出</a:t>
            </a:r>
            <a:r>
              <a:rPr lang="en-US" altLang="zh-CN">
                <a:ea typeface="+mn-ea"/>
                <a:cs typeface="Garamond" panose="02020404030301010803" charset="0"/>
                <a:sym typeface="+mn-ea"/>
              </a:rPr>
              <a:t>⊥</a:t>
            </a:r>
            <a:r>
              <a:rPr lang="zh-CN" altLang="en-US">
                <a:ea typeface="+mn-ea"/>
                <a:cs typeface="Garamond" panose="02020404030301010803" charset="0"/>
                <a:sym typeface="+mn-ea"/>
              </a:rPr>
              <a:t>？</a:t>
            </a:r>
            <a:endParaRPr lang="en-US" altLang="zh-CN">
              <a:latin typeface="+mn-lt"/>
              <a:ea typeface="+mn-ea"/>
              <a:sym typeface="+mn-ea"/>
            </a:endParaRPr>
          </a:p>
          <a:p>
            <a:pPr lvl="0">
              <a:lnSpc>
                <a:spcPct val="120000"/>
              </a:lnSpc>
              <a:buFont typeface="Wingdings" panose="05000000000000000000" charset="0"/>
            </a:pPr>
            <a:endParaRPr lang="zh-CN" altLang="en-US">
              <a:solidFill>
                <a:schemeClr val="tx1"/>
              </a:solidFill>
              <a:uFillTx/>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应用精进</a:t>
            </a:r>
            <a:r>
              <a:rPr lang="en-US" altLang="zh-CN"/>
              <a:t>                                1/5</a:t>
            </a:r>
            <a:endParaRPr lang="zh-CN" altLang="en-US"/>
          </a:p>
        </p:txBody>
      </p:sp>
      <p:sp>
        <p:nvSpPr>
          <p:cNvPr id="3" name="Text Placeholder 2"/>
          <p:cNvSpPr>
            <a:spLocks noGrp="1"/>
          </p:cNvSpPr>
          <p:nvPr>
            <p:ph type="body" idx="1"/>
          </p:nvPr>
        </p:nvSpPr>
        <p:spPr>
          <a:xfrm>
            <a:off x="207010" y="1350645"/>
            <a:ext cx="8749665" cy="4868545"/>
          </a:xfrm>
        </p:spPr>
        <p:txBody>
          <a:bodyPr/>
          <a:p>
            <a:pPr marL="457200" indent="-457200">
              <a:lnSpc>
                <a:spcPct val="110000"/>
              </a:lnSpc>
              <a:buFont typeface="Wingdings" panose="05000000000000000000" charset="0"/>
              <a:buChar char="o"/>
            </a:pPr>
            <a:r>
              <a:rPr lang="en-US"/>
              <a:t>应用精进的本质是</a:t>
            </a:r>
            <a:r>
              <a:rPr lang="en-US">
                <a:highlight>
                  <a:srgbClr val="FFFF00"/>
                </a:highlight>
              </a:rPr>
              <a:t>减小应用范围</a:t>
            </a:r>
            <a:r>
              <a:rPr lang="en-US"/>
              <a:t>，从而提出一个更有针对性、更高效的密码方案。</a:t>
            </a:r>
            <a:endParaRPr lang="en-US"/>
          </a:p>
          <a:p>
            <a:pPr marL="457200" indent="-457200">
              <a:lnSpc>
                <a:spcPct val="110000"/>
              </a:lnSpc>
              <a:buFont typeface="Wingdings" panose="05000000000000000000" charset="0"/>
              <a:buChar char="o"/>
            </a:pPr>
            <a:r>
              <a:rPr lang="en-US"/>
              <a:t>然而，直接说是通过减小应用范围来提高方案效率有“拆东墙补西墙恶劣灌水”的嫌疑，很容易引起对研究工作新颖性不足的怀疑。</a:t>
            </a:r>
            <a:endParaRPr lang="en-US"/>
          </a:p>
          <a:p>
            <a:pPr marL="457200" indent="-457200">
              <a:lnSpc>
                <a:spcPct val="110000"/>
              </a:lnSpc>
              <a:buFont typeface="Wingdings" panose="05000000000000000000" charset="0"/>
              <a:buChar char="o"/>
            </a:pPr>
            <a:r>
              <a:rPr lang="en-US"/>
              <a:t>应用精进的关键在于能否找到合情合理的应用。应该先针对性地介绍并解释应用的特征（这是贡献点之一），再提出相应的更高效解决方法。</a:t>
            </a:r>
            <a:endParaRPr lang="en-US"/>
          </a:p>
          <a:p>
            <a:pPr marL="457200" indent="-457200">
              <a:lnSpc>
                <a:spcPct val="110000"/>
              </a:lnSpc>
              <a:buFont typeface="Wingdings" panose="05000000000000000000" charset="0"/>
              <a:buChar char="o"/>
            </a:pPr>
            <a:r>
              <a:rPr lang="zh-CN" altLang="en-US"/>
              <a:t>即在客观存在的小范围内，做得更好</a:t>
            </a:r>
            <a:endParaRPr lang="zh-CN" altLang="en-US"/>
          </a:p>
        </p:txBody>
      </p:sp>
      <p:sp>
        <p:nvSpPr>
          <p:cNvPr id="4" name="Footer Placeholder 3"/>
          <p:cNvSpPr>
            <a:spLocks noGrp="1"/>
          </p:cNvSpPr>
          <p:nvPr>
            <p:ph type="ftr" sz="quarter" idx="11"/>
          </p:nvPr>
        </p:nvSpPr>
        <p:spPr/>
        <p:txBody>
          <a:bodyPr/>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应用精进</a:t>
            </a:r>
            <a:r>
              <a:rPr lang="en-US" altLang="zh-CN"/>
              <a:t>                                2/5</a:t>
            </a:r>
            <a:endParaRPr lang="zh-CN" altLang="en-US"/>
          </a:p>
        </p:txBody>
      </p:sp>
      <p:sp>
        <p:nvSpPr>
          <p:cNvPr id="3" name="Text Placeholder 2"/>
          <p:cNvSpPr>
            <a:spLocks noGrp="1"/>
          </p:cNvSpPr>
          <p:nvPr>
            <p:ph type="body" idx="1"/>
          </p:nvPr>
        </p:nvSpPr>
        <p:spPr>
          <a:xfrm>
            <a:off x="207010" y="1350645"/>
            <a:ext cx="8749665" cy="4868545"/>
          </a:xfrm>
        </p:spPr>
        <p:txBody>
          <a:bodyPr>
            <a:normAutofit fontScale="90000" lnSpcReduction="10000"/>
          </a:bodyPr>
          <a:p>
            <a:pPr marL="457200" indent="-457200">
              <a:lnSpc>
                <a:spcPct val="110000"/>
              </a:lnSpc>
              <a:buFont typeface="Wingdings" panose="05000000000000000000" charset="0"/>
              <a:buChar char="o"/>
            </a:pPr>
            <a:r>
              <a:rPr lang="en-US"/>
              <a:t>在小曼提出的批量验证签名方案里，验证者可以快速验证一批不同公钥对不同消息的签名。在仔细阅读了小曼的论文并认真研究了老马的业务之后，小婉眼睛一亮。</a:t>
            </a:r>
            <a:endParaRPr lang="en-US"/>
          </a:p>
          <a:p>
            <a:pPr marL="457200" indent="-457200">
              <a:lnSpc>
                <a:spcPct val="110000"/>
              </a:lnSpc>
              <a:buFont typeface="Wingdings" panose="05000000000000000000" charset="0"/>
              <a:buChar char="o"/>
            </a:pPr>
            <a:r>
              <a:rPr lang="en-US"/>
              <a:t>小婉：“老马，我发现贵行在审计交易时需要验证好几百万个数字签名的正确性而且签名者都是来自几个固定的银行商业伙伴。我这里有一个特殊的数字签名方案，可以处理来自同一个签名者的签名批量验证从而减少签名验证时间。我的方案比现有的批量验证签名方案的速度还要快上100倍，您可有兴趣？”</a:t>
            </a:r>
            <a:endParaRPr lang="en-US"/>
          </a:p>
          <a:p>
            <a:pPr marL="457200" indent="-457200">
              <a:lnSpc>
                <a:spcPct val="110000"/>
              </a:lnSpc>
              <a:buFont typeface="Wingdings" panose="05000000000000000000" charset="0"/>
              <a:buChar char="o"/>
            </a:pPr>
            <a:r>
              <a:rPr lang="en-US"/>
              <a:t>应用精进在这里的意思是仅考虑对同一个签名者计算的一批签名实现批量验证。</a:t>
            </a:r>
            <a:r>
              <a:rPr lang="zh-CN" altLang="en-US"/>
              <a:t>（从</a:t>
            </a:r>
            <a:r>
              <a:rPr lang="en-US" altLang="zh-CN"/>
              <a:t>Multiple</a:t>
            </a:r>
            <a:r>
              <a:rPr lang="zh-CN" altLang="en-US"/>
              <a:t>到</a:t>
            </a:r>
            <a:r>
              <a:rPr lang="en-US" altLang="zh-CN"/>
              <a:t>Single</a:t>
            </a:r>
            <a:r>
              <a:rPr lang="zh-CN" altLang="en-US"/>
              <a:t>）</a:t>
            </a:r>
            <a:endParaRPr lang="zh-CN" altLang="en-US"/>
          </a:p>
        </p:txBody>
      </p:sp>
      <p:sp>
        <p:nvSpPr>
          <p:cNvPr id="4" name="Footer Placeholder 3"/>
          <p:cNvSpPr>
            <a:spLocks noGrp="1"/>
          </p:cNvSpPr>
          <p:nvPr>
            <p:ph type="ftr" sz="quarter" idx="11"/>
          </p:nvPr>
        </p:nvSpPr>
        <p:spPr/>
        <p:txBody>
          <a:bodyPr/>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应用精进</a:t>
            </a:r>
            <a:r>
              <a:rPr lang="en-US" altLang="zh-CN"/>
              <a:t>                                3/5</a:t>
            </a:r>
            <a:endParaRPr lang="zh-CN" altLang="en-US"/>
          </a:p>
        </p:txBody>
      </p:sp>
      <p:sp>
        <p:nvSpPr>
          <p:cNvPr id="3" name="Text Placeholder 2"/>
          <p:cNvSpPr>
            <a:spLocks noGrp="1"/>
          </p:cNvSpPr>
          <p:nvPr>
            <p:ph type="body" idx="1"/>
          </p:nvPr>
        </p:nvSpPr>
        <p:spPr>
          <a:xfrm>
            <a:off x="207010" y="1350645"/>
            <a:ext cx="8749665" cy="4683760"/>
          </a:xfrm>
          <a:ln w="12700" cmpd="sng">
            <a:solidFill>
              <a:schemeClr val="accent1">
                <a:shade val="50000"/>
              </a:schemeClr>
            </a:solidFill>
            <a:prstDash val="solid"/>
          </a:ln>
        </p:spPr>
        <p:txBody>
          <a:bodyPr>
            <a:normAutofit/>
          </a:bodyPr>
          <a:p>
            <a:pPr>
              <a:lnSpc>
                <a:spcPct val="110000"/>
              </a:lnSpc>
              <a:buFont typeface="Wingdings" panose="05000000000000000000" charset="0"/>
            </a:pPr>
            <a:r>
              <a:rPr lang="en-US" altLang="zh-CN"/>
              <a:t>Batch Verification on Signatures from A Single Signer:</a:t>
            </a:r>
            <a:endParaRPr lang="en-US" altLang="zh-CN"/>
          </a:p>
          <a:p>
            <a:pPr>
              <a:lnSpc>
                <a:spcPct val="110000"/>
              </a:lnSpc>
              <a:buFont typeface="Wingdings" panose="05000000000000000000" charset="0"/>
            </a:pPr>
            <a:endParaRPr lang="zh-CN" altLang="en-US"/>
          </a:p>
          <a:p>
            <a:pPr marL="342900" lvl="0" indent="-342900">
              <a:lnSpc>
                <a:spcPct val="90000"/>
              </a:lnSpc>
              <a:buFont typeface="Wingdings" panose="05000000000000000000" charset="0"/>
              <a:buChar char="o"/>
            </a:pPr>
            <a:r>
              <a:rPr lang="zh-CN" altLang="en-US">
                <a:latin typeface="+mn-lt"/>
                <a:ea typeface="+mn-ea"/>
                <a:sym typeface="+mn-ea"/>
              </a:rPr>
              <a:t>密钥算法：</a:t>
            </a:r>
            <a:r>
              <a:rPr lang="en-US" altLang="zh-CN">
                <a:latin typeface="+mn-lt"/>
                <a:ea typeface="+mn-ea"/>
                <a:sym typeface="+mn-ea"/>
              </a:rPr>
              <a:t>KeyGen(1^k)  → (pk,sk)</a:t>
            </a:r>
            <a:endParaRPr lang="en-US" altLang="zh-CN">
              <a:latin typeface="+mn-lt"/>
              <a:ea typeface="+mn-ea"/>
            </a:endParaRPr>
          </a:p>
          <a:p>
            <a:pPr marL="342900" lvl="0" indent="-342900">
              <a:lnSpc>
                <a:spcPct val="90000"/>
              </a:lnSpc>
              <a:buFont typeface="Wingdings" panose="05000000000000000000" charset="0"/>
              <a:buChar char="o"/>
            </a:pPr>
            <a:r>
              <a:rPr lang="zh-CN" altLang="en-US">
                <a:latin typeface="+mn-lt"/>
                <a:ea typeface="+mn-ea"/>
                <a:sym typeface="+mn-ea"/>
              </a:rPr>
              <a:t>签名算法：</a:t>
            </a:r>
            <a:r>
              <a:rPr lang="en-US" altLang="zh-CN">
                <a:latin typeface="+mn-lt"/>
                <a:ea typeface="+mn-ea"/>
                <a:sym typeface="+mn-ea"/>
              </a:rPr>
              <a:t>Sign(sk, m_i)  → S_{m_i}</a:t>
            </a:r>
            <a:endParaRPr lang="en-US" altLang="zh-CN">
              <a:latin typeface="+mn-lt"/>
              <a:ea typeface="+mn-ea"/>
              <a:sym typeface="+mn-ea"/>
            </a:endParaRPr>
          </a:p>
          <a:p>
            <a:pPr marL="342900" lvl="0" indent="-342900">
              <a:lnSpc>
                <a:spcPct val="90000"/>
              </a:lnSpc>
              <a:buFont typeface="Wingdings" panose="05000000000000000000" charset="0"/>
              <a:buChar char="o"/>
            </a:pPr>
            <a:r>
              <a:rPr lang="zh-CN" altLang="en-US">
                <a:latin typeface="+mn-lt"/>
                <a:ea typeface="+mn-ea"/>
                <a:sym typeface="+mn-ea"/>
              </a:rPr>
              <a:t>验证算法：</a:t>
            </a:r>
            <a:r>
              <a:rPr lang="en-US" altLang="zh-CN">
                <a:latin typeface="+mn-lt"/>
                <a:ea typeface="+mn-ea"/>
                <a:sym typeface="+mn-ea"/>
              </a:rPr>
              <a:t>Verify(pk, m_i, S_{m_i}) → T/F</a:t>
            </a:r>
            <a:endParaRPr lang="en-US" altLang="zh-CN">
              <a:latin typeface="+mn-lt"/>
              <a:ea typeface="+mn-ea"/>
              <a:sym typeface="+mn-ea"/>
            </a:endParaRPr>
          </a:p>
          <a:p>
            <a:pPr marL="342900" lvl="0" indent="-342900">
              <a:lnSpc>
                <a:spcPct val="90000"/>
              </a:lnSpc>
              <a:buFont typeface="Wingdings" panose="05000000000000000000" charset="0"/>
              <a:buChar char="o"/>
            </a:pPr>
            <a:r>
              <a:rPr lang="zh-CN" altLang="en-US">
                <a:highlight>
                  <a:srgbClr val="FFFF00"/>
                </a:highlight>
                <a:latin typeface="+mn-lt"/>
                <a:ea typeface="+mn-ea"/>
                <a:sym typeface="+mn-ea"/>
              </a:rPr>
              <a:t>批量验证</a:t>
            </a:r>
            <a:r>
              <a:rPr lang="zh-CN" altLang="en-US">
                <a:latin typeface="+mn-lt"/>
                <a:ea typeface="+mn-ea"/>
                <a:sym typeface="+mn-ea"/>
              </a:rPr>
              <a:t>：</a:t>
            </a:r>
            <a:r>
              <a:rPr lang="en-US" altLang="zh-CN">
                <a:latin typeface="+mn-lt"/>
                <a:ea typeface="+mn-ea"/>
                <a:sym typeface="+mn-ea"/>
              </a:rPr>
              <a:t>BVerify(</a:t>
            </a:r>
            <a:r>
              <a:rPr lang="en-US" altLang="zh-CN">
                <a:highlight>
                  <a:srgbClr val="FFFF00"/>
                </a:highlight>
                <a:latin typeface="+mn-lt"/>
                <a:ea typeface="+mn-ea"/>
                <a:sym typeface="+mn-ea"/>
              </a:rPr>
              <a:t>pk</a:t>
            </a:r>
            <a:r>
              <a:rPr lang="en-US" altLang="zh-CN">
                <a:latin typeface="+mn-lt"/>
                <a:ea typeface="+mn-ea"/>
                <a:sym typeface="+mn-ea"/>
              </a:rPr>
              <a:t>, m_1,m_2,...,m_n, S_{m_1}, S_{m_2}, ....,S_{m_n}) → T/F</a:t>
            </a:r>
            <a:endParaRPr lang="zh-CN" altLang="en-US">
              <a:latin typeface="Cambria Math" panose="02040503050406030204" charset="0"/>
              <a:cs typeface="Cambria Math" panose="02040503050406030204" charset="0"/>
              <a:sym typeface="+mn-ea"/>
            </a:endParaRPr>
          </a:p>
          <a:p>
            <a:pPr>
              <a:lnSpc>
                <a:spcPct val="110000"/>
              </a:lnSpc>
              <a:buFont typeface="Wingdings" panose="05000000000000000000" charset="0"/>
            </a:pPr>
            <a:endParaRPr lang="zh-CN" altLang="en-US"/>
          </a:p>
        </p:txBody>
      </p:sp>
      <p:sp>
        <p:nvSpPr>
          <p:cNvPr id="4" name="Footer Placeholder 3"/>
          <p:cNvSpPr>
            <a:spLocks noGrp="1"/>
          </p:cNvSpPr>
          <p:nvPr>
            <p:ph type="ftr" sz="quarter" idx="11"/>
          </p:nvPr>
        </p:nvSpPr>
        <p:spPr/>
        <p:txBody>
          <a:bodyPr/>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应用精进</a:t>
            </a:r>
            <a:r>
              <a:rPr lang="en-US" altLang="zh-CN"/>
              <a:t>                                4/5</a:t>
            </a:r>
            <a:endParaRPr lang="zh-CN" altLang="en-US"/>
          </a:p>
        </p:txBody>
      </p:sp>
      <p:sp>
        <p:nvSpPr>
          <p:cNvPr id="3" name="Text Placeholder 2"/>
          <p:cNvSpPr>
            <a:spLocks noGrp="1"/>
          </p:cNvSpPr>
          <p:nvPr>
            <p:ph type="body" idx="1"/>
          </p:nvPr>
        </p:nvSpPr>
        <p:spPr>
          <a:xfrm>
            <a:off x="207010" y="1350645"/>
            <a:ext cx="8749665" cy="4868545"/>
          </a:xfrm>
        </p:spPr>
        <p:txBody>
          <a:bodyPr>
            <a:normAutofit lnSpcReduction="20000"/>
          </a:bodyPr>
          <a:p>
            <a:pPr marL="457200" indent="-457200">
              <a:lnSpc>
                <a:spcPct val="140000"/>
              </a:lnSpc>
              <a:buFont typeface="Wingdings" panose="05000000000000000000" charset="0"/>
              <a:buChar char="o"/>
            </a:pPr>
            <a:r>
              <a:rPr lang="en-US" altLang="zh-CN"/>
              <a:t>批量验证签名和聚合签名允许对任意的签名（不同公钥不同消息）进行捆绑计算。</a:t>
            </a:r>
            <a:endParaRPr lang="en-US" altLang="zh-CN"/>
          </a:p>
          <a:p>
            <a:pPr marL="457200" indent="-457200">
              <a:lnSpc>
                <a:spcPct val="140000"/>
              </a:lnSpc>
              <a:buFont typeface="Wingdings" panose="05000000000000000000" charset="0"/>
              <a:buChar char="o"/>
            </a:pPr>
            <a:r>
              <a:rPr lang="zh-CN" altLang="en-US"/>
              <a:t>应用精进也可以这么做：</a:t>
            </a:r>
            <a:r>
              <a:rPr lang="en-US" altLang="zh-CN">
                <a:highlight>
                  <a:srgbClr val="FFFF00"/>
                </a:highlight>
              </a:rPr>
              <a:t>找出特殊的应用，签名者在该应用里计算签名时需要输入签名当时的时间点t</a:t>
            </a:r>
            <a:r>
              <a:rPr lang="en-US" altLang="zh-CN"/>
              <a:t>。</a:t>
            </a:r>
            <a:endParaRPr lang="en-US" altLang="zh-CN"/>
          </a:p>
          <a:p>
            <a:pPr lvl="1">
              <a:lnSpc>
                <a:spcPct val="140000"/>
              </a:lnSpc>
              <a:buFont typeface="Wingdings" panose="05000000000000000000" charset="0"/>
              <a:buChar char="v"/>
            </a:pPr>
            <a:r>
              <a:rPr lang="en-US" altLang="zh-CN"/>
              <a:t>凡是由不同签名者在相同时间点t产生的签名可以进行超级高效的批量验证或者签名聚合，比现有批量验证签名和聚合签名方案还要更高效。</a:t>
            </a:r>
            <a:endParaRPr lang="en-US" altLang="zh-CN"/>
          </a:p>
          <a:p>
            <a:pPr lvl="1">
              <a:lnSpc>
                <a:spcPct val="140000"/>
              </a:lnSpc>
              <a:buFont typeface="Wingdings" panose="05000000000000000000" charset="0"/>
              <a:buChar char="v"/>
            </a:pPr>
            <a:r>
              <a:rPr lang="en-US" altLang="zh-CN"/>
              <a:t>凡是在不同时间点产生的签名，验证者可以忽略，因为该情况在这个特殊应用里肯定不会出现。</a:t>
            </a:r>
            <a:endParaRPr lang="en-US" altLang="zh-CN"/>
          </a:p>
        </p:txBody>
      </p:sp>
      <p:sp>
        <p:nvSpPr>
          <p:cNvPr id="4" name="Footer Placeholder 3"/>
          <p:cNvSpPr>
            <a:spLocks noGrp="1"/>
          </p:cNvSpPr>
          <p:nvPr>
            <p:ph type="ftr" sz="quarter" idx="11"/>
          </p:nvPr>
        </p:nvSpPr>
        <p:spPr/>
        <p:txBody>
          <a:bodyPr/>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应用精进</a:t>
            </a:r>
            <a:r>
              <a:rPr lang="en-US" altLang="zh-CN"/>
              <a:t>                                5/5</a:t>
            </a:r>
            <a:endParaRPr lang="zh-CN" altLang="en-US"/>
          </a:p>
        </p:txBody>
      </p:sp>
      <p:sp>
        <p:nvSpPr>
          <p:cNvPr id="3" name="Text Placeholder 2"/>
          <p:cNvSpPr>
            <a:spLocks noGrp="1"/>
          </p:cNvSpPr>
          <p:nvPr>
            <p:ph type="body" idx="1"/>
          </p:nvPr>
        </p:nvSpPr>
        <p:spPr>
          <a:xfrm>
            <a:off x="207010" y="1350645"/>
            <a:ext cx="8749665" cy="4868545"/>
          </a:xfrm>
          <a:ln w="12700" cmpd="sng">
            <a:solidFill>
              <a:schemeClr val="accent1">
                <a:shade val="50000"/>
              </a:schemeClr>
            </a:solidFill>
            <a:prstDash val="solid"/>
          </a:ln>
        </p:spPr>
        <p:txBody>
          <a:bodyPr>
            <a:normAutofit/>
          </a:bodyPr>
          <a:p>
            <a:pPr lvl="0">
              <a:lnSpc>
                <a:spcPct val="90000"/>
              </a:lnSpc>
              <a:buFont typeface="Wingdings" panose="05000000000000000000" charset="0"/>
            </a:pPr>
            <a:r>
              <a:rPr lang="en-US" altLang="zh-CN">
                <a:latin typeface="+mn-lt"/>
                <a:ea typeface="+mn-ea"/>
                <a:sym typeface="+mn-ea"/>
              </a:rPr>
              <a:t>Batch Verification on Synchronized Signatures</a:t>
            </a:r>
            <a:endParaRPr lang="en-US" altLang="zh-CN">
              <a:latin typeface="+mn-lt"/>
              <a:ea typeface="+mn-ea"/>
              <a:sym typeface="+mn-ea"/>
            </a:endParaRPr>
          </a:p>
          <a:p>
            <a:pPr lvl="0">
              <a:lnSpc>
                <a:spcPct val="90000"/>
              </a:lnSpc>
              <a:buFont typeface="Wingdings" panose="05000000000000000000" charset="0"/>
            </a:pPr>
            <a:endParaRPr lang="zh-CN" altLang="en-US">
              <a:latin typeface="+mn-lt"/>
              <a:ea typeface="+mn-ea"/>
              <a:sym typeface="+mn-ea"/>
            </a:endParaRPr>
          </a:p>
          <a:p>
            <a:pPr marL="342900" lvl="0" indent="-342900">
              <a:lnSpc>
                <a:spcPct val="90000"/>
              </a:lnSpc>
              <a:buFont typeface="Wingdings" panose="05000000000000000000" charset="0"/>
              <a:buChar char="o"/>
            </a:pPr>
            <a:r>
              <a:rPr lang="zh-CN" altLang="en-US">
                <a:latin typeface="+mn-lt"/>
                <a:ea typeface="+mn-ea"/>
                <a:sym typeface="+mn-ea"/>
              </a:rPr>
              <a:t>密钥算法：</a:t>
            </a:r>
            <a:r>
              <a:rPr lang="en-US" altLang="zh-CN">
                <a:latin typeface="+mn-lt"/>
                <a:ea typeface="+mn-ea"/>
                <a:sym typeface="+mn-ea"/>
              </a:rPr>
              <a:t>KeyGen(1^k)  → (pk_i,sk_i)</a:t>
            </a:r>
            <a:endParaRPr lang="en-US" altLang="zh-CN">
              <a:latin typeface="+mn-lt"/>
              <a:ea typeface="+mn-ea"/>
            </a:endParaRPr>
          </a:p>
          <a:p>
            <a:pPr marL="342900" lvl="0" indent="-342900">
              <a:lnSpc>
                <a:spcPct val="90000"/>
              </a:lnSpc>
              <a:buFont typeface="Wingdings" panose="05000000000000000000" charset="0"/>
              <a:buChar char="o"/>
            </a:pPr>
            <a:r>
              <a:rPr lang="zh-CN" altLang="en-US">
                <a:latin typeface="+mn-lt"/>
                <a:ea typeface="+mn-ea"/>
                <a:sym typeface="+mn-ea"/>
              </a:rPr>
              <a:t>签名算法：</a:t>
            </a:r>
            <a:r>
              <a:rPr lang="en-US" altLang="zh-CN">
                <a:latin typeface="+mn-lt"/>
                <a:ea typeface="+mn-ea"/>
                <a:sym typeface="+mn-ea"/>
              </a:rPr>
              <a:t>Sign(sk_i, </a:t>
            </a:r>
            <a:r>
              <a:rPr lang="en-US" altLang="zh-CN">
                <a:highlight>
                  <a:srgbClr val="00FF00"/>
                </a:highlight>
                <a:latin typeface="+mn-lt"/>
                <a:ea typeface="+mn-ea"/>
                <a:sym typeface="+mn-ea"/>
              </a:rPr>
              <a:t>t_i</a:t>
            </a:r>
            <a:r>
              <a:rPr lang="en-US" altLang="zh-CN">
                <a:latin typeface="+mn-lt"/>
                <a:ea typeface="+mn-ea"/>
                <a:sym typeface="+mn-ea"/>
              </a:rPr>
              <a:t>, m_i)  → S^i_{m_i}</a:t>
            </a:r>
            <a:endParaRPr lang="en-US" altLang="zh-CN">
              <a:latin typeface="+mn-lt"/>
              <a:ea typeface="+mn-ea"/>
              <a:sym typeface="+mn-ea"/>
            </a:endParaRPr>
          </a:p>
          <a:p>
            <a:pPr marL="342900" lvl="0" indent="-342900">
              <a:lnSpc>
                <a:spcPct val="90000"/>
              </a:lnSpc>
              <a:buFont typeface="Wingdings" panose="05000000000000000000" charset="0"/>
              <a:buChar char="o"/>
            </a:pPr>
            <a:r>
              <a:rPr lang="zh-CN" altLang="en-US">
                <a:latin typeface="+mn-lt"/>
                <a:ea typeface="+mn-ea"/>
                <a:sym typeface="+mn-ea"/>
              </a:rPr>
              <a:t>验证算法：</a:t>
            </a:r>
            <a:r>
              <a:rPr lang="en-US" altLang="zh-CN">
                <a:latin typeface="+mn-lt"/>
                <a:ea typeface="+mn-ea"/>
                <a:sym typeface="+mn-ea"/>
              </a:rPr>
              <a:t>Verify(pk_i, </a:t>
            </a:r>
            <a:r>
              <a:rPr lang="en-US" altLang="zh-CN">
                <a:highlight>
                  <a:srgbClr val="00FF00"/>
                </a:highlight>
                <a:latin typeface="+mn-lt"/>
                <a:ea typeface="+mn-ea"/>
                <a:sym typeface="+mn-ea"/>
              </a:rPr>
              <a:t>t_i</a:t>
            </a:r>
            <a:r>
              <a:rPr lang="en-US" altLang="zh-CN">
                <a:latin typeface="+mn-lt"/>
                <a:ea typeface="+mn-ea"/>
                <a:sym typeface="+mn-ea"/>
              </a:rPr>
              <a:t>, m_i, S^i_{m_i}) → T/F</a:t>
            </a:r>
            <a:endParaRPr lang="en-US" altLang="zh-CN">
              <a:latin typeface="+mn-lt"/>
              <a:ea typeface="+mn-ea"/>
              <a:sym typeface="+mn-ea"/>
            </a:endParaRPr>
          </a:p>
          <a:p>
            <a:pPr marL="342900" lvl="0" indent="-342900">
              <a:lnSpc>
                <a:spcPct val="90000"/>
              </a:lnSpc>
              <a:buFont typeface="Wingdings" panose="05000000000000000000" charset="0"/>
              <a:buChar char="o"/>
            </a:pPr>
            <a:r>
              <a:rPr lang="zh-CN" altLang="en-US">
                <a:highlight>
                  <a:srgbClr val="FFFF00"/>
                </a:highlight>
                <a:latin typeface="+mn-lt"/>
                <a:ea typeface="+mn-ea"/>
                <a:sym typeface="+mn-ea"/>
              </a:rPr>
              <a:t>批量验证</a:t>
            </a:r>
            <a:r>
              <a:rPr lang="zh-CN" altLang="en-US">
                <a:latin typeface="+mn-lt"/>
                <a:ea typeface="+mn-ea"/>
                <a:sym typeface="+mn-ea"/>
              </a:rPr>
              <a:t>：</a:t>
            </a:r>
            <a:r>
              <a:rPr lang="en-US" altLang="zh-CN">
                <a:latin typeface="+mn-lt"/>
                <a:ea typeface="+mn-ea"/>
                <a:sym typeface="+mn-ea"/>
              </a:rPr>
              <a:t>BVerify(</a:t>
            </a:r>
            <a:r>
              <a:rPr lang="en-US" altLang="zh-CN" sz="2400">
                <a:latin typeface="+mn-lt"/>
                <a:ea typeface="+mn-ea"/>
                <a:sym typeface="+mn-ea"/>
              </a:rPr>
              <a:t>pk_1, pk_2,....,pk_n, </a:t>
            </a:r>
            <a:r>
              <a:rPr lang="en-US" altLang="zh-CN">
                <a:highlight>
                  <a:srgbClr val="00FF00"/>
                </a:highlight>
                <a:latin typeface="+mn-lt"/>
                <a:ea typeface="+mn-ea"/>
                <a:sym typeface="+mn-ea"/>
              </a:rPr>
              <a:t> t</a:t>
            </a:r>
            <a:r>
              <a:rPr lang="en-US" altLang="zh-CN" sz="2400">
                <a:highlight>
                  <a:srgbClr val="00FF00"/>
                </a:highlight>
                <a:latin typeface="+mn-lt"/>
                <a:ea typeface="+mn-ea"/>
                <a:sym typeface="+mn-ea"/>
              </a:rPr>
              <a:t> </a:t>
            </a:r>
            <a:r>
              <a:rPr lang="en-US" altLang="zh-CN" sz="2400">
                <a:latin typeface="+mn-lt"/>
                <a:ea typeface="+mn-ea"/>
                <a:sym typeface="+mn-ea"/>
              </a:rPr>
              <a:t>, m_1, m_2, ...,m_n S^1_{m_1},S^2_{m_2},....,S^n_{m_n}) → T/F</a:t>
            </a:r>
            <a:endParaRPr lang="en-US" altLang="zh-CN" sz="2400">
              <a:latin typeface="+mn-lt"/>
              <a:ea typeface="+mn-ea"/>
              <a:sym typeface="+mn-ea"/>
            </a:endParaRPr>
          </a:p>
          <a:p>
            <a:pPr lvl="0">
              <a:lnSpc>
                <a:spcPct val="90000"/>
              </a:lnSpc>
              <a:buFont typeface="Wingdings" panose="05000000000000000000" charset="0"/>
            </a:pPr>
            <a:endParaRPr lang="zh-CN" altLang="en-US"/>
          </a:p>
          <a:p>
            <a:pPr lvl="0">
              <a:lnSpc>
                <a:spcPct val="90000"/>
              </a:lnSpc>
              <a:buFont typeface="Wingdings" panose="05000000000000000000" charset="0"/>
            </a:pPr>
            <a:r>
              <a:rPr lang="zh-CN" altLang="en-US"/>
              <a:t>说明：批量验证的</a:t>
            </a:r>
            <a:r>
              <a:rPr lang="en-US" altLang="zh-CN"/>
              <a:t>t</a:t>
            </a:r>
            <a:r>
              <a:rPr lang="zh-CN" altLang="en-US"/>
              <a:t>代表所有的消息用的</a:t>
            </a:r>
            <a:r>
              <a:rPr lang="en-US" altLang="zh-CN"/>
              <a:t>t_i</a:t>
            </a:r>
            <a:r>
              <a:rPr lang="zh-CN" altLang="en-US"/>
              <a:t>都是</a:t>
            </a:r>
            <a:r>
              <a:rPr lang="en-US" altLang="zh-CN"/>
              <a:t>t</a:t>
            </a:r>
            <a:r>
              <a:rPr lang="zh-CN" altLang="en-US"/>
              <a:t>。</a:t>
            </a:r>
            <a:endParaRPr lang="zh-CN" altLang="en-US"/>
          </a:p>
        </p:txBody>
      </p:sp>
      <p:sp>
        <p:nvSpPr>
          <p:cNvPr id="4" name="Footer Placeholder 3"/>
          <p:cNvSpPr>
            <a:spLocks noGrp="1"/>
          </p:cNvSpPr>
          <p:nvPr>
            <p:ph type="ftr" sz="quarter" idx="11"/>
          </p:nvPr>
        </p:nvSpPr>
        <p:spPr/>
        <p:txBody>
          <a:bodyPr/>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小节</a:t>
            </a:r>
            <a:r>
              <a:rPr lang="en-US" altLang="zh-CN"/>
              <a:t>                                     1/3</a:t>
            </a:r>
            <a:endParaRPr lang="zh-CN" altLang="en-US"/>
          </a:p>
        </p:txBody>
      </p:sp>
      <p:sp>
        <p:nvSpPr>
          <p:cNvPr id="3" name="Text Placeholder 2"/>
          <p:cNvSpPr>
            <a:spLocks noGrp="1"/>
          </p:cNvSpPr>
          <p:nvPr>
            <p:ph type="body" idx="1"/>
          </p:nvPr>
        </p:nvSpPr>
        <p:spPr>
          <a:xfrm>
            <a:off x="207010" y="1350645"/>
            <a:ext cx="8749665" cy="4868545"/>
          </a:xfrm>
        </p:spPr>
        <p:txBody>
          <a:bodyPr>
            <a:noAutofit/>
          </a:bodyPr>
          <a:p>
            <a:pPr marL="457200" indent="-457200">
              <a:lnSpc>
                <a:spcPct val="130000"/>
              </a:lnSpc>
              <a:buFont typeface="Wingdings" panose="05000000000000000000" charset="0"/>
              <a:buChar char="o"/>
            </a:pPr>
            <a:r>
              <a:rPr sz="2800"/>
              <a:t>通过调整算法定义模型来提高效率这种</a:t>
            </a:r>
            <a:r>
              <a:rPr lang="zh-CN" sz="2800"/>
              <a:t>方法</a:t>
            </a:r>
            <a:r>
              <a:rPr sz="2800"/>
              <a:t>的入门门槛比新构造高，因为这四类的</a:t>
            </a:r>
            <a:r>
              <a:rPr lang="zh-CN" sz="2800"/>
              <a:t>做</a:t>
            </a:r>
            <a:r>
              <a:rPr sz="2800"/>
              <a:t>法已经涉及新的研究对象，即不再是传统数字签名和它的三个算法。</a:t>
            </a:r>
            <a:endParaRPr sz="2800"/>
          </a:p>
          <a:p>
            <a:pPr marL="457200" indent="-457200">
              <a:lnSpc>
                <a:spcPct val="130000"/>
              </a:lnSpc>
              <a:buFont typeface="Wingdings" panose="05000000000000000000" charset="0"/>
              <a:buChar char="o"/>
            </a:pPr>
            <a:r>
              <a:rPr sz="2800"/>
              <a:t>当</a:t>
            </a:r>
            <a:r>
              <a:rPr sz="2800">
                <a:latin typeface="仿宋" panose="02010609060101010101" charset="-122"/>
              </a:rPr>
              <a:t>小强提出一</a:t>
            </a:r>
            <a:r>
              <a:rPr sz="2800">
                <a:solidFill>
                  <a:schemeClr val="tx1"/>
                </a:solidFill>
                <a:uFillTx/>
                <a:latin typeface="仿宋" panose="02010609060101010101" charset="-122"/>
              </a:rPr>
              <a:t>种新签名技术时，他须解决两个问题：</a:t>
            </a:r>
            <a:endParaRPr sz="2800">
              <a:solidFill>
                <a:schemeClr val="tx1"/>
              </a:solidFill>
              <a:uFillTx/>
              <a:latin typeface="仿宋" panose="02010609060101010101" charset="-122"/>
            </a:endParaRPr>
          </a:p>
          <a:p>
            <a:pPr lvl="1">
              <a:lnSpc>
                <a:spcPct val="130000"/>
              </a:lnSpc>
              <a:buFont typeface="Wingdings" panose="05000000000000000000" charset="0"/>
              <a:buChar char="v"/>
            </a:pPr>
            <a:r>
              <a:rPr sz="2800">
                <a:solidFill>
                  <a:schemeClr val="tx1"/>
                </a:solidFill>
                <a:uFillTx/>
                <a:latin typeface="仿宋" panose="02010609060101010101" charset="-122"/>
                <a:ea typeface="仿宋" panose="02010609060101010101" charset="-122"/>
              </a:rPr>
              <a:t>第一个问题是新密码技术的</a:t>
            </a:r>
            <a:r>
              <a:rPr sz="2800">
                <a:solidFill>
                  <a:schemeClr val="tx1"/>
                </a:solidFill>
                <a:highlight>
                  <a:srgbClr val="FFFF00"/>
                </a:highlight>
                <a:uFillTx/>
                <a:latin typeface="仿宋" panose="02010609060101010101" charset="-122"/>
                <a:ea typeface="仿宋" panose="02010609060101010101" charset="-122"/>
              </a:rPr>
              <a:t>算法定义</a:t>
            </a:r>
            <a:r>
              <a:rPr lang="zh-CN" sz="2800">
                <a:solidFill>
                  <a:schemeClr val="tx1"/>
                </a:solidFill>
                <a:uFillTx/>
                <a:latin typeface="仿宋" panose="02010609060101010101" charset="-122"/>
                <a:ea typeface="仿宋" panose="02010609060101010101" charset="-122"/>
              </a:rPr>
              <a:t>；</a:t>
            </a:r>
            <a:endParaRPr lang="zh-CN" sz="2800">
              <a:solidFill>
                <a:schemeClr val="tx1"/>
              </a:solidFill>
              <a:uFillTx/>
              <a:latin typeface="仿宋" panose="02010609060101010101" charset="-122"/>
              <a:ea typeface="仿宋" panose="02010609060101010101" charset="-122"/>
            </a:endParaRPr>
          </a:p>
          <a:p>
            <a:pPr lvl="1">
              <a:lnSpc>
                <a:spcPct val="130000"/>
              </a:lnSpc>
              <a:buFont typeface="Wingdings" panose="05000000000000000000" charset="0"/>
              <a:buChar char="v"/>
            </a:pPr>
            <a:r>
              <a:rPr sz="2800">
                <a:solidFill>
                  <a:schemeClr val="tx1"/>
                </a:solidFill>
                <a:uFillTx/>
                <a:latin typeface="仿宋" panose="02010609060101010101" charset="-122"/>
                <a:ea typeface="仿宋" panose="02010609060101010101" charset="-122"/>
              </a:rPr>
              <a:t>第二个问题是新密码技术的</a:t>
            </a:r>
            <a:r>
              <a:rPr sz="2800">
                <a:solidFill>
                  <a:schemeClr val="tx1"/>
                </a:solidFill>
                <a:highlight>
                  <a:srgbClr val="00FF00"/>
                </a:highlight>
                <a:uFillTx/>
                <a:latin typeface="仿宋" panose="02010609060101010101" charset="-122"/>
                <a:ea typeface="仿宋" panose="02010609060101010101" charset="-122"/>
              </a:rPr>
              <a:t>安全定义</a:t>
            </a:r>
            <a:r>
              <a:rPr sz="2800">
                <a:solidFill>
                  <a:schemeClr val="tx1"/>
                </a:solidFill>
                <a:uFillTx/>
                <a:latin typeface="仿宋" panose="02010609060101010101" charset="-122"/>
                <a:ea typeface="仿宋" panose="02010609060101010101" charset="-122"/>
              </a:rPr>
              <a:t>。</a:t>
            </a:r>
            <a:endParaRPr sz="2800">
              <a:solidFill>
                <a:schemeClr val="tx1"/>
              </a:solidFill>
              <a:uFillTx/>
              <a:latin typeface="仿宋" panose="02010609060101010101" charset="-122"/>
              <a:ea typeface="仿宋" panose="02010609060101010101" charset="-122"/>
            </a:endParaRPr>
          </a:p>
          <a:p>
            <a:pPr marL="457200" indent="-457200">
              <a:lnSpc>
                <a:spcPct val="130000"/>
              </a:lnSpc>
              <a:buFont typeface="Wingdings" panose="05000000000000000000" charset="0"/>
              <a:buChar char="o"/>
            </a:pPr>
            <a:r>
              <a:rPr sz="2800">
                <a:latin typeface="仿宋" panose="02010609060101010101" charset="-122"/>
              </a:rPr>
              <a:t>对于许多新手而言，解决这两个问题并不</a:t>
            </a:r>
            <a:r>
              <a:rPr sz="2800"/>
              <a:t>简单。</a:t>
            </a:r>
            <a:endParaRPr sz="2800"/>
          </a:p>
        </p:txBody>
      </p:sp>
      <p:sp>
        <p:nvSpPr>
          <p:cNvPr id="4" name="Footer Placeholder 3"/>
          <p:cNvSpPr>
            <a:spLocks noGrp="1"/>
          </p:cNvSpPr>
          <p:nvPr>
            <p:ph type="ftr" sz="quarter" idx="11"/>
          </p:nvPr>
        </p:nvSpPr>
        <p:spPr/>
        <p:txBody>
          <a:bodyPr/>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小节</a:t>
            </a:r>
            <a:r>
              <a:rPr lang="en-US" altLang="zh-CN"/>
              <a:t>                                     2/3</a:t>
            </a:r>
            <a:endParaRPr lang="zh-CN" altLang="en-US"/>
          </a:p>
        </p:txBody>
      </p:sp>
      <p:sp>
        <p:nvSpPr>
          <p:cNvPr id="3" name="Text Placeholder 2"/>
          <p:cNvSpPr>
            <a:spLocks noGrp="1"/>
          </p:cNvSpPr>
          <p:nvPr>
            <p:ph type="body" idx="1"/>
          </p:nvPr>
        </p:nvSpPr>
        <p:spPr>
          <a:xfrm>
            <a:off x="207010" y="1350645"/>
            <a:ext cx="8749665" cy="4868545"/>
          </a:xfrm>
        </p:spPr>
        <p:txBody>
          <a:bodyPr>
            <a:noAutofit/>
          </a:bodyPr>
          <a:p>
            <a:pPr marL="457200" indent="-457200">
              <a:lnSpc>
                <a:spcPct val="110000"/>
              </a:lnSpc>
              <a:buFont typeface="Wingdings" panose="05000000000000000000" charset="0"/>
              <a:buChar char="o"/>
            </a:pPr>
            <a:r>
              <a:rPr sz="2200"/>
              <a:t>为什么</a:t>
            </a:r>
            <a:r>
              <a:rPr sz="2200">
                <a:highlight>
                  <a:srgbClr val="FFFF00"/>
                </a:highlight>
              </a:rPr>
              <a:t>调整算法定义模型需要随之调整敌人的攻击模型</a:t>
            </a:r>
            <a:r>
              <a:rPr sz="2200"/>
              <a:t>呢？答：因为敌人可以攻击的角度更大更广了。以聚合签名为例，聚合签名采用了一种同态结构允许不同用户的签名通过同态性聚合在一起。聚合签名方案的构造如果不好，它可能会出现以下问题：</a:t>
            </a:r>
            <a:endParaRPr sz="2200"/>
          </a:p>
          <a:p>
            <a:pPr marL="457200" indent="-457200">
              <a:lnSpc>
                <a:spcPct val="110000"/>
              </a:lnSpc>
              <a:buFont typeface="Wingdings" panose="05000000000000000000" charset="0"/>
              <a:buChar char="o"/>
            </a:pPr>
            <a:endParaRPr sz="2200"/>
          </a:p>
          <a:p>
            <a:pPr marL="914400" lvl="1" indent="-457200">
              <a:lnSpc>
                <a:spcPct val="90000"/>
              </a:lnSpc>
              <a:buFont typeface="Wingdings" panose="05000000000000000000" charset="0"/>
              <a:buChar char="v"/>
            </a:pPr>
            <a:r>
              <a:rPr sz="2200">
                <a:solidFill>
                  <a:schemeClr val="tx1"/>
                </a:solidFill>
                <a:uFillTx/>
                <a:latin typeface="Garamond" panose="02020404030301010803" charset="0"/>
                <a:ea typeface="仿宋" panose="02010609060101010101" charset="-122"/>
              </a:rPr>
              <a:t>有一个在EUF-CMA安全模型下是安全的聚合签名方案。小明、小刚、小曼以及小婉各自有一个密钥对。小艾没能力伪造四个人对同一个消息的聚合签名。</a:t>
            </a:r>
            <a:endParaRPr sz="2200">
              <a:solidFill>
                <a:schemeClr val="tx1"/>
              </a:solidFill>
              <a:uFillTx/>
              <a:latin typeface="Garamond" panose="02020404030301010803" charset="0"/>
              <a:ea typeface="仿宋" panose="02010609060101010101" charset="-122"/>
            </a:endParaRPr>
          </a:p>
          <a:p>
            <a:pPr marL="914400" lvl="1" indent="-457200">
              <a:lnSpc>
                <a:spcPct val="90000"/>
              </a:lnSpc>
              <a:buFont typeface="Wingdings" panose="05000000000000000000" charset="0"/>
              <a:buChar char="v"/>
            </a:pPr>
            <a:r>
              <a:rPr sz="2200">
                <a:solidFill>
                  <a:schemeClr val="tx1"/>
                </a:solidFill>
                <a:uFillTx/>
                <a:latin typeface="Garamond" panose="02020404030301010803" charset="0"/>
                <a:ea typeface="仿宋" panose="02010609060101010101" charset="-122"/>
              </a:rPr>
              <a:t>然而，小艾可以先创建一个虚拟人物小德，然后</a:t>
            </a:r>
            <a:r>
              <a:rPr sz="2200">
                <a:solidFill>
                  <a:schemeClr val="tx1"/>
                </a:solidFill>
                <a:highlight>
                  <a:srgbClr val="00FF00"/>
                </a:highlight>
                <a:uFillTx/>
                <a:latin typeface="Garamond" panose="02020404030301010803" charset="0"/>
                <a:ea typeface="仿宋" panose="02010609060101010101" charset="-122"/>
              </a:rPr>
              <a:t>有能力伪造出</a:t>
            </a:r>
            <a:r>
              <a:rPr sz="2200">
                <a:solidFill>
                  <a:schemeClr val="tx1"/>
                </a:solidFill>
                <a:uFillTx/>
                <a:latin typeface="Garamond" panose="02020404030301010803" charset="0"/>
                <a:ea typeface="仿宋" panose="02010609060101010101" charset="-122"/>
              </a:rPr>
              <a:t>小明、小刚、小曼、小婉以及小德五个人对</a:t>
            </a:r>
            <a:r>
              <a:rPr lang="zh-CN" sz="2200">
                <a:solidFill>
                  <a:schemeClr val="tx1"/>
                </a:solidFill>
                <a:uFillTx/>
                <a:latin typeface="Garamond" panose="02020404030301010803" charset="0"/>
                <a:ea typeface="仿宋" panose="02010609060101010101" charset="-122"/>
              </a:rPr>
              <a:t>任意</a:t>
            </a:r>
            <a:r>
              <a:rPr sz="2200">
                <a:solidFill>
                  <a:schemeClr val="tx1"/>
                </a:solidFill>
                <a:uFillTx/>
                <a:latin typeface="Garamond" panose="02020404030301010803" charset="0"/>
                <a:ea typeface="仿宋" panose="02010609060101010101" charset="-122"/>
              </a:rPr>
              <a:t>消息的聚合签名 。</a:t>
            </a:r>
            <a:endParaRPr sz="2200">
              <a:solidFill>
                <a:schemeClr val="tx1"/>
              </a:solidFill>
              <a:uFillTx/>
              <a:latin typeface="Garamond" panose="02020404030301010803" charset="0"/>
              <a:ea typeface="仿宋" panose="02010609060101010101" charset="-122"/>
            </a:endParaRPr>
          </a:p>
          <a:p>
            <a:pPr marL="914400" lvl="1" indent="-457200">
              <a:lnSpc>
                <a:spcPct val="90000"/>
              </a:lnSpc>
              <a:buFont typeface="Wingdings" panose="05000000000000000000" charset="0"/>
              <a:buChar char="v"/>
            </a:pPr>
            <a:r>
              <a:rPr sz="2200">
                <a:solidFill>
                  <a:schemeClr val="tx1"/>
                </a:solidFill>
                <a:uFillTx/>
                <a:latin typeface="Garamond" panose="02020404030301010803" charset="0"/>
                <a:ea typeface="仿宋" panose="02010609060101010101" charset="-122"/>
              </a:rPr>
              <a:t>存在这种攻击和签名方案在EUF-CMA安全模型下可证明安全并不矛盾</a:t>
            </a:r>
            <a:r>
              <a:rPr lang="zh-CN" sz="2200">
                <a:solidFill>
                  <a:schemeClr val="tx1"/>
                </a:solidFill>
                <a:uFillTx/>
                <a:latin typeface="Garamond" panose="02020404030301010803" charset="0"/>
                <a:ea typeface="仿宋" panose="02010609060101010101" charset="-122"/>
              </a:rPr>
              <a:t>。</a:t>
            </a:r>
            <a:r>
              <a:rPr sz="2200">
                <a:solidFill>
                  <a:schemeClr val="tx1"/>
                </a:solidFill>
                <a:uFillTx/>
                <a:latin typeface="Garamond" panose="02020404030301010803" charset="0"/>
                <a:ea typeface="仿宋" panose="02010609060101010101" charset="-122"/>
              </a:rPr>
              <a:t>因此，在修改算法定义模型时，不得不仔细考虑相应的安全定义模型。</a:t>
            </a:r>
            <a:endParaRPr sz="2200">
              <a:solidFill>
                <a:schemeClr val="tx1"/>
              </a:solidFill>
              <a:uFillTx/>
              <a:latin typeface="Garamond" panose="02020404030301010803" charset="0"/>
              <a:ea typeface="仿宋" panose="02010609060101010101" charset="-122"/>
            </a:endParaRPr>
          </a:p>
        </p:txBody>
      </p:sp>
      <p:sp>
        <p:nvSpPr>
          <p:cNvPr id="4" name="Footer Placeholder 3"/>
          <p:cNvSpPr>
            <a:spLocks noGrp="1"/>
          </p:cNvSpPr>
          <p:nvPr>
            <p:ph type="ftr" sz="quarter" idx="11"/>
          </p:nvPr>
        </p:nvSpPr>
        <p:spPr/>
        <p:txBody>
          <a:bodyPr/>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小节</a:t>
            </a:r>
            <a:r>
              <a:rPr lang="en-US" altLang="zh-CN"/>
              <a:t>                                     3/3</a:t>
            </a:r>
            <a:endParaRPr lang="zh-CN" altLang="en-US"/>
          </a:p>
        </p:txBody>
      </p:sp>
      <p:sp>
        <p:nvSpPr>
          <p:cNvPr id="3" name="Text Placeholder 2"/>
          <p:cNvSpPr>
            <a:spLocks noGrp="1"/>
          </p:cNvSpPr>
          <p:nvPr>
            <p:ph type="body" idx="1"/>
          </p:nvPr>
        </p:nvSpPr>
        <p:spPr>
          <a:xfrm>
            <a:off x="207010" y="1350645"/>
            <a:ext cx="8749665" cy="4868545"/>
          </a:xfrm>
        </p:spPr>
        <p:txBody>
          <a:bodyPr>
            <a:noAutofit/>
          </a:bodyPr>
          <a:p>
            <a:pPr marL="457200" indent="-457200">
              <a:lnSpc>
                <a:spcPct val="110000"/>
              </a:lnSpc>
              <a:buFont typeface="Wingdings" panose="05000000000000000000" charset="0"/>
              <a:buChar char="o"/>
            </a:pPr>
            <a:r>
              <a:rPr sz="2400"/>
              <a:t>部分密码方案</a:t>
            </a:r>
            <a:r>
              <a:rPr lang="zh-CN" sz="2400"/>
              <a:t>其</a:t>
            </a:r>
            <a:r>
              <a:rPr sz="2400"/>
              <a:t>构造的思想方法也是</a:t>
            </a:r>
            <a:r>
              <a:rPr sz="2400">
                <a:highlight>
                  <a:srgbClr val="FFFF00"/>
                </a:highlight>
              </a:rPr>
              <a:t>通过捆绑销售</a:t>
            </a:r>
            <a:r>
              <a:rPr sz="2400"/>
              <a:t>这一技巧提高方案构造的效率。</a:t>
            </a:r>
            <a:endParaRPr sz="2400"/>
          </a:p>
          <a:p>
            <a:pPr marL="457200" indent="-457200">
              <a:lnSpc>
                <a:spcPct val="110000"/>
              </a:lnSpc>
              <a:buFont typeface="Wingdings" panose="05000000000000000000" charset="0"/>
              <a:buChar char="o"/>
            </a:pPr>
            <a:r>
              <a:rPr sz="2400"/>
              <a:t>给定一个待签名的消息m，有些方案构造在效率方面很</a:t>
            </a:r>
            <a:r>
              <a:rPr lang="zh-CN" sz="2400"/>
              <a:t>差</a:t>
            </a:r>
            <a:r>
              <a:rPr sz="2400"/>
              <a:t>，因为它不得不把消息分解成比特串，然后对每一个比特分别签名，即消息有n个比特就需要签名n次而且每次签名的代价等于一个普通的RSA签名，从而签名方案在计算和存储方面的效率极低。</a:t>
            </a:r>
            <a:endParaRPr sz="2400"/>
          </a:p>
          <a:p>
            <a:pPr marL="457200" indent="-457200">
              <a:lnSpc>
                <a:spcPct val="110000"/>
              </a:lnSpc>
              <a:buFont typeface="Wingdings" panose="05000000000000000000" charset="0"/>
              <a:buChar char="o"/>
            </a:pPr>
            <a:r>
              <a:rPr sz="2400"/>
              <a:t>捆绑计算的核心就是把消息m捆绑成一整块，签名一次即可。</a:t>
            </a:r>
            <a:endParaRPr sz="2400"/>
          </a:p>
          <a:p>
            <a:pPr marL="457200" indent="-457200">
              <a:lnSpc>
                <a:spcPct val="110000"/>
              </a:lnSpc>
              <a:buFont typeface="Wingdings" panose="05000000000000000000" charset="0"/>
              <a:buChar char="o"/>
            </a:pPr>
            <a:r>
              <a:rPr sz="2400"/>
              <a:t>为什么</a:t>
            </a:r>
            <a:r>
              <a:rPr lang="zh-CN" sz="2400"/>
              <a:t>我们</a:t>
            </a:r>
            <a:r>
              <a:rPr sz="2400"/>
              <a:t>不仅需要单向函数，还需要具有同态或陷门性质的单向函数？ </a:t>
            </a:r>
            <a:r>
              <a:rPr lang="zh-CN" sz="2400"/>
              <a:t>答</a:t>
            </a:r>
            <a:r>
              <a:rPr sz="2400"/>
              <a:t>：</a:t>
            </a:r>
            <a:r>
              <a:rPr sz="2400">
                <a:highlight>
                  <a:srgbClr val="00FF00"/>
                </a:highlight>
              </a:rPr>
              <a:t>如果没有同态或陷门性质，就没有办法只对一整块消息签名一次</a:t>
            </a:r>
            <a:r>
              <a:rPr sz="2400"/>
              <a:t>。</a:t>
            </a:r>
            <a:endParaRPr sz="2400"/>
          </a:p>
        </p:txBody>
      </p:sp>
      <p:sp>
        <p:nvSpPr>
          <p:cNvPr id="4" name="Footer Placeholder 3"/>
          <p:cNvSpPr>
            <a:spLocks noGrp="1"/>
          </p:cNvSpPr>
          <p:nvPr>
            <p:ph type="ftr" sz="quarter" idx="11"/>
          </p:nvPr>
        </p:nvSpPr>
        <p:spPr/>
        <p:txBody>
          <a:bodyPr/>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020" y="2705735"/>
            <a:ext cx="8749665" cy="839470"/>
          </a:xfrm>
        </p:spPr>
        <p:txBody>
          <a:bodyPr/>
          <a:lstStyle/>
          <a:p>
            <a:pPr algn="ctr"/>
            <a:r>
              <a:rPr lang="zh-CN" altLang="en-US"/>
              <a:t>第7课（完）</a:t>
            </a:r>
            <a:endParaRPr lang="zh-CN" altLang="en-US"/>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算法定义模型及其内容概览</a:t>
            </a:r>
            <a:r>
              <a:rPr lang="en-US"/>
              <a:t>     2/2</a:t>
            </a:r>
            <a:endParaRPr lang="zh-CN" altLang="en-US"/>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3" name="Text Placeholder 2"/>
          <p:cNvSpPr>
            <a:spLocks noGrp="1"/>
          </p:cNvSpPr>
          <p:nvPr>
            <p:ph type="body" idx="1"/>
          </p:nvPr>
        </p:nvSpPr>
        <p:spPr>
          <a:xfrm>
            <a:off x="207010" y="1350010"/>
            <a:ext cx="8749665" cy="4886960"/>
          </a:xfrm>
        </p:spPr>
        <p:txBody>
          <a:bodyPr>
            <a:normAutofit fontScale="90000" lnSpcReduction="20000"/>
          </a:bodyPr>
          <a:p>
            <a:pPr algn="ctr">
              <a:lnSpc>
                <a:spcPct val="120000"/>
              </a:lnSpc>
              <a:buFont typeface="Wingdings" panose="05000000000000000000" charset="0"/>
            </a:pPr>
            <a:r>
              <a:rPr lang="zh-CN">
                <a:sym typeface="+mn-ea"/>
              </a:rPr>
              <a:t>从</a:t>
            </a:r>
            <a:r>
              <a:rPr lang="en-US" altLang="zh-CN">
                <a:sym typeface="+mn-ea"/>
              </a:rPr>
              <a:t>A</a:t>
            </a:r>
            <a:r>
              <a:rPr lang="zh-CN" altLang="en-US">
                <a:sym typeface="+mn-ea"/>
              </a:rPr>
              <a:t>到</a:t>
            </a:r>
            <a:r>
              <a:rPr lang="en-US" altLang="zh-CN">
                <a:sym typeface="+mn-ea"/>
              </a:rPr>
              <a:t>B  </a:t>
            </a:r>
            <a:r>
              <a:rPr lang="en-US" altLang="zh-CN">
                <a:highlight>
                  <a:srgbClr val="FFFF00"/>
                </a:highlight>
                <a:sym typeface="+mn-ea"/>
              </a:rPr>
              <a:t>==&gt;</a:t>
            </a:r>
            <a:r>
              <a:rPr lang="en-US" altLang="zh-CN">
                <a:sym typeface="+mn-ea"/>
              </a:rPr>
              <a:t>  </a:t>
            </a:r>
            <a:r>
              <a:rPr lang="zh-CN">
                <a:sym typeface="+mn-ea"/>
              </a:rPr>
              <a:t>从</a:t>
            </a:r>
            <a:r>
              <a:rPr lang="en-US" altLang="zh-CN">
                <a:sym typeface="+mn-ea"/>
              </a:rPr>
              <a:t>A</a:t>
            </a:r>
            <a:r>
              <a:rPr lang="zh-CN" altLang="en-US">
                <a:sym typeface="+mn-ea"/>
              </a:rPr>
              <a:t>到</a:t>
            </a:r>
            <a:r>
              <a:rPr lang="en-US" altLang="zh-CN">
                <a:sym typeface="+mn-ea"/>
              </a:rPr>
              <a:t>(</a:t>
            </a:r>
            <a:r>
              <a:rPr lang="zh-CN" altLang="en-US">
                <a:sym typeface="+mn-ea"/>
              </a:rPr>
              <a:t>比</a:t>
            </a:r>
            <a:r>
              <a:rPr lang="en-US" altLang="zh-CN">
                <a:sym typeface="+mn-ea"/>
              </a:rPr>
              <a:t>B</a:t>
            </a:r>
            <a:r>
              <a:rPr lang="zh-CN" altLang="en-US">
                <a:sym typeface="+mn-ea"/>
              </a:rPr>
              <a:t>更好的</a:t>
            </a:r>
            <a:r>
              <a:rPr lang="en-US" altLang="zh-CN">
                <a:sym typeface="+mn-ea"/>
              </a:rPr>
              <a:t>)</a:t>
            </a:r>
            <a:r>
              <a:rPr lang="en-US" altLang="zh-CN">
                <a:highlight>
                  <a:srgbClr val="00FF00"/>
                </a:highlight>
                <a:sym typeface="+mn-ea"/>
              </a:rPr>
              <a:t>C</a:t>
            </a:r>
            <a:endParaRPr lang="en-US" altLang="zh-CN">
              <a:sym typeface="+mn-ea"/>
            </a:endParaRPr>
          </a:p>
          <a:p>
            <a:pPr algn="l">
              <a:lnSpc>
                <a:spcPct val="120000"/>
              </a:lnSpc>
              <a:buFont typeface="Wingdings" panose="05000000000000000000" charset="0"/>
            </a:pPr>
            <a:endParaRPr lang="zh-CN" altLang="en-US">
              <a:solidFill>
                <a:schemeClr val="tx1"/>
              </a:solidFill>
              <a:uFillTx/>
              <a:latin typeface="Garamond" panose="02020404030301010803" charset="0"/>
              <a:ea typeface="仿宋" panose="02010609060101010101" charset="-122"/>
              <a:sym typeface="+mn-ea"/>
            </a:endParaRPr>
          </a:p>
          <a:p>
            <a:pPr algn="l">
              <a:lnSpc>
                <a:spcPct val="120000"/>
              </a:lnSpc>
              <a:buFont typeface="Wingdings" panose="05000000000000000000" charset="0"/>
            </a:pPr>
            <a:r>
              <a:rPr lang="zh-CN" altLang="en-US" sz="3110">
                <a:solidFill>
                  <a:schemeClr val="tx1"/>
                </a:solidFill>
                <a:uFillTx/>
                <a:latin typeface="Garamond" panose="02020404030301010803" charset="0"/>
                <a:ea typeface="仿宋" panose="02010609060101010101" charset="-122"/>
                <a:sym typeface="+mn-ea"/>
              </a:rPr>
              <a:t>与</a:t>
            </a:r>
            <a:r>
              <a:rPr lang="en-US" altLang="zh-CN" sz="3110">
                <a:solidFill>
                  <a:schemeClr val="tx1"/>
                </a:solidFill>
                <a:uFillTx/>
                <a:latin typeface="Garamond" panose="02020404030301010803" charset="0"/>
                <a:ea typeface="仿宋" panose="02010609060101010101" charset="-122"/>
                <a:sym typeface="+mn-ea"/>
              </a:rPr>
              <a:t>B</a:t>
            </a:r>
            <a:r>
              <a:rPr lang="zh-CN" altLang="en-US" sz="3110">
                <a:solidFill>
                  <a:schemeClr val="tx1"/>
                </a:solidFill>
                <a:uFillTx/>
                <a:latin typeface="Garamond" panose="02020404030301010803" charset="0"/>
                <a:ea typeface="仿宋" panose="02010609060101010101" charset="-122"/>
                <a:sym typeface="+mn-ea"/>
              </a:rPr>
              <a:t>相比，</a:t>
            </a:r>
            <a:r>
              <a:rPr lang="en-US" altLang="zh-CN" sz="3110">
                <a:solidFill>
                  <a:schemeClr val="tx1"/>
                </a:solidFill>
                <a:uFillTx/>
                <a:latin typeface="Garamond" panose="02020404030301010803" charset="0"/>
                <a:ea typeface="仿宋" panose="02010609060101010101" charset="-122"/>
                <a:sym typeface="+mn-ea"/>
              </a:rPr>
              <a:t>C</a:t>
            </a:r>
            <a:r>
              <a:rPr lang="zh-CN" altLang="en-US" sz="3110">
                <a:solidFill>
                  <a:schemeClr val="tx1"/>
                </a:solidFill>
                <a:uFillTx/>
                <a:latin typeface="Garamond" panose="02020404030301010803" charset="0"/>
                <a:ea typeface="仿宋" panose="02010609060101010101" charset="-122"/>
                <a:sym typeface="+mn-ea"/>
              </a:rPr>
              <a:t>能干下面的事：</a:t>
            </a:r>
            <a:endParaRPr lang="en-US" altLang="zh-CN" sz="3110">
              <a:solidFill>
                <a:schemeClr val="tx1"/>
              </a:solidFill>
              <a:uFillTx/>
              <a:latin typeface="Garamond" panose="02020404030301010803" charset="0"/>
              <a:ea typeface="仿宋" panose="02010609060101010101" charset="-122"/>
              <a:sym typeface="+mn-ea"/>
            </a:endParaRPr>
          </a:p>
          <a:p>
            <a:pPr marL="457200" indent="-457200">
              <a:lnSpc>
                <a:spcPct val="120000"/>
              </a:lnSpc>
              <a:buFont typeface="Wingdings" panose="05000000000000000000" charset="0"/>
              <a:buChar char="o"/>
            </a:pPr>
            <a:r>
              <a:rPr lang="zh-CN" sz="3110">
                <a:solidFill>
                  <a:srgbClr val="1F2DA8"/>
                </a:solidFill>
              </a:rPr>
              <a:t>计算委托</a:t>
            </a:r>
            <a:r>
              <a:rPr lang="zh-CN" sz="3110"/>
              <a:t>：把计算量委托给不可信的一方</a:t>
            </a:r>
            <a:endParaRPr lang="zh-CN" sz="3110"/>
          </a:p>
          <a:p>
            <a:pPr marL="457200" indent="-457200">
              <a:lnSpc>
                <a:spcPct val="120000"/>
              </a:lnSpc>
              <a:buFont typeface="Wingdings" panose="05000000000000000000" charset="0"/>
              <a:buChar char="o"/>
            </a:pPr>
            <a:r>
              <a:rPr lang="zh-CN" sz="3110">
                <a:solidFill>
                  <a:srgbClr val="C00000"/>
                </a:solidFill>
              </a:rPr>
              <a:t>计算提前</a:t>
            </a:r>
            <a:r>
              <a:rPr lang="zh-CN" sz="3110"/>
              <a:t>：把计算量成功分解成大小不一的两半；</a:t>
            </a:r>
            <a:endParaRPr lang="zh-CN" sz="3110"/>
          </a:p>
          <a:p>
            <a:pPr marL="457200" indent="-457200">
              <a:lnSpc>
                <a:spcPct val="120000"/>
              </a:lnSpc>
              <a:buFont typeface="Wingdings" panose="05000000000000000000" charset="0"/>
              <a:buChar char="o"/>
            </a:pPr>
            <a:r>
              <a:rPr lang="zh-CN" sz="3110">
                <a:solidFill>
                  <a:srgbClr val="1F2DA8"/>
                </a:solidFill>
              </a:rPr>
              <a:t>捆绑销售</a:t>
            </a:r>
            <a:r>
              <a:rPr lang="zh-CN" sz="3110"/>
              <a:t>：计算和存储同时考虑多个对象；</a:t>
            </a:r>
            <a:endParaRPr lang="zh-CN" sz="3110"/>
          </a:p>
          <a:p>
            <a:pPr marL="457200" indent="-457200">
              <a:lnSpc>
                <a:spcPct val="120000"/>
              </a:lnSpc>
              <a:buFont typeface="Wingdings" panose="05000000000000000000" charset="0"/>
              <a:buChar char="o"/>
            </a:pPr>
            <a:r>
              <a:rPr lang="zh-CN" sz="3110">
                <a:solidFill>
                  <a:srgbClr val="C00000"/>
                </a:solidFill>
              </a:rPr>
              <a:t>应用精进</a:t>
            </a:r>
            <a:r>
              <a:rPr lang="zh-CN" sz="3110"/>
              <a:t>：精进上述三类方法的应用。</a:t>
            </a:r>
            <a:endParaRPr lang="zh-CN" sz="3110"/>
          </a:p>
          <a:p>
            <a:pPr>
              <a:lnSpc>
                <a:spcPct val="120000"/>
              </a:lnSpc>
              <a:buFont typeface="Wingdings" panose="05000000000000000000" charset="0"/>
            </a:pPr>
            <a:endParaRPr lang="zh-CN"/>
          </a:p>
          <a:p>
            <a:pPr>
              <a:lnSpc>
                <a:spcPct val="120000"/>
              </a:lnSpc>
              <a:buFont typeface="Wingdings" panose="05000000000000000000" charset="0"/>
            </a:pPr>
            <a:r>
              <a:rPr lang="zh-CN"/>
              <a:t>说明：以上四类以提高计算效率或存储效率作为研究目标。</a:t>
            </a:r>
            <a:endParaRPr lang="zh-C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t>计算委托</a:t>
            </a:r>
            <a:r>
              <a:rPr lang="en-US" altLang="zh-CN"/>
              <a:t>                                1/9</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3" name="Text Placeholder 2"/>
          <p:cNvSpPr>
            <a:spLocks noGrp="1"/>
          </p:cNvSpPr>
          <p:nvPr>
            <p:ph type="body" idx="1"/>
          </p:nvPr>
        </p:nvSpPr>
        <p:spPr>
          <a:xfrm>
            <a:off x="207010" y="1350010"/>
            <a:ext cx="8749665" cy="4568825"/>
          </a:xfrm>
        </p:spPr>
        <p:txBody>
          <a:bodyPr>
            <a:normAutofit/>
          </a:bodyPr>
          <a:p>
            <a:pPr marL="457200" indent="-457200" algn="l">
              <a:lnSpc>
                <a:spcPct val="120000"/>
              </a:lnSpc>
              <a:buFont typeface="Wingdings" panose="05000000000000000000" charset="0"/>
              <a:buChar char="o"/>
            </a:pPr>
            <a:r>
              <a:rPr>
                <a:sym typeface="+mn-ea"/>
              </a:rPr>
              <a:t>给定一个数值v 和某一函数</a:t>
            </a:r>
            <a:r>
              <a:rPr lang="en-US">
                <a:sym typeface="+mn-ea"/>
              </a:rPr>
              <a:t>f(v)</a:t>
            </a:r>
            <a:r>
              <a:rPr>
                <a:sym typeface="+mn-ea"/>
              </a:rPr>
              <a:t>，小强需要计算</a:t>
            </a:r>
            <a:r>
              <a:rPr lang="en-US">
                <a:sym typeface="+mn-ea"/>
              </a:rPr>
              <a:t>f</a:t>
            </a:r>
            <a:r>
              <a:rPr>
                <a:sym typeface="+mn-ea"/>
              </a:rPr>
              <a:t>(v) 。然而，由于某种原因，小强无法自己完成</a:t>
            </a:r>
            <a:r>
              <a:rPr lang="en-US">
                <a:sym typeface="+mn-ea"/>
              </a:rPr>
              <a:t>f</a:t>
            </a:r>
            <a:r>
              <a:rPr>
                <a:sym typeface="+mn-ea"/>
              </a:rPr>
              <a:t>(v)的计算，于是他请小齐帮忙。</a:t>
            </a:r>
            <a:r>
              <a:rPr>
                <a:highlight>
                  <a:srgbClr val="FFFF00"/>
                </a:highlight>
                <a:sym typeface="+mn-ea"/>
              </a:rPr>
              <a:t>最简单的做法就是小强直接把v和函数</a:t>
            </a:r>
            <a:r>
              <a:rPr lang="en-US">
                <a:highlight>
                  <a:srgbClr val="FFFF00"/>
                </a:highlight>
                <a:sym typeface="+mn-ea"/>
              </a:rPr>
              <a:t>f</a:t>
            </a:r>
            <a:r>
              <a:rPr>
                <a:highlight>
                  <a:srgbClr val="FFFF00"/>
                </a:highlight>
                <a:sym typeface="+mn-ea"/>
              </a:rPr>
              <a:t>告诉小齐</a:t>
            </a:r>
            <a:r>
              <a:rPr>
                <a:sym typeface="+mn-ea"/>
              </a:rPr>
              <a:t>。</a:t>
            </a:r>
            <a:endParaRPr>
              <a:sym typeface="+mn-ea"/>
            </a:endParaRPr>
          </a:p>
          <a:p>
            <a:pPr marL="457200" indent="-457200" algn="l">
              <a:lnSpc>
                <a:spcPct val="120000"/>
              </a:lnSpc>
              <a:buFont typeface="Wingdings" panose="05000000000000000000" charset="0"/>
              <a:buChar char="o"/>
            </a:pPr>
            <a:endParaRPr>
              <a:sym typeface="+mn-ea"/>
            </a:endParaRPr>
          </a:p>
          <a:p>
            <a:pPr marL="457200" indent="-457200" algn="l">
              <a:lnSpc>
                <a:spcPct val="120000"/>
              </a:lnSpc>
              <a:buFont typeface="Wingdings" panose="05000000000000000000" charset="0"/>
              <a:buChar char="o"/>
            </a:pPr>
            <a:r>
              <a:rPr>
                <a:sym typeface="+mn-ea"/>
              </a:rPr>
              <a:t>如果小强信任小齐，那接下来就没有密码学什么事了。实际情况是小强并不信任小齐，但只能找他帮忙</a:t>
            </a:r>
            <a:r>
              <a:rPr lang="zh-CN">
                <a:sym typeface="+mn-ea"/>
              </a:rPr>
              <a:t>。这就是</a:t>
            </a:r>
            <a:r>
              <a:rPr>
                <a:sym typeface="+mn-ea"/>
              </a:rPr>
              <a:t>计算委托的故事。</a:t>
            </a:r>
            <a:endParaRPr>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t>计算委托</a:t>
            </a:r>
            <a:r>
              <a:rPr lang="en-US" altLang="zh-CN"/>
              <a:t>                                2/9</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3" name="Text Placeholder 2"/>
          <p:cNvSpPr>
            <a:spLocks noGrp="1"/>
          </p:cNvSpPr>
          <p:nvPr>
            <p:ph type="body" idx="1"/>
          </p:nvPr>
        </p:nvSpPr>
        <p:spPr>
          <a:xfrm>
            <a:off x="207010" y="1350010"/>
            <a:ext cx="8749665" cy="3646170"/>
          </a:xfrm>
        </p:spPr>
        <p:txBody>
          <a:bodyPr>
            <a:normAutofit/>
          </a:bodyPr>
          <a:p>
            <a:pPr algn="l">
              <a:lnSpc>
                <a:spcPct val="120000"/>
              </a:lnSpc>
              <a:buFont typeface="Wingdings" panose="05000000000000000000" charset="0"/>
            </a:pPr>
            <a:r>
              <a:rPr lang="zh-CN" sz="2300">
                <a:highlight>
                  <a:srgbClr val="00FF00"/>
                </a:highlight>
                <a:sym typeface="+mn-ea"/>
              </a:rPr>
              <a:t>问题来了</a:t>
            </a:r>
            <a:r>
              <a:rPr lang="zh-CN" sz="2300">
                <a:sym typeface="+mn-ea"/>
              </a:rPr>
              <a:t>：在</a:t>
            </a:r>
            <a:r>
              <a:rPr lang="en-US" altLang="zh-CN" sz="2300">
                <a:sym typeface="+mn-ea"/>
              </a:rPr>
              <a:t>“</a:t>
            </a:r>
            <a:r>
              <a:rPr sz="2300">
                <a:sym typeface="+mn-ea"/>
              </a:rPr>
              <a:t>计算委托</a:t>
            </a:r>
            <a:r>
              <a:rPr lang="zh-CN" sz="2300">
                <a:sym typeface="+mn-ea"/>
              </a:rPr>
              <a:t>得到</a:t>
            </a:r>
            <a:r>
              <a:rPr lang="en-US" altLang="zh-CN" sz="2300">
                <a:sym typeface="+mn-ea"/>
              </a:rPr>
              <a:t>f(v)”</a:t>
            </a:r>
            <a:r>
              <a:rPr lang="zh-CN" altLang="en-US" sz="2300">
                <a:sym typeface="+mn-ea"/>
              </a:rPr>
              <a:t>这件事中，到底什么需要被保护？</a:t>
            </a:r>
            <a:endParaRPr lang="zh-CN" altLang="en-US" sz="2300">
              <a:sym typeface="+mn-ea"/>
            </a:endParaRPr>
          </a:p>
          <a:p>
            <a:pPr algn="l">
              <a:lnSpc>
                <a:spcPct val="120000"/>
              </a:lnSpc>
              <a:buFont typeface="Wingdings" panose="05000000000000000000" charset="0"/>
            </a:pPr>
            <a:endParaRPr lang="zh-CN" altLang="en-US">
              <a:sym typeface="+mn-ea"/>
            </a:endParaRPr>
          </a:p>
          <a:p>
            <a:pPr algn="l">
              <a:lnSpc>
                <a:spcPct val="150000"/>
              </a:lnSpc>
              <a:buFont typeface="Wingdings" panose="05000000000000000000" charset="0"/>
            </a:pPr>
            <a:r>
              <a:rPr lang="zh-CN" altLang="en-US">
                <a:sym typeface="+mn-ea"/>
              </a:rPr>
              <a:t>委托人小强的两个不同场景下的</a:t>
            </a:r>
            <a:r>
              <a:rPr lang="zh-CN" altLang="en-US">
                <a:highlight>
                  <a:srgbClr val="FFFF00"/>
                </a:highlight>
                <a:sym typeface="+mn-ea"/>
              </a:rPr>
              <a:t>愿望</a:t>
            </a:r>
            <a:r>
              <a:rPr lang="zh-CN" altLang="en-US">
                <a:sym typeface="+mn-ea"/>
              </a:rPr>
              <a:t>：</a:t>
            </a:r>
            <a:endParaRPr lang="zh-CN" altLang="en-US">
              <a:sym typeface="+mn-ea"/>
            </a:endParaRPr>
          </a:p>
          <a:p>
            <a:pPr marL="457200" indent="-457200" algn="l">
              <a:lnSpc>
                <a:spcPct val="150000"/>
              </a:lnSpc>
              <a:buFont typeface="Wingdings" panose="05000000000000000000" charset="0"/>
              <a:buChar char="o"/>
            </a:pPr>
            <a:r>
              <a:rPr lang="zh-CN" altLang="en-US">
                <a:sym typeface="+mn-ea"/>
              </a:rPr>
              <a:t>小齐看不到</a:t>
            </a:r>
            <a:r>
              <a:rPr lang="en-US" altLang="zh-CN">
                <a:sym typeface="+mn-ea"/>
              </a:rPr>
              <a:t>v </a:t>
            </a:r>
            <a:r>
              <a:rPr lang="zh-CN">
                <a:sym typeface="+mn-ea"/>
              </a:rPr>
              <a:t>：</a:t>
            </a:r>
            <a:r>
              <a:rPr lang="en-US" altLang="zh-CN">
                <a:sym typeface="+mn-ea"/>
              </a:rPr>
              <a:t> Input</a:t>
            </a:r>
            <a:r>
              <a:rPr lang="zh-CN" altLang="en-US">
                <a:sym typeface="+mn-ea"/>
              </a:rPr>
              <a:t>的</a:t>
            </a:r>
            <a:r>
              <a:rPr lang="zh-CN" altLang="en-US" u="sng">
                <a:sym typeface="+mn-ea"/>
              </a:rPr>
              <a:t>机密性</a:t>
            </a:r>
            <a:endParaRPr lang="zh-CN" altLang="en-US">
              <a:sym typeface="+mn-ea"/>
            </a:endParaRPr>
          </a:p>
          <a:p>
            <a:pPr marL="457200" indent="-457200" algn="l">
              <a:lnSpc>
                <a:spcPct val="150000"/>
              </a:lnSpc>
              <a:buFont typeface="Wingdings" panose="05000000000000000000" charset="0"/>
              <a:buChar char="o"/>
            </a:pPr>
            <a:r>
              <a:rPr lang="zh-CN" altLang="en-US">
                <a:sym typeface="+mn-ea"/>
              </a:rPr>
              <a:t>小齐不能欺骗给一个错误的</a:t>
            </a:r>
            <a:r>
              <a:rPr lang="en-US" altLang="zh-CN">
                <a:sym typeface="+mn-ea"/>
              </a:rPr>
              <a:t>f(v)</a:t>
            </a:r>
            <a:r>
              <a:rPr lang="zh-CN" altLang="en-US">
                <a:sym typeface="+mn-ea"/>
              </a:rPr>
              <a:t>：</a:t>
            </a:r>
            <a:r>
              <a:rPr lang="en-US" altLang="zh-CN">
                <a:sym typeface="+mn-ea"/>
              </a:rPr>
              <a:t> Output</a:t>
            </a:r>
            <a:r>
              <a:rPr lang="zh-CN" altLang="en-US">
                <a:sym typeface="+mn-ea"/>
              </a:rPr>
              <a:t>的</a:t>
            </a:r>
            <a:r>
              <a:rPr lang="zh-CN" altLang="en-US" u="sng">
                <a:sym typeface="+mn-ea"/>
              </a:rPr>
              <a:t>完整性</a:t>
            </a:r>
            <a:endParaRPr lang="zh-CN" altLang="en-US" u="sng">
              <a:sym typeface="+mn-ea"/>
            </a:endParaRPr>
          </a:p>
        </p:txBody>
      </p:sp>
      <p:pic>
        <p:nvPicPr>
          <p:cNvPr id="6" name="Picture 5"/>
          <p:cNvPicPr>
            <a:picLocks noChangeAspect="1"/>
          </p:cNvPicPr>
          <p:nvPr/>
        </p:nvPicPr>
        <p:blipFill>
          <a:blip r:embed="rId1"/>
          <a:stretch>
            <a:fillRect/>
          </a:stretch>
        </p:blipFill>
        <p:spPr>
          <a:xfrm>
            <a:off x="7189470" y="2176145"/>
            <a:ext cx="1600200" cy="145732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t>计算委托：</a:t>
            </a:r>
            <a:r>
              <a:rPr lang="en-US" altLang="zh-CN"/>
              <a:t>Input</a:t>
            </a:r>
            <a:r>
              <a:rPr lang="zh-CN" altLang="en-US"/>
              <a:t>的机密性</a:t>
            </a:r>
            <a:r>
              <a:rPr lang="en-US" altLang="zh-CN"/>
              <a:t>      3/9</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3" name="Text Placeholder 2"/>
          <p:cNvSpPr>
            <a:spLocks noGrp="1"/>
          </p:cNvSpPr>
          <p:nvPr>
            <p:ph type="body" idx="1"/>
          </p:nvPr>
        </p:nvSpPr>
        <p:spPr>
          <a:xfrm>
            <a:off x="207010" y="1350010"/>
            <a:ext cx="8749665" cy="5005705"/>
          </a:xfrm>
        </p:spPr>
        <p:txBody>
          <a:bodyPr>
            <a:noAutofit/>
          </a:bodyPr>
          <a:p>
            <a:pPr marL="342900" indent="-342900" algn="l">
              <a:lnSpc>
                <a:spcPct val="120000"/>
              </a:lnSpc>
              <a:buFont typeface="Wingdings" panose="05000000000000000000" charset="0"/>
              <a:buChar char="o"/>
            </a:pPr>
            <a:r>
              <a:rPr lang="zh-CN" altLang="en-US" sz="2400">
                <a:sym typeface="+mn-ea"/>
              </a:rPr>
              <a:t>小强是一位签名者（Signer），而小齐是验证者（Verifier）。</a:t>
            </a:r>
            <a:endParaRPr lang="zh-CN" altLang="en-US" sz="2400">
              <a:sym typeface="+mn-ea"/>
            </a:endParaRPr>
          </a:p>
          <a:p>
            <a:pPr marL="342900" indent="-342900" algn="l">
              <a:lnSpc>
                <a:spcPct val="120000"/>
              </a:lnSpc>
              <a:buFont typeface="Wingdings" panose="05000000000000000000" charset="0"/>
              <a:buChar char="o"/>
            </a:pPr>
            <a:r>
              <a:rPr lang="zh-CN" altLang="en-US" sz="2400">
                <a:sym typeface="+mn-ea"/>
              </a:rPr>
              <a:t>签名者小强需要随机选取一个整数r并计算</a:t>
            </a:r>
            <a:r>
              <a:rPr lang="en-US" altLang="zh-CN" sz="2400">
                <a:sym typeface="+mn-ea"/>
              </a:rPr>
              <a:t>f</a:t>
            </a:r>
            <a:r>
              <a:rPr lang="zh-CN" altLang="en-US" sz="2400">
                <a:sym typeface="+mn-ea"/>
              </a:rPr>
              <a:t>(r)用于完成签名的计算。在小强签名的过程中，</a:t>
            </a:r>
            <a:r>
              <a:rPr lang="en-US" altLang="zh-CN" sz="2400">
                <a:highlight>
                  <a:srgbClr val="FFFF00"/>
                </a:highlight>
                <a:sym typeface="+mn-ea"/>
              </a:rPr>
              <a:t>f</a:t>
            </a:r>
            <a:r>
              <a:rPr lang="zh-CN" altLang="en-US" sz="2400">
                <a:highlight>
                  <a:srgbClr val="FFFF00"/>
                </a:highlight>
                <a:sym typeface="+mn-ea"/>
              </a:rPr>
              <a:t>(r)的计算量占了签名计算的大头</a:t>
            </a:r>
            <a:r>
              <a:rPr lang="zh-CN" altLang="en-US" sz="2400">
                <a:sym typeface="+mn-ea"/>
              </a:rPr>
              <a:t>。如果小强可以把</a:t>
            </a:r>
            <a:r>
              <a:rPr lang="en-US" altLang="zh-CN" sz="2400">
                <a:sym typeface="+mn-ea"/>
              </a:rPr>
              <a:t>f</a:t>
            </a:r>
            <a:r>
              <a:rPr lang="zh-CN" altLang="en-US" sz="2400">
                <a:sym typeface="+mn-ea"/>
              </a:rPr>
              <a:t>(r)的计算委托给验证者小齐或者其他人员，那数字签名方案就可以被应用在签名者计算能力很弱的应用场景中。</a:t>
            </a:r>
            <a:endParaRPr lang="zh-CN" altLang="en-US" sz="2400">
              <a:sym typeface="+mn-ea"/>
            </a:endParaRPr>
          </a:p>
          <a:p>
            <a:pPr marL="342900" indent="-342900" algn="l">
              <a:lnSpc>
                <a:spcPct val="120000"/>
              </a:lnSpc>
              <a:buFont typeface="Wingdings" panose="05000000000000000000" charset="0"/>
              <a:buChar char="o"/>
            </a:pPr>
            <a:r>
              <a:rPr lang="zh-CN" altLang="en-US" sz="2400">
                <a:sym typeface="+mn-ea"/>
              </a:rPr>
              <a:t>然而，</a:t>
            </a:r>
            <a:r>
              <a:rPr lang="zh-CN" altLang="en-US" sz="2400">
                <a:highlight>
                  <a:srgbClr val="00FF00"/>
                </a:highlight>
                <a:sym typeface="+mn-ea"/>
              </a:rPr>
              <a:t>小强不能直接把r告诉小齐；否则，一旦小齐知道r，那他就可以通过小强输出的签名恢复出小强的私钥</a:t>
            </a:r>
            <a:r>
              <a:rPr lang="zh-CN" altLang="en-US" sz="2400">
                <a:sym typeface="+mn-ea"/>
              </a:rPr>
              <a:t>。计算委托的第一个密码学故事就是如何让不可信的小齐替小强计算</a:t>
            </a:r>
            <a:r>
              <a:rPr lang="en-US" altLang="zh-CN" sz="2400">
                <a:sym typeface="+mn-ea"/>
              </a:rPr>
              <a:t>f</a:t>
            </a:r>
            <a:r>
              <a:rPr lang="zh-CN" altLang="en-US" sz="2400">
                <a:sym typeface="+mn-ea"/>
              </a:rPr>
              <a:t>(r)，却又不告诉小齐r的值。</a:t>
            </a:r>
            <a:endParaRPr lang="zh-CN" altLang="en-US" sz="2400">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t>计算委托：</a:t>
            </a:r>
            <a:r>
              <a:rPr lang="en-US" altLang="zh-CN"/>
              <a:t>Input</a:t>
            </a:r>
            <a:r>
              <a:rPr lang="zh-CN" altLang="en-US"/>
              <a:t>的机密性</a:t>
            </a:r>
            <a:r>
              <a:rPr lang="en-US" altLang="zh-CN"/>
              <a:t>      4/9</a:t>
            </a:r>
            <a:endParaRPr lang="en-US" altLang="zh-CN"/>
          </a:p>
        </p:txBody>
      </p:sp>
      <p:sp>
        <p:nvSpPr>
          <p:cNvPr id="4" name="Footer Placeholder 3"/>
          <p:cNvSpPr>
            <a:spLocks noGrp="1"/>
          </p:cNvSpPr>
          <p:nvPr>
            <p:ph type="ftr" sz="quarter" idx="11"/>
          </p:nvPr>
        </p:nvSpPr>
        <p:spPr/>
        <p:txBody>
          <a:bodyPr/>
          <a:lstStyle/>
          <a:p>
            <a:r>
              <a:rPr lang="zh-CN" altLang="en-US"/>
              <a:t>《公钥密码学研究方法论》第7课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
        <p:nvSpPr>
          <p:cNvPr id="3" name="Text Placeholder 2"/>
          <p:cNvSpPr>
            <a:spLocks noGrp="1"/>
          </p:cNvSpPr>
          <p:nvPr>
            <p:ph type="body" idx="1"/>
          </p:nvPr>
        </p:nvSpPr>
        <p:spPr>
          <a:xfrm>
            <a:off x="207010" y="1350010"/>
            <a:ext cx="8749665" cy="5005705"/>
          </a:xfrm>
        </p:spPr>
        <p:txBody>
          <a:bodyPr>
            <a:noAutofit/>
          </a:bodyPr>
          <a:p>
            <a:pPr algn="l">
              <a:lnSpc>
                <a:spcPct val="110000"/>
              </a:lnSpc>
              <a:buFont typeface="Wingdings" panose="05000000000000000000" charset="0"/>
            </a:pPr>
            <a:r>
              <a:rPr lang="zh-CN" altLang="en-US" sz="2200">
                <a:sym typeface="+mn-ea"/>
              </a:rPr>
              <a:t>如何把计算</a:t>
            </a:r>
            <a:r>
              <a:rPr lang="en-US" altLang="zh-CN" sz="2200">
                <a:sym typeface="+mn-ea"/>
              </a:rPr>
              <a:t>f</a:t>
            </a:r>
            <a:r>
              <a:rPr lang="zh-CN" altLang="en-US" sz="2200">
                <a:sym typeface="+mn-ea"/>
              </a:rPr>
              <a:t>(r)委托给第三方，却又不告诉对方r的值。</a:t>
            </a:r>
            <a:endParaRPr lang="zh-CN" altLang="en-US" sz="2200">
              <a:sym typeface="+mn-ea"/>
            </a:endParaRPr>
          </a:p>
          <a:p>
            <a:pPr algn="l">
              <a:lnSpc>
                <a:spcPct val="110000"/>
              </a:lnSpc>
              <a:buFont typeface="Wingdings" panose="05000000000000000000" charset="0"/>
            </a:pPr>
            <a:r>
              <a:rPr lang="zh-CN" altLang="en-US" sz="2200">
                <a:highlight>
                  <a:srgbClr val="FFFF00"/>
                </a:highlight>
                <a:sym typeface="+mn-ea"/>
              </a:rPr>
              <a:t>第</a:t>
            </a:r>
            <a:r>
              <a:rPr lang="zh-CN" altLang="en-US" sz="2200">
                <a:solidFill>
                  <a:schemeClr val="tx1"/>
                </a:solidFill>
                <a:highlight>
                  <a:srgbClr val="FFFF00"/>
                </a:highlight>
                <a:uFillTx/>
                <a:sym typeface="+mn-ea"/>
              </a:rPr>
              <a:t>一种方法</a:t>
            </a:r>
            <a:r>
              <a:rPr lang="zh-CN" altLang="en-US" sz="2200">
                <a:solidFill>
                  <a:schemeClr val="tx1"/>
                </a:solidFill>
                <a:uFillTx/>
                <a:sym typeface="+mn-ea"/>
              </a:rPr>
              <a:t>：假如小齐和小迪这</a:t>
            </a:r>
            <a:r>
              <a:rPr lang="zh-CN" altLang="en-US" sz="2200">
                <a:sym typeface="+mn-ea"/>
              </a:rPr>
              <a:t>两个人他们老死不相往来不通讯</a:t>
            </a:r>
            <a:r>
              <a:rPr lang="zh-CN" altLang="en-US" sz="2200">
                <a:solidFill>
                  <a:schemeClr val="tx1"/>
                </a:solidFill>
                <a:uFillTx/>
                <a:sym typeface="+mn-ea"/>
              </a:rPr>
              <a:t>。</a:t>
            </a:r>
            <a:endParaRPr lang="zh-CN" altLang="en-US" sz="2200">
              <a:solidFill>
                <a:schemeClr val="tx1"/>
              </a:solidFill>
              <a:uFillTx/>
              <a:sym typeface="+mn-ea"/>
            </a:endParaRPr>
          </a:p>
          <a:p>
            <a:pPr marL="342900" indent="-342900" algn="l">
              <a:lnSpc>
                <a:spcPct val="100000"/>
              </a:lnSpc>
              <a:buFont typeface="Wingdings" panose="05000000000000000000" charset="0"/>
              <a:buChar char="o"/>
            </a:pPr>
            <a:r>
              <a:rPr lang="zh-CN" altLang="en-US" sz="2200">
                <a:solidFill>
                  <a:schemeClr val="tx1"/>
                </a:solidFill>
                <a:uFillTx/>
                <a:sym typeface="+mn-ea"/>
              </a:rPr>
              <a:t>假设函数</a:t>
            </a:r>
            <a:r>
              <a:rPr lang="en-US" altLang="zh-CN" sz="2200">
                <a:solidFill>
                  <a:schemeClr val="tx1"/>
                </a:solidFill>
                <a:uFillTx/>
                <a:sym typeface="+mn-ea"/>
              </a:rPr>
              <a:t>f</a:t>
            </a:r>
            <a:r>
              <a:rPr lang="zh-CN" altLang="en-US" sz="2200">
                <a:solidFill>
                  <a:schemeClr val="tx1"/>
                </a:solidFill>
                <a:uFillTx/>
                <a:sym typeface="+mn-ea"/>
              </a:rPr>
              <a:t>具有加法同态性质。</a:t>
            </a:r>
            <a:endParaRPr lang="zh-CN" altLang="en-US" sz="2200">
              <a:solidFill>
                <a:schemeClr val="tx1"/>
              </a:solidFill>
              <a:uFillTx/>
              <a:sym typeface="+mn-ea"/>
            </a:endParaRPr>
          </a:p>
          <a:p>
            <a:pPr marL="342900" indent="-342900" algn="l">
              <a:lnSpc>
                <a:spcPct val="100000"/>
              </a:lnSpc>
              <a:buFont typeface="Wingdings" panose="05000000000000000000" charset="0"/>
              <a:buChar char="o"/>
            </a:pPr>
            <a:r>
              <a:rPr lang="zh-CN" altLang="en-US" sz="2200">
                <a:solidFill>
                  <a:schemeClr val="tx1"/>
                </a:solidFill>
                <a:uFillTx/>
                <a:sym typeface="+mn-ea"/>
              </a:rPr>
              <a:t>小强把r 以一种随机的方式拆解成两个数w和z，即r=w+z。</a:t>
            </a:r>
            <a:endParaRPr lang="zh-CN" altLang="en-US" sz="2200">
              <a:solidFill>
                <a:schemeClr val="tx1"/>
              </a:solidFill>
              <a:uFillTx/>
              <a:sym typeface="+mn-ea"/>
            </a:endParaRPr>
          </a:p>
          <a:p>
            <a:pPr marL="342900" indent="-342900" algn="l">
              <a:lnSpc>
                <a:spcPct val="100000"/>
              </a:lnSpc>
              <a:buFont typeface="Wingdings" panose="05000000000000000000" charset="0"/>
              <a:buChar char="o"/>
            </a:pPr>
            <a:r>
              <a:rPr lang="zh-CN" altLang="en-US" sz="2200">
                <a:solidFill>
                  <a:schemeClr val="tx1"/>
                </a:solidFill>
                <a:uFillTx/>
                <a:sym typeface="+mn-ea"/>
              </a:rPr>
              <a:t>小强把w秘密地发给小齐并委托其计算</a:t>
            </a:r>
            <a:r>
              <a:rPr lang="en-US" altLang="zh-CN" sz="2200">
                <a:solidFill>
                  <a:schemeClr val="tx1"/>
                </a:solidFill>
                <a:uFillTx/>
                <a:sym typeface="+mn-ea"/>
              </a:rPr>
              <a:t>f</a:t>
            </a:r>
            <a:r>
              <a:rPr lang="zh-CN" altLang="en-US" sz="2200">
                <a:solidFill>
                  <a:schemeClr val="tx1"/>
                </a:solidFill>
                <a:uFillTx/>
                <a:sym typeface="+mn-ea"/>
              </a:rPr>
              <a:t>(w)。</a:t>
            </a:r>
            <a:endParaRPr lang="zh-CN" altLang="en-US" sz="2200">
              <a:solidFill>
                <a:schemeClr val="tx1"/>
              </a:solidFill>
              <a:uFillTx/>
              <a:sym typeface="+mn-ea"/>
            </a:endParaRPr>
          </a:p>
          <a:p>
            <a:pPr marL="342900" indent="-342900" algn="l">
              <a:lnSpc>
                <a:spcPct val="100000"/>
              </a:lnSpc>
              <a:buFont typeface="Wingdings" panose="05000000000000000000" charset="0"/>
              <a:buChar char="o"/>
            </a:pPr>
            <a:r>
              <a:rPr lang="zh-CN" altLang="en-US" sz="2200">
                <a:solidFill>
                  <a:schemeClr val="tx1"/>
                </a:solidFill>
                <a:uFillTx/>
                <a:sym typeface="+mn-ea"/>
              </a:rPr>
              <a:t>小强把z秘密地发给小迪并委托其计算</a:t>
            </a:r>
            <a:r>
              <a:rPr lang="en-US" altLang="zh-CN" sz="2200">
                <a:solidFill>
                  <a:schemeClr val="tx1"/>
                </a:solidFill>
                <a:uFillTx/>
                <a:sym typeface="+mn-ea"/>
              </a:rPr>
              <a:t>f</a:t>
            </a:r>
            <a:r>
              <a:rPr lang="zh-CN" altLang="en-US" sz="2200">
                <a:solidFill>
                  <a:schemeClr val="tx1"/>
                </a:solidFill>
                <a:uFillTx/>
                <a:sym typeface="+mn-ea"/>
              </a:rPr>
              <a:t>(z)。</a:t>
            </a:r>
            <a:endParaRPr lang="zh-CN" altLang="en-US" sz="2200">
              <a:solidFill>
                <a:schemeClr val="tx1"/>
              </a:solidFill>
              <a:uFillTx/>
              <a:sym typeface="+mn-ea"/>
            </a:endParaRPr>
          </a:p>
          <a:p>
            <a:pPr marL="342900" indent="-342900" algn="l">
              <a:lnSpc>
                <a:spcPct val="100000"/>
              </a:lnSpc>
              <a:buFont typeface="Wingdings" panose="05000000000000000000" charset="0"/>
              <a:buChar char="o"/>
            </a:pPr>
            <a:r>
              <a:rPr lang="zh-CN" altLang="en-US" sz="2200">
                <a:solidFill>
                  <a:schemeClr val="tx1"/>
                </a:solidFill>
                <a:uFillTx/>
                <a:sym typeface="+mn-ea"/>
              </a:rPr>
              <a:t>小强直接公布</a:t>
            </a:r>
            <a:r>
              <a:rPr lang="en-US" altLang="zh-CN" sz="2200">
                <a:solidFill>
                  <a:schemeClr val="tx1"/>
                </a:solidFill>
                <a:uFillTx/>
                <a:sym typeface="+mn-ea"/>
              </a:rPr>
              <a:t>f</a:t>
            </a:r>
            <a:r>
              <a:rPr lang="zh-CN" altLang="en-US" sz="2200">
                <a:solidFill>
                  <a:schemeClr val="tx1"/>
                </a:solidFill>
                <a:uFillTx/>
                <a:sym typeface="+mn-ea"/>
              </a:rPr>
              <a:t>(w)和</a:t>
            </a:r>
            <a:r>
              <a:rPr lang="en-US" altLang="zh-CN" sz="2200">
                <a:solidFill>
                  <a:schemeClr val="tx1"/>
                </a:solidFill>
                <a:uFillTx/>
                <a:sym typeface="+mn-ea"/>
              </a:rPr>
              <a:t>f</a:t>
            </a:r>
            <a:r>
              <a:rPr lang="zh-CN" altLang="en-US" sz="2200">
                <a:solidFill>
                  <a:schemeClr val="tx1"/>
                </a:solidFill>
                <a:uFillTx/>
                <a:sym typeface="+mn-ea"/>
              </a:rPr>
              <a:t>(z)代替</a:t>
            </a:r>
            <a:r>
              <a:rPr lang="en-US" altLang="zh-CN" sz="2200">
                <a:solidFill>
                  <a:schemeClr val="tx1"/>
                </a:solidFill>
                <a:uFillTx/>
                <a:sym typeface="+mn-ea"/>
              </a:rPr>
              <a:t>f</a:t>
            </a:r>
            <a:r>
              <a:rPr lang="zh-CN" altLang="en-US" sz="2200">
                <a:solidFill>
                  <a:schemeClr val="tx1"/>
                </a:solidFill>
                <a:uFillTx/>
                <a:sym typeface="+mn-ea"/>
              </a:rPr>
              <a:t>(r)，不影响签名验证。</a:t>
            </a:r>
            <a:endParaRPr lang="zh-CN" altLang="en-US" sz="2200">
              <a:solidFill>
                <a:schemeClr val="tx1"/>
              </a:solidFill>
              <a:uFillTx/>
              <a:sym typeface="+mn-ea"/>
            </a:endParaRPr>
          </a:p>
          <a:p>
            <a:pPr marL="342900" indent="-342900" algn="l">
              <a:lnSpc>
                <a:spcPct val="100000"/>
              </a:lnSpc>
              <a:buFont typeface="Wingdings" panose="05000000000000000000" charset="0"/>
              <a:buChar char="o"/>
            </a:pPr>
            <a:r>
              <a:rPr lang="zh-CN" altLang="en-US" sz="2200">
                <a:sym typeface="+mn-ea"/>
              </a:rPr>
              <a:t>验证者通过同态性质计算</a:t>
            </a:r>
            <a:r>
              <a:rPr lang="en-US" altLang="zh-CN" sz="2200">
                <a:sym typeface="+mn-ea"/>
              </a:rPr>
              <a:t>f</a:t>
            </a:r>
            <a:r>
              <a:rPr lang="zh-CN" altLang="en-US" sz="2200">
                <a:sym typeface="+mn-ea"/>
              </a:rPr>
              <a:t>(w)</a:t>
            </a:r>
            <a:r>
              <a:rPr lang="en-US" altLang="zh-CN" sz="2200">
                <a:sym typeface="+mn-ea"/>
              </a:rPr>
              <a:t>*f</a:t>
            </a:r>
            <a:r>
              <a:rPr lang="zh-CN" altLang="en-US" sz="2200">
                <a:sym typeface="+mn-ea"/>
              </a:rPr>
              <a:t>(z)得</a:t>
            </a:r>
            <a:r>
              <a:rPr lang="en-US" altLang="zh-CN" sz="2200">
                <a:sym typeface="+mn-ea"/>
              </a:rPr>
              <a:t>f(w+z)=f(r)</a:t>
            </a:r>
            <a:endParaRPr lang="zh-CN" altLang="en-US" sz="2200">
              <a:sym typeface="+mn-ea"/>
            </a:endParaRPr>
          </a:p>
          <a:p>
            <a:pPr algn="l">
              <a:lnSpc>
                <a:spcPct val="110000"/>
              </a:lnSpc>
              <a:buFont typeface="Wingdings" panose="05000000000000000000" charset="0"/>
            </a:pPr>
            <a:r>
              <a:rPr lang="zh-CN" altLang="en-US" sz="2200">
                <a:sym typeface="+mn-ea"/>
              </a:rPr>
              <a:t>由于小齐和小迪老死不相往来，他们压根就不知道</a:t>
            </a:r>
            <a:r>
              <a:rPr lang="en-US" altLang="zh-CN" sz="2200">
                <a:sym typeface="+mn-ea"/>
              </a:rPr>
              <a:t>f</a:t>
            </a:r>
            <a:r>
              <a:rPr lang="zh-CN" altLang="en-US" sz="2200">
                <a:sym typeface="+mn-ea"/>
              </a:rPr>
              <a:t>(r)里的r数值是多少，从而保证小强私钥的安全性。</a:t>
            </a:r>
            <a:endParaRPr lang="en-US" altLang="zh-CN" sz="2200">
              <a:sym typeface="+mn-e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lack 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12352</Words>
  <Application>WPS Presentation</Application>
  <PresentationFormat>On-screen Show (4:3)</PresentationFormat>
  <Paragraphs>644</Paragraphs>
  <Slides>49</Slides>
  <Notes>41</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49</vt:i4>
      </vt:variant>
    </vt:vector>
  </HeadingPairs>
  <TitlesOfParts>
    <vt:vector size="63" baseType="lpstr">
      <vt:lpstr>Arial</vt:lpstr>
      <vt:lpstr>宋体</vt:lpstr>
      <vt:lpstr>Wingdings</vt:lpstr>
      <vt:lpstr>微软雅黑</vt:lpstr>
      <vt:lpstr>Garamond</vt:lpstr>
      <vt:lpstr>仿宋</vt:lpstr>
      <vt:lpstr>黑体</vt:lpstr>
      <vt:lpstr>Wingdings</vt:lpstr>
      <vt:lpstr>Arial Unicode MS</vt:lpstr>
      <vt:lpstr>Calibri</vt:lpstr>
      <vt:lpstr>Cambria Math</vt:lpstr>
      <vt:lpstr>MS Mincho</vt:lpstr>
      <vt:lpstr>Liberation Mono</vt:lpstr>
      <vt:lpstr>Office Theme</vt:lpstr>
      <vt:lpstr>公钥密码学研究方法论  </vt:lpstr>
      <vt:lpstr>内容回顾：实用评价模型</vt:lpstr>
      <vt:lpstr>Outline：密码学研究的第二篇论文（算法定义篇）</vt:lpstr>
      <vt:lpstr>算法定义模型及其内容概览     1/2</vt:lpstr>
      <vt:lpstr>算法定义模型及其内容概览     2/2</vt:lpstr>
      <vt:lpstr>计算委托                                1/9</vt:lpstr>
      <vt:lpstr>计算委托                                2/9</vt:lpstr>
      <vt:lpstr>计算委托：Input的机密性      3/9</vt:lpstr>
      <vt:lpstr>计算委托：Input的机密性      4/9</vt:lpstr>
      <vt:lpstr>计算委托：Input的机密性      5/9</vt:lpstr>
      <vt:lpstr>计算委托：Output的完整性   6/9</vt:lpstr>
      <vt:lpstr>计算委托：Output的完整性   7/9</vt:lpstr>
      <vt:lpstr>计算委托：Output的完整性   8/9</vt:lpstr>
      <vt:lpstr>计算委托：数字签名算法定义  9/9</vt:lpstr>
      <vt:lpstr>计算提前                              1/6</vt:lpstr>
      <vt:lpstr>计算提前                              2/6</vt:lpstr>
      <vt:lpstr>计算提前                              3/6</vt:lpstr>
      <vt:lpstr>计算提前                              4/6</vt:lpstr>
      <vt:lpstr>计算提前                              5/6</vt:lpstr>
      <vt:lpstr>计算提前                              6/6</vt:lpstr>
      <vt:lpstr>捆绑销售                              1/20</vt:lpstr>
      <vt:lpstr>捆绑销售                              2/20</vt:lpstr>
      <vt:lpstr>捆绑销售                              3/20</vt:lpstr>
      <vt:lpstr>捆绑销售                              4/20</vt:lpstr>
      <vt:lpstr>捆绑销售                              5/20</vt:lpstr>
      <vt:lpstr>捆绑销售                              6/20</vt:lpstr>
      <vt:lpstr>捆绑销售                              7/20</vt:lpstr>
      <vt:lpstr>捆绑销售                              8/20</vt:lpstr>
      <vt:lpstr>捆绑销售                              9/20</vt:lpstr>
      <vt:lpstr>捆绑销售                            10/20</vt:lpstr>
      <vt:lpstr>捆绑销售                            11/20</vt:lpstr>
      <vt:lpstr>捆绑销售                            12/20</vt:lpstr>
      <vt:lpstr>捆绑销售                            13/20</vt:lpstr>
      <vt:lpstr>捆绑销售                            14/20</vt:lpstr>
      <vt:lpstr>捆绑销售                            15/20</vt:lpstr>
      <vt:lpstr>捆绑销售                            16/20</vt:lpstr>
      <vt:lpstr>捆绑销售                            17/20</vt:lpstr>
      <vt:lpstr>捆绑销售:总结                    18/20</vt:lpstr>
      <vt:lpstr>捆绑销售                            19/20</vt:lpstr>
      <vt:lpstr>捆绑销售                            20/20</vt:lpstr>
      <vt:lpstr>应用精进                                1/5</vt:lpstr>
      <vt:lpstr>应用精进                                2/5</vt:lpstr>
      <vt:lpstr>应用精进                                3/5</vt:lpstr>
      <vt:lpstr>应用精进                                4/5</vt:lpstr>
      <vt:lpstr>应用精进                                5/5</vt:lpstr>
      <vt:lpstr>小节                                     1/3</vt:lpstr>
      <vt:lpstr>小节                                     2/3</vt:lpstr>
      <vt:lpstr>小节                                     3/3</vt:lpstr>
      <vt:lpstr>第7课（完）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fuchun</dc:creator>
  <cp:lastModifiedBy>fuchun</cp:lastModifiedBy>
  <cp:revision>154</cp:revision>
  <dcterms:created xsi:type="dcterms:W3CDTF">2023-09-01T10:24:00Z</dcterms:created>
  <dcterms:modified xsi:type="dcterms:W3CDTF">2024-03-15T03:46:18Z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796F623A12B24670BD5378CB9944AF64_12</vt:lpwstr>
  </property>
  <property fmtid="{D5CDD505-2E9C-101B-9397-08002B2CF9AE}" pid="3" name="KSOProductBuildVer">
    <vt:lpwstr>1033-12.2.0.13489</vt:lpwstr>
  </property>
</Properties>
</file>