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50"/>
  </p:handoutMasterIdLst>
  <p:sldIdLst>
    <p:sldId id="256" r:id="rId3"/>
    <p:sldId id="754" r:id="rId5"/>
    <p:sldId id="753" r:id="rId6"/>
    <p:sldId id="399" r:id="rId7"/>
    <p:sldId id="687" r:id="rId8"/>
    <p:sldId id="685" r:id="rId9"/>
    <p:sldId id="688" r:id="rId10"/>
    <p:sldId id="689" r:id="rId11"/>
    <p:sldId id="690" r:id="rId12"/>
    <p:sldId id="691" r:id="rId13"/>
    <p:sldId id="695" r:id="rId14"/>
    <p:sldId id="692" r:id="rId15"/>
    <p:sldId id="696" r:id="rId16"/>
    <p:sldId id="697" r:id="rId17"/>
    <p:sldId id="698" r:id="rId18"/>
    <p:sldId id="699" r:id="rId19"/>
    <p:sldId id="702" r:id="rId20"/>
    <p:sldId id="703" r:id="rId21"/>
    <p:sldId id="700" r:id="rId22"/>
    <p:sldId id="704" r:id="rId23"/>
    <p:sldId id="701" r:id="rId24"/>
    <p:sldId id="705" r:id="rId25"/>
    <p:sldId id="706" r:id="rId26"/>
    <p:sldId id="707" r:id="rId27"/>
    <p:sldId id="708" r:id="rId28"/>
    <p:sldId id="732" r:id="rId29"/>
    <p:sldId id="709" r:id="rId30"/>
    <p:sldId id="710" r:id="rId31"/>
    <p:sldId id="711" r:id="rId32"/>
    <p:sldId id="712" r:id="rId33"/>
    <p:sldId id="713" r:id="rId34"/>
    <p:sldId id="714" r:id="rId35"/>
    <p:sldId id="715" r:id="rId36"/>
    <p:sldId id="716" r:id="rId37"/>
    <p:sldId id="720" r:id="rId38"/>
    <p:sldId id="721" r:id="rId39"/>
    <p:sldId id="722" r:id="rId40"/>
    <p:sldId id="723" r:id="rId41"/>
    <p:sldId id="724" r:id="rId42"/>
    <p:sldId id="725" r:id="rId43"/>
    <p:sldId id="726" r:id="rId44"/>
    <p:sldId id="728" r:id="rId45"/>
    <p:sldId id="729" r:id="rId46"/>
    <p:sldId id="730" r:id="rId47"/>
    <p:sldId id="731" r:id="rId48"/>
    <p:sldId id="38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DA8"/>
    <a:srgbClr val="000000"/>
    <a:srgbClr val="111924"/>
    <a:srgbClr val="090E10"/>
    <a:srgbClr val="213236"/>
    <a:srgbClr val="1F3135"/>
    <a:srgbClr val="C16B08"/>
    <a:srgbClr val="0C2340"/>
    <a:srgbClr val="203135"/>
    <a:srgbClr val="0C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showGuides="1">
      <p:cViewPr varScale="1">
        <p:scale>
          <a:sx n="92" d="100"/>
          <a:sy n="92" d="100"/>
        </p:scale>
        <p:origin x="-924" y="-102"/>
      </p:cViewPr>
      <p:guideLst>
        <p:guide orient="horz" pos="222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为什么需要</a:t>
            </a:r>
            <a:r>
              <a:rPr lang="en-US" altLang="zh-CN"/>
              <a:t>160</a:t>
            </a:r>
            <a:r>
              <a:rPr lang="zh-CN" altLang="en-US"/>
              <a:t>而不是</a:t>
            </a:r>
            <a:r>
              <a:rPr lang="en-US" altLang="zh-CN"/>
              <a:t>80</a:t>
            </a:r>
            <a:r>
              <a:rPr lang="zh-CN" altLang="en-US"/>
              <a:t>，</a:t>
            </a:r>
            <a:r>
              <a:rPr lang="en-US" altLang="zh-CN"/>
              <a:t> </a:t>
            </a:r>
            <a:r>
              <a:rPr lang="zh-CN" altLang="en-US"/>
              <a:t>这里面有一个有效的攻击叫：</a:t>
            </a:r>
            <a:r>
              <a:rPr lang="en-US" altLang="zh-CN"/>
              <a:t> </a:t>
            </a:r>
            <a:r>
              <a:rPr lang="zh-CN" altLang="en-US"/>
              <a:t>生日悖论。</a:t>
            </a:r>
            <a:r>
              <a:rPr lang="en-US" altLang="zh-CN"/>
              <a:t> </a:t>
            </a:r>
            <a:r>
              <a:rPr lang="zh-CN" altLang="en-US"/>
              <a:t>目前，</a:t>
            </a:r>
            <a:r>
              <a:rPr lang="en-US" altLang="zh-CN"/>
              <a:t>80bit</a:t>
            </a:r>
            <a:r>
              <a:rPr lang="zh-CN" altLang="en-US"/>
              <a:t>安全已经不够，必须</a:t>
            </a:r>
            <a:r>
              <a:rPr lang="en-US" altLang="zh-CN"/>
              <a:t>112-bit security</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说明</a:t>
            </a:r>
            <a:r>
              <a:rPr lang="en-US" altLang="zh-CN"/>
              <a:t> sk</a:t>
            </a:r>
            <a:r>
              <a:rPr lang="zh-CN" altLang="en-US"/>
              <a:t>长度重要</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应用的具体需求决定了一个方案是否有价值的命运</a:t>
            </a:r>
            <a:endParaRPr lang="zh-CN" altLang="en-US"/>
          </a:p>
          <a:p>
            <a:r>
              <a:rPr lang="zh-CN" altLang="en-US"/>
              <a:t>反过来，为了提高一个方案存在的价值，想要改命，必须找到</a:t>
            </a:r>
            <a:r>
              <a:rPr lang="en-US" altLang="zh-CN"/>
              <a:t>“</a:t>
            </a:r>
            <a:r>
              <a:rPr lang="zh-CN" altLang="en-US"/>
              <a:t>存在的理由</a:t>
            </a:r>
            <a:r>
              <a:rPr lang="en-US" altLang="zh-CN"/>
              <a:t>”</a:t>
            </a:r>
            <a:endParaRPr lang="en-US" altLang="zh-CN"/>
          </a:p>
          <a:p>
            <a:r>
              <a:rPr lang="zh-CN" altLang="en-US"/>
              <a:t>当然了，不是说有存在的理由，代表着这个方案应该要被标准化大家中</a:t>
            </a:r>
            <a:endParaRPr lang="zh-CN" altLang="en-US"/>
          </a:p>
          <a:p>
            <a:r>
              <a:rPr lang="zh-CN" altLang="en-US"/>
              <a:t>实际上，这只能说明对应的构造出的方案使用的技术是有价值的，仅此而已</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正是因为第一个方案存在着这样那样的问题，才有了第二个方案提高实现效率</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这个计数器是一种累赘。</a:t>
            </a:r>
            <a:r>
              <a:rPr lang="en-US" altLang="zh-CN"/>
              <a:t> </a:t>
            </a:r>
            <a:r>
              <a:rPr lang="zh-CN" altLang="en-US"/>
              <a:t>如果我们能构造第二个方案和第一个方案一样优秀，但不用计数器，那就是一种进步</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t>不友好也体现在计算效率太低</a:t>
            </a:r>
            <a:endParaRPr 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如果</a:t>
            </a:r>
            <a:r>
              <a:rPr lang="en-US" altLang="zh-CN"/>
              <a:t>PPT</a:t>
            </a:r>
            <a:r>
              <a:rPr lang="zh-CN" altLang="en-US"/>
              <a:t>感觉内容不够，建议后面的例子，自行补充解释每篇论文的研究对象，即这个密码技术概念干什么用的</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可以把寻找对应的论文作为作业</a:t>
            </a:r>
            <a:endParaRPr lang="zh-CN" altLang="en-US"/>
          </a:p>
          <a:p>
            <a:r>
              <a:rPr lang="zh-CN" altLang="en-US"/>
              <a:t>为了避开，学生可以被赋予不同的会议期刊进行寻找</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chemeClr val="bg1">
              <a:lumMod val="75000"/>
            </a:schemeClr>
          </a:fgClr>
          <a:bgClr>
            <a:srgbClr val="213236"/>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《数字签名研究方法论》第6课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7" name="Picture 6"/>
          <p:cNvPicPr>
            <a:picLocks noChangeAspect="1"/>
          </p:cNvPicPr>
          <p:nvPr userDrawn="1"/>
        </p:nvPicPr>
        <p:blipFill>
          <a:blip r:embed="rId2"/>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《公钥密码学研究方法论》第6课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/46</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《数字签名研究方法论》第6课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研究方法论》第6课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440" y="1122680"/>
            <a:ext cx="8721725" cy="1479550"/>
          </a:xfrm>
          <a:solidFill>
            <a:schemeClr val="bg1"/>
          </a:solidFill>
        </p:spPr>
        <p:txBody>
          <a:bodyPr anchor="ctr" anchorCtr="0"/>
          <a:lstStyle/>
          <a:p>
            <a:pPr algn="ctr"/>
            <a:r>
              <a:rPr lang="zh-CN" altLang="en-US" sz="6000" b="1" dirty="0">
                <a:solidFill>
                  <a:srgbClr val="C16B08"/>
                </a:solidFill>
                <a:latin typeface="微软雅黑" panose="020B0503020204020204" charset="-122"/>
                <a:ea typeface="微软雅黑" panose="020B0503020204020204" charset="-122"/>
              </a:rPr>
              <a:t>公钥密码学研究方法论</a:t>
            </a:r>
            <a:r>
              <a:rPr lang="en-US" altLang="zh-CN" sz="6000" b="1" dirty="0">
                <a:solidFill>
                  <a:srgbClr val="C16B08"/>
                </a:solidFill>
                <a:latin typeface="微软雅黑" panose="020B0503020204020204" charset="-122"/>
                <a:ea typeface="微软雅黑" panose="020B0503020204020204" charset="-122"/>
              </a:rPr>
              <a:t>  </a:t>
            </a:r>
            <a:endParaRPr lang="en-US" altLang="zh-CN" sz="6000" b="1" dirty="0">
              <a:solidFill>
                <a:srgbClr val="C16B08"/>
              </a:solidFill>
              <a:latin typeface="微软雅黑" panose="020B0503020204020204" charset="-122"/>
              <a:ea typeface="微软雅黑" panose="020B0503020204020204" charset="-122"/>
            </a:endParaRPr>
          </a:p>
        </p:txBody>
      </p:sp>
      <p:sp>
        <p:nvSpPr>
          <p:cNvPr id="11" name="Rectangle 10"/>
          <p:cNvSpPr/>
          <p:nvPr/>
        </p:nvSpPr>
        <p:spPr>
          <a:xfrm>
            <a:off x="1750695" y="4001770"/>
            <a:ext cx="5719445" cy="1630045"/>
          </a:xfrm>
          <a:prstGeom prst="rect">
            <a:avLst/>
          </a:prstGeom>
          <a:solidFill>
            <a:schemeClr val="bg1">
              <a:alpha val="8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srgbClr val="FF0000"/>
              </a:solidFill>
              <a:effectLst/>
              <a:uLnTx/>
              <a:uFillTx/>
              <a:latin typeface="+mn-lt"/>
              <a:ea typeface="+mn-ea"/>
              <a:cs typeface="+mn-cs"/>
            </a:endParaRPr>
          </a:p>
        </p:txBody>
      </p:sp>
      <p:sp>
        <p:nvSpPr>
          <p:cNvPr id="11272" name="Text Box 2"/>
          <p:cNvSpPr txBox="1"/>
          <p:nvPr/>
        </p:nvSpPr>
        <p:spPr>
          <a:xfrm>
            <a:off x="1750695" y="3988435"/>
            <a:ext cx="5719445" cy="1630045"/>
          </a:xfrm>
          <a:prstGeom prst="rect">
            <a:avLst/>
          </a:prstGeom>
          <a:noFill/>
          <a:ln w="9525">
            <a:noFill/>
          </a:ln>
        </p:spPr>
        <p:txBody>
          <a:bodyPr wrap="square" anchor="t" anchorCtr="0">
            <a:noAutofit/>
          </a:bodyPr>
          <a:lstStyle/>
          <a:p>
            <a:pPr algn="ctr">
              <a:lnSpc>
                <a:spcPct val="80000"/>
              </a:lnSpc>
              <a:spcBef>
                <a:spcPts val="0"/>
              </a:spcBef>
              <a:spcAft>
                <a:spcPts val="0"/>
              </a:spcAft>
            </a:pPr>
            <a:r>
              <a:rPr lang="en-US" altLang="zh-CN" sz="3200">
                <a:latin typeface="Arial" panose="020B0604020202020204" pitchFamily="34" charset="0"/>
              </a:rPr>
              <a:t>Xiaohan Zhao</a:t>
            </a:r>
            <a:endParaRPr lang="en-US" altLang="zh-CN" sz="3200">
              <a:latin typeface="Arial" panose="020B0604020202020204" pitchFamily="34" charset="0"/>
            </a:endParaRPr>
          </a:p>
          <a:p>
            <a:pPr algn="ctr">
              <a:lnSpc>
                <a:spcPct val="80000"/>
              </a:lnSpc>
              <a:spcBef>
                <a:spcPts val="0"/>
              </a:spcBef>
              <a:spcAft>
                <a:spcPts val="0"/>
              </a:spcAft>
            </a:pPr>
            <a:r>
              <a:rPr lang="zh-CN" altLang="en-US" sz="3200" b="1">
                <a:latin typeface="微软雅黑" panose="020B0503020204020204" charset="-122"/>
                <a:ea typeface="微软雅黑" panose="020B0503020204020204" charset="-122"/>
              </a:rPr>
              <a:t>赵小涵</a:t>
            </a:r>
            <a:endParaRPr lang="zh-CN" altLang="en-US" sz="3200">
              <a:latin typeface="微软雅黑" panose="020B0503020204020204" charset="-122"/>
              <a:ea typeface="微软雅黑" panose="020B0503020204020204" charset="-122"/>
            </a:endParaRPr>
          </a:p>
          <a:p>
            <a:pPr algn="ctr">
              <a:lnSpc>
                <a:spcPct val="80000"/>
              </a:lnSpc>
              <a:spcBef>
                <a:spcPts val="0"/>
              </a:spcBef>
              <a:spcAft>
                <a:spcPts val="0"/>
              </a:spcAft>
            </a:pPr>
            <a:endParaRPr lang="en-US" altLang="zh-CN" sz="3200">
              <a:latin typeface="Arial" panose="020B0604020202020204" pitchFamily="34" charset="0"/>
            </a:endParaRPr>
          </a:p>
          <a:p>
            <a:pPr algn="ctr">
              <a:lnSpc>
                <a:spcPct val="80000"/>
              </a:lnSpc>
              <a:spcBef>
                <a:spcPts val="0"/>
              </a:spcBef>
              <a:spcAft>
                <a:spcPts val="0"/>
              </a:spcAft>
            </a:pPr>
            <a:r>
              <a:rPr lang="zh-CN" altLang="en-US" sz="3200">
                <a:latin typeface="微软雅黑" panose="020B0503020204020204" charset="-122"/>
                <a:ea typeface="微软雅黑" panose="020B0503020204020204" charset="-122"/>
              </a:rPr>
              <a:t>西安电子科技大学</a:t>
            </a:r>
            <a:endParaRPr lang="zh-CN" altLang="en-US" sz="3200">
              <a:latin typeface="微软雅黑" panose="020B0503020204020204" charset="-122"/>
              <a:ea typeface="微软雅黑" panose="020B0503020204020204" charset="-122"/>
            </a:endParaRPr>
          </a:p>
        </p:txBody>
      </p:sp>
      <p:sp>
        <p:nvSpPr>
          <p:cNvPr id="4" name="Text Box 3"/>
          <p:cNvSpPr txBox="1"/>
          <p:nvPr/>
        </p:nvSpPr>
        <p:spPr>
          <a:xfrm>
            <a:off x="2286000" y="2875280"/>
            <a:ext cx="4572000" cy="706755"/>
          </a:xfrm>
          <a:prstGeom prst="rect">
            <a:avLst/>
          </a:prstGeom>
          <a:noFill/>
        </p:spPr>
        <p:txBody>
          <a:bodyPr wrap="square" rtlCol="0" anchor="t">
            <a:spAutoFit/>
          </a:bodyPr>
          <a:lstStyle/>
          <a:p>
            <a:pPr algn="ctr"/>
            <a:r>
              <a:rPr lang="zh-CN" altLang="en-US" sz="4000" b="1" dirty="0">
                <a:solidFill>
                  <a:srgbClr val="C16B08"/>
                </a:solidFill>
                <a:latin typeface="微软雅黑" panose="020B0503020204020204" charset="-122"/>
                <a:ea typeface="微软雅黑" panose="020B0503020204020204" charset="-122"/>
                <a:cs typeface="+mj-cs"/>
                <a:sym typeface="+mn-ea"/>
              </a:rPr>
              <a:t>第6课</a:t>
            </a:r>
            <a:endParaRPr lang="zh-CN" altLang="en-US" sz="4000" b="1" dirty="0">
              <a:solidFill>
                <a:srgbClr val="C16B08"/>
              </a:solidFill>
              <a:latin typeface="微软雅黑" panose="020B0503020204020204" charset="-122"/>
              <a:ea typeface="微软雅黑" panose="020B0503020204020204" charset="-122"/>
              <a:cs typeface="+mj-cs"/>
              <a:sym typeface="+mn-ea"/>
            </a:endParaRPr>
          </a:p>
        </p:txBody>
      </p:sp>
      <p:pic>
        <p:nvPicPr>
          <p:cNvPr id="11270" name="Picture 2"/>
          <p:cNvPicPr>
            <a:picLocks noChangeAspect="1"/>
          </p:cNvPicPr>
          <p:nvPr/>
        </p:nvPicPr>
        <p:blipFill>
          <a:blip r:embed="rId2"/>
          <a:srcRect l="8949" b="17923"/>
          <a:stretch>
            <a:fillRect/>
          </a:stretch>
        </p:blipFill>
        <p:spPr>
          <a:xfrm>
            <a:off x="8395335" y="1136650"/>
            <a:ext cx="511175" cy="542290"/>
          </a:xfrm>
          <a:prstGeom prst="rect">
            <a:avLst/>
          </a:prstGeom>
          <a:noFill/>
          <a:ln w="9525">
            <a:noFill/>
          </a:ln>
        </p:spPr>
      </p:pic>
      <p:pic>
        <p:nvPicPr>
          <p:cNvPr id="7" name="Picture 6"/>
          <p:cNvPicPr>
            <a:picLocks noChangeAspect="1"/>
          </p:cNvPicPr>
          <p:nvPr/>
        </p:nvPicPr>
        <p:blipFill>
          <a:blip r:embed="rId3"/>
          <a:stretch>
            <a:fillRect/>
          </a:stretch>
        </p:blipFill>
        <p:spPr>
          <a:xfrm>
            <a:off x="4182745" y="5848985"/>
            <a:ext cx="855980" cy="8496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计算效率篇</a:t>
            </a:r>
            <a:r>
              <a:rPr lang="en-US" altLang="zh-CN">
                <a:sym typeface="+mn-ea"/>
              </a:rPr>
              <a:t>                           6/8</a:t>
            </a:r>
            <a:endParaRPr lang="zh-CN" altLang="en-US"/>
          </a:p>
        </p:txBody>
      </p:sp>
      <p:sp>
        <p:nvSpPr>
          <p:cNvPr id="3" name="Text Placeholder 2"/>
          <p:cNvSpPr>
            <a:spLocks noGrp="1"/>
          </p:cNvSpPr>
          <p:nvPr>
            <p:ph type="body" idx="1"/>
          </p:nvPr>
        </p:nvSpPr>
        <p:spPr>
          <a:xfrm>
            <a:off x="207010" y="1350645"/>
            <a:ext cx="8749665" cy="5005070"/>
          </a:xfrm>
        </p:spPr>
        <p:txBody>
          <a:bodyPr>
            <a:normAutofit/>
          </a:bodyPr>
          <a:p>
            <a:pPr>
              <a:buFont typeface="Wingdings" panose="05000000000000000000" charset="0"/>
            </a:pPr>
            <a:r>
              <a:rPr lang="zh-CN" altLang="en-US" sz="2600"/>
              <a:t>假如小明提出了第一个数字签名方案，小艾提出了另外一个方案并发现</a:t>
            </a:r>
            <a:r>
              <a:rPr sz="2600"/>
              <a:t>她的签名方案有些特殊，签名计算效率没有小强的高，而且签名验证的效率也没有小刚的高。</a:t>
            </a:r>
            <a:r>
              <a:rPr lang="zh-CN" sz="2600"/>
              <a:t>小艾的</a:t>
            </a:r>
            <a:r>
              <a:rPr lang="en-US" altLang="zh-CN" sz="2600"/>
              <a:t>Introduction</a:t>
            </a:r>
            <a:r>
              <a:rPr lang="zh-CN" altLang="en-US" sz="2600"/>
              <a:t>可以这么写的</a:t>
            </a:r>
            <a:endParaRPr sz="2600"/>
          </a:p>
          <a:p>
            <a:pPr>
              <a:buFont typeface="Wingdings" panose="05000000000000000000" charset="0"/>
            </a:pPr>
            <a:r>
              <a:rPr lang="zh-CN" altLang="en-US" sz="2400">
                <a:solidFill>
                  <a:srgbClr val="1F2DA8"/>
                </a:solidFill>
              </a:rPr>
              <a:t>“</a:t>
            </a:r>
            <a:r>
              <a:rPr lang="zh-CN" altLang="en-US" sz="2400">
                <a:solidFill>
                  <a:srgbClr val="1F2DA8"/>
                </a:solidFill>
              </a:rPr>
              <a:t>虽然我们的签名和验证不是最高效的，但我们方案的总时间（计算签名时间和验证签名时间）最少，因此和现有所有的方案（小明、小强、小刚的）相比，该方案在应用过程中更经济、更环保！。”</a:t>
            </a:r>
            <a:endParaRPr lang="zh-CN" altLang="en-US" sz="2400">
              <a:solidFill>
                <a:srgbClr val="1F2DA8"/>
              </a:solidFill>
            </a:endParaRPr>
          </a:p>
          <a:p>
            <a:pPr>
              <a:buFont typeface="Wingdings" panose="05000000000000000000" charset="0"/>
            </a:pPr>
            <a:endParaRPr lang="en-US" altLang="zh-CN" sz="2600"/>
          </a:p>
          <a:p>
            <a:pPr marL="457200" indent="-457200">
              <a:buFont typeface="Wingdings" panose="05000000000000000000" charset="0"/>
              <a:buChar char="o"/>
            </a:pPr>
            <a:r>
              <a:rPr lang="zh-CN" altLang="en-US" sz="2600"/>
              <a:t>从经济、环保、节能出发</a:t>
            </a:r>
            <a:endParaRPr lang="zh-CN" altLang="en-US" sz="2600"/>
          </a:p>
          <a:p>
            <a:pPr marL="457200" indent="-457200">
              <a:buFont typeface="Wingdings" panose="05000000000000000000" charset="0"/>
              <a:buChar char="o"/>
            </a:pPr>
            <a:r>
              <a:rPr lang="zh-CN" altLang="en-US" sz="2600"/>
              <a:t>减轻对环境的影响就是</a:t>
            </a:r>
            <a:r>
              <a:rPr lang="en-US" altLang="zh-CN" sz="2600"/>
              <a:t>benefits</a:t>
            </a:r>
            <a:endParaRPr lang="en-US" altLang="zh-CN" sz="2600"/>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计算效率篇</a:t>
            </a:r>
            <a:r>
              <a:rPr lang="en-US" altLang="zh-CN">
                <a:sym typeface="+mn-ea"/>
              </a:rPr>
              <a:t>                           7/8</a:t>
            </a:r>
            <a:endParaRPr lang="en-US"/>
          </a:p>
        </p:txBody>
      </p:sp>
      <p:sp>
        <p:nvSpPr>
          <p:cNvPr id="3" name="Text Placeholder 2"/>
          <p:cNvSpPr>
            <a:spLocks noGrp="1"/>
          </p:cNvSpPr>
          <p:nvPr>
            <p:ph type="body" idx="1"/>
          </p:nvPr>
        </p:nvSpPr>
        <p:spPr/>
        <p:txBody>
          <a:bodyPr/>
          <a:p>
            <a:r>
              <a:rPr lang="zh-CN" altLang="en-US"/>
              <a:t>放大眼睛看待每一个研究结果：</a:t>
            </a:r>
            <a:endParaRPr lang="zh-CN" altLang="en-US"/>
          </a:p>
          <a:p>
            <a:pPr marL="457200" indent="-457200">
              <a:buFont typeface="Wingdings" panose="05000000000000000000" charset="0"/>
              <a:buChar char="o"/>
            </a:pPr>
            <a:r>
              <a:rPr lang="zh-CN" altLang="en-US"/>
              <a:t>一个签名计算更快的数字签名方案其签名验证可能无法同时变快甚至变慢。前面小强、小刚、小艾提到的研究结果是一种报喜不报忧的介绍方法。</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实际上，小强的签名方案可能有着龟速般的签名验证，小刚的签名方案也许在签名计算的效率方面惨不忍睹，而小艾的方案可能在计算密钥对的效率方面不忍直视。</a:t>
            </a:r>
            <a:endParaRPr lang="zh-CN" altLang="en-US"/>
          </a:p>
          <a:p>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计算效率篇</a:t>
            </a:r>
            <a:r>
              <a:rPr lang="en-US" altLang="zh-CN">
                <a:sym typeface="+mn-ea"/>
              </a:rPr>
              <a:t>                           8/8</a:t>
            </a: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
        <p:nvSpPr>
          <p:cNvPr id="100" name="Text Box 99"/>
          <p:cNvSpPr txBox="1"/>
          <p:nvPr/>
        </p:nvSpPr>
        <p:spPr>
          <a:xfrm>
            <a:off x="207010" y="1327150"/>
            <a:ext cx="8467090" cy="5933440"/>
          </a:xfrm>
          <a:prstGeom prst="rect">
            <a:avLst/>
          </a:prstGeom>
          <a:noFill/>
          <a:ln w="9525">
            <a:noFill/>
          </a:ln>
        </p:spPr>
        <p:txBody>
          <a:bodyPr wrap="square">
            <a:noAutofit/>
          </a:bodyPr>
          <a:p>
            <a:pPr marL="457200" indent="-457200">
              <a:buFont typeface="Wingdings" panose="05000000000000000000" charset="0"/>
              <a:buChar char="o"/>
            </a:pPr>
            <a:r>
              <a:rPr lang="zh-CN" altLang="en-US" sz="2800" b="0">
                <a:uFillTx/>
                <a:latin typeface="Garamond" panose="02020404030301010803" charset="0"/>
                <a:ea typeface="仿宋" panose="02010609060101010101" charset="-122"/>
              </a:rPr>
              <a:t>不同的应用可能需要选择不同的数字签名方案。这个世界的应用数不胜数，那对数字签名方案的需求是不是有无数个呢？不是这样的！</a:t>
            </a:r>
            <a:endParaRPr lang="zh-CN" altLang="en-US" sz="2800" b="0">
              <a:uFillTx/>
              <a:latin typeface="Garamond" panose="02020404030301010803" charset="0"/>
              <a:ea typeface="仿宋" panose="02010609060101010101" charset="-122"/>
            </a:endParaRPr>
          </a:p>
          <a:p>
            <a:pPr marL="457200" indent="-457200">
              <a:buFont typeface="Wingdings" panose="05000000000000000000" charset="0"/>
              <a:buChar char="o"/>
            </a:pPr>
            <a:endParaRPr lang="zh-CN" altLang="en-US" sz="2800" b="0">
              <a:uFillTx/>
              <a:latin typeface="Garamond" panose="02020404030301010803" charset="0"/>
              <a:ea typeface="仿宋" panose="02010609060101010101" charset="-122"/>
            </a:endParaRPr>
          </a:p>
          <a:p>
            <a:pPr marL="457200" indent="-457200">
              <a:buFont typeface="Wingdings" panose="05000000000000000000" charset="0"/>
              <a:buChar char="o"/>
            </a:pPr>
            <a:r>
              <a:rPr lang="zh-CN" altLang="en-US" sz="2800" b="0">
                <a:uFillTx/>
                <a:latin typeface="Garamond" panose="02020404030301010803" charset="0"/>
                <a:ea typeface="仿宋" panose="02010609060101010101" charset="-122"/>
              </a:rPr>
              <a:t>以前面三个故事为例，密码圈的研究是告诉我们</a:t>
            </a:r>
            <a:endParaRPr lang="zh-CN" altLang="en-US" sz="2800" b="0">
              <a:uFillTx/>
              <a:latin typeface="Garamond" panose="02020404030301010803" charset="0"/>
              <a:ea typeface="仿宋" panose="02010609060101010101" charset="-122"/>
            </a:endParaRPr>
          </a:p>
          <a:p>
            <a:pPr marL="914400" lvl="1" indent="-457200">
              <a:buFont typeface="Wingdings" panose="05000000000000000000" charset="0"/>
              <a:buChar char="v"/>
            </a:pPr>
            <a:r>
              <a:rPr lang="zh-CN" altLang="en-US" sz="2400" b="0">
                <a:uFillTx/>
                <a:latin typeface="Garamond" panose="02020404030301010803" charset="0"/>
                <a:ea typeface="仿宋" panose="02010609060101010101" charset="-122"/>
              </a:rPr>
              <a:t>目前最快的签名计算能有多快，</a:t>
            </a:r>
            <a:r>
              <a:rPr lang="zh-CN" altLang="en-US" sz="2400" b="0">
                <a:highlight>
                  <a:srgbClr val="FFFF00"/>
                </a:highlight>
                <a:uFillTx/>
                <a:latin typeface="Garamond" panose="02020404030301010803" charset="0"/>
                <a:ea typeface="仿宋" panose="02010609060101010101" charset="-122"/>
              </a:rPr>
              <a:t>代价多大</a:t>
            </a:r>
            <a:r>
              <a:rPr lang="zh-CN" altLang="en-US" sz="2400" b="0">
                <a:uFillTx/>
                <a:latin typeface="Garamond" panose="02020404030301010803" charset="0"/>
                <a:ea typeface="仿宋" panose="02010609060101010101" charset="-122"/>
              </a:rPr>
              <a:t>；</a:t>
            </a:r>
            <a:endParaRPr lang="zh-CN" altLang="en-US" sz="2400" b="0">
              <a:uFillTx/>
              <a:latin typeface="Garamond" panose="02020404030301010803" charset="0"/>
              <a:ea typeface="仿宋" panose="02010609060101010101" charset="-122"/>
            </a:endParaRPr>
          </a:p>
          <a:p>
            <a:pPr marL="914400" lvl="1" indent="-457200">
              <a:buFont typeface="Wingdings" panose="05000000000000000000" charset="0"/>
              <a:buChar char="v"/>
            </a:pPr>
            <a:r>
              <a:rPr lang="zh-CN" altLang="en-US" sz="2400" b="0">
                <a:uFillTx/>
                <a:latin typeface="Garamond" panose="02020404030301010803" charset="0"/>
                <a:ea typeface="仿宋" panose="02010609060101010101" charset="-122"/>
              </a:rPr>
              <a:t>目前最快的签名验证能有多快，</a:t>
            </a:r>
            <a:r>
              <a:rPr lang="zh-CN" altLang="en-US" sz="2400" b="0">
                <a:highlight>
                  <a:srgbClr val="FFFF00"/>
                </a:highlight>
                <a:uFillTx/>
                <a:latin typeface="Garamond" panose="02020404030301010803" charset="0"/>
                <a:ea typeface="仿宋" panose="02010609060101010101" charset="-122"/>
              </a:rPr>
              <a:t>代价多大</a:t>
            </a:r>
            <a:r>
              <a:rPr lang="zh-CN" altLang="en-US" sz="2400" b="0">
                <a:uFillTx/>
                <a:latin typeface="Garamond" panose="02020404030301010803" charset="0"/>
                <a:ea typeface="仿宋" panose="02010609060101010101" charset="-122"/>
              </a:rPr>
              <a:t>；</a:t>
            </a:r>
            <a:endParaRPr lang="zh-CN" altLang="en-US" sz="2400" b="0">
              <a:uFillTx/>
              <a:latin typeface="Garamond" panose="02020404030301010803" charset="0"/>
              <a:ea typeface="仿宋" panose="02010609060101010101" charset="-122"/>
            </a:endParaRPr>
          </a:p>
          <a:p>
            <a:pPr marL="914400" lvl="1" indent="-457200">
              <a:buFont typeface="Wingdings" panose="05000000000000000000" charset="0"/>
              <a:buChar char="v"/>
            </a:pPr>
            <a:r>
              <a:rPr lang="zh-CN" altLang="en-US" sz="2400" b="0">
                <a:uFillTx/>
                <a:latin typeface="Garamond" panose="02020404030301010803" charset="0"/>
                <a:ea typeface="仿宋" panose="02010609060101010101" charset="-122"/>
              </a:rPr>
              <a:t>目前在签名和验证方面总消耗可以有多小，</a:t>
            </a:r>
            <a:r>
              <a:rPr lang="zh-CN" altLang="en-US" sz="2400" b="0">
                <a:highlight>
                  <a:srgbClr val="FFFF00"/>
                </a:highlight>
                <a:uFillTx/>
                <a:latin typeface="Garamond" panose="02020404030301010803" charset="0"/>
                <a:ea typeface="仿宋" panose="02010609060101010101" charset="-122"/>
              </a:rPr>
              <a:t>代价多大</a:t>
            </a:r>
            <a:r>
              <a:rPr lang="zh-CN" altLang="en-US" sz="2400" b="0">
                <a:uFillTx/>
                <a:latin typeface="Garamond" panose="02020404030301010803" charset="0"/>
                <a:ea typeface="仿宋" panose="02010609060101010101" charset="-122"/>
              </a:rPr>
              <a:t>。</a:t>
            </a:r>
            <a:endParaRPr lang="zh-CN" altLang="en-US" sz="2400" b="0">
              <a:uFillTx/>
              <a:latin typeface="Garamond" panose="02020404030301010803" charset="0"/>
              <a:ea typeface="仿宋" panose="02010609060101010101" charset="-122"/>
            </a:endParaRPr>
          </a:p>
          <a:p>
            <a:pPr marL="914400" lvl="1" indent="-457200">
              <a:buFont typeface="Wingdings" panose="05000000000000000000" charset="0"/>
              <a:buChar char="v"/>
            </a:pPr>
            <a:endParaRPr lang="zh-CN" altLang="en-US" sz="2800" b="0">
              <a:uFillTx/>
              <a:latin typeface="Garamond" panose="02020404030301010803" charset="0"/>
              <a:ea typeface="仿宋" panose="02010609060101010101" charset="-122"/>
            </a:endParaRPr>
          </a:p>
          <a:p>
            <a:pPr marL="457200" indent="-457200">
              <a:buFont typeface="Wingdings" panose="05000000000000000000" charset="0"/>
              <a:buChar char="o"/>
            </a:pPr>
            <a:r>
              <a:rPr lang="zh-CN" altLang="en-US" sz="2800" b="0">
                <a:uFillTx/>
                <a:latin typeface="Garamond" panose="02020404030301010803" charset="0"/>
                <a:ea typeface="仿宋" panose="02010609060101010101" charset="-122"/>
              </a:rPr>
              <a:t>研究人员提出了这么多数字签名方案，但他们的主要目的是为了贡献新的技术，超越人类的</a:t>
            </a:r>
            <a:r>
              <a:rPr lang="zh-CN" altLang="en-US" sz="2800" b="0">
                <a:highlight>
                  <a:srgbClr val="FFFF00"/>
                </a:highlight>
                <a:uFillTx/>
                <a:latin typeface="Garamond" panose="02020404030301010803" charset="0"/>
                <a:ea typeface="仿宋" panose="02010609060101010101" charset="-122"/>
              </a:rPr>
              <a:t>认知极限</a:t>
            </a:r>
            <a:r>
              <a:rPr lang="zh-CN" altLang="en-US" sz="2800" b="0">
                <a:uFillTx/>
                <a:latin typeface="Garamond" panose="02020404030301010803" charset="0"/>
                <a:ea typeface="仿宋" panose="02010609060101010101" charset="-122"/>
              </a:rPr>
              <a:t>。</a:t>
            </a:r>
            <a:endParaRPr lang="zh-CN" altLang="en-US" sz="2800" b="0">
              <a:uFillTx/>
              <a:latin typeface="Garamond" panose="02020404030301010803" charset="0"/>
              <a:ea typeface="仿宋"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存储效率篇</a:t>
            </a:r>
            <a:r>
              <a:rPr lang="en-US" altLang="zh-CN"/>
              <a:t>                           1/9</a:t>
            </a:r>
            <a:endParaRPr lang="zh-CN" altLang="en-US"/>
          </a:p>
        </p:txBody>
      </p:sp>
      <p:sp>
        <p:nvSpPr>
          <p:cNvPr id="3" name="Text Placeholder 2"/>
          <p:cNvSpPr>
            <a:spLocks noGrp="1"/>
          </p:cNvSpPr>
          <p:nvPr>
            <p:ph type="body" idx="1"/>
          </p:nvPr>
        </p:nvSpPr>
        <p:spPr>
          <a:xfrm>
            <a:off x="207010" y="1350645"/>
            <a:ext cx="8749665" cy="5005070"/>
          </a:xfrm>
        </p:spPr>
        <p:txBody>
          <a:bodyPr>
            <a:normAutofit lnSpcReduction="10000"/>
          </a:bodyPr>
          <a:p>
            <a:pPr marL="457200" indent="-457200">
              <a:lnSpc>
                <a:spcPct val="110000"/>
              </a:lnSpc>
              <a:buFont typeface="Wingdings" panose="05000000000000000000" charset="0"/>
              <a:buChar char="o"/>
            </a:pPr>
            <a:r>
              <a:rPr lang="zh-CN" altLang="en-US">
                <a:highlight>
                  <a:srgbClr val="00FF00"/>
                </a:highlight>
              </a:rPr>
              <a:t>存储效率</a:t>
            </a:r>
            <a:r>
              <a:rPr lang="zh-CN" altLang="en-US"/>
              <a:t>特指在算法定义和设计起点不变的前提下，通过方案协议的重新构造设计提高</a:t>
            </a:r>
            <a:r>
              <a:rPr lang="zh-CN" altLang="en-US" u="sng"/>
              <a:t>输出</a:t>
            </a:r>
            <a:r>
              <a:rPr lang="zh-CN" altLang="en-US"/>
              <a:t>的效率。</a:t>
            </a:r>
            <a:endParaRPr lang="zh-CN" altLang="en-US"/>
          </a:p>
          <a:p>
            <a:pPr marL="457200" indent="-457200">
              <a:lnSpc>
                <a:spcPct val="110000"/>
              </a:lnSpc>
              <a:buFont typeface="Wingdings" panose="05000000000000000000" charset="0"/>
              <a:buChar char="o"/>
            </a:pPr>
            <a:endParaRPr lang="zh-CN" altLang="en-US"/>
          </a:p>
          <a:p>
            <a:pPr marL="457200" indent="-457200">
              <a:lnSpc>
                <a:spcPct val="110000"/>
              </a:lnSpc>
              <a:buFont typeface="Wingdings" panose="05000000000000000000" charset="0"/>
              <a:buChar char="o"/>
            </a:pPr>
            <a:r>
              <a:rPr lang="zh-CN" altLang="en-US"/>
              <a:t>假设一个密码概念有</a:t>
            </a:r>
            <a:r>
              <a:rPr lang="en-US" altLang="zh-CN"/>
              <a:t>5</a:t>
            </a:r>
            <a:r>
              <a:rPr lang="zh-CN" altLang="en-US"/>
              <a:t>个算法，每一个算法都有输出。在不影响安全的前提下，理论上减小每个算法的输出长度，其结果就是提高方案的存储（传输）效率。</a:t>
            </a:r>
            <a:endParaRPr lang="zh-CN" altLang="en-US"/>
          </a:p>
          <a:p>
            <a:pPr marL="457200" indent="-457200">
              <a:lnSpc>
                <a:spcPct val="110000"/>
              </a:lnSpc>
              <a:buFont typeface="Wingdings" panose="05000000000000000000" charset="0"/>
              <a:buChar char="o"/>
            </a:pPr>
            <a:endParaRPr lang="zh-CN" altLang="en-US"/>
          </a:p>
          <a:p>
            <a:pPr marL="457200" indent="-457200">
              <a:lnSpc>
                <a:spcPct val="110000"/>
              </a:lnSpc>
              <a:buFont typeface="Wingdings" panose="05000000000000000000" charset="0"/>
              <a:buChar char="o"/>
            </a:pPr>
            <a:r>
              <a:rPr lang="zh-CN" altLang="en-US"/>
              <a:t>因此给定一个方案，我们可以构造五个不同的方案专注减小每一个算法的输出。至于该方案是否有存在的价值，取决于</a:t>
            </a:r>
            <a:r>
              <a:rPr lang="en-US" altLang="zh-CN"/>
              <a:t>“</a:t>
            </a:r>
            <a:r>
              <a:rPr lang="zh-CN">
                <a:solidFill>
                  <a:schemeClr val="bg1"/>
                </a:solidFill>
                <a:highlight>
                  <a:srgbClr val="FF0000"/>
                </a:highlight>
              </a:rPr>
              <a:t>该算法输出长度的影响大不大</a:t>
            </a:r>
            <a:r>
              <a:rPr lang="en-US" altLang="zh-CN"/>
              <a:t>”</a:t>
            </a:r>
            <a:r>
              <a:rPr lang="zh-CN" altLang="en-US"/>
              <a:t>。</a:t>
            </a:r>
            <a:endParaRPr lang="zh-CN" altLang="en-US"/>
          </a:p>
          <a:p>
            <a:pPr>
              <a:lnSpc>
                <a:spcPct val="110000"/>
              </a:lnSpc>
              <a:buFont typeface="Wingdings" panose="05000000000000000000" charset="0"/>
            </a:pPr>
            <a:endParaRPr lang="zh-CN" altLang="en-US"/>
          </a:p>
          <a:p>
            <a:pPr marL="457200" indent="-457200">
              <a:lnSpc>
                <a:spcPct val="110000"/>
              </a:lnSpc>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存储效率篇</a:t>
            </a:r>
            <a:r>
              <a:rPr lang="en-US" altLang="zh-CN"/>
              <a:t>                           2/9</a:t>
            </a:r>
            <a:endParaRPr lang="zh-CN" altLang="en-US"/>
          </a:p>
        </p:txBody>
      </p:sp>
      <p:sp>
        <p:nvSpPr>
          <p:cNvPr id="3" name="Text Placeholder 2"/>
          <p:cNvSpPr>
            <a:spLocks noGrp="1"/>
          </p:cNvSpPr>
          <p:nvPr>
            <p:ph type="body" idx="1"/>
          </p:nvPr>
        </p:nvSpPr>
        <p:spPr>
          <a:xfrm>
            <a:off x="207010" y="1350645"/>
            <a:ext cx="8749665" cy="4488815"/>
          </a:xfrm>
        </p:spPr>
        <p:txBody>
          <a:bodyPr/>
          <a:p>
            <a:pPr marL="457200" indent="-457200">
              <a:buFont typeface="Wingdings" panose="05000000000000000000" charset="0"/>
              <a:buChar char="o"/>
            </a:pPr>
            <a:r>
              <a:rPr lang="en-US"/>
              <a:t> </a:t>
            </a:r>
            <a:r>
              <a:rPr lang="zh-CN" altLang="en-US" sz="2800">
                <a:sym typeface="+mn-ea"/>
              </a:rPr>
              <a:t>数字签名的三个算法：</a:t>
            </a:r>
            <a:endParaRPr lang="zh-CN" altLang="en-US" sz="2800"/>
          </a:p>
          <a:p>
            <a:pPr lvl="1">
              <a:buFont typeface="Wingdings" panose="05000000000000000000" charset="0"/>
              <a:buChar char="v"/>
            </a:pPr>
            <a:r>
              <a:rPr lang="zh-CN" altLang="en-US" sz="2800">
                <a:latin typeface="+mn-lt"/>
                <a:ea typeface="+mn-ea"/>
                <a:sym typeface="+mn-ea"/>
              </a:rPr>
              <a:t>密钥算法：</a:t>
            </a:r>
            <a:r>
              <a:rPr lang="en-US" altLang="zh-CN" sz="2800">
                <a:latin typeface="+mn-lt"/>
                <a:ea typeface="+mn-ea"/>
                <a:sym typeface="+mn-ea"/>
              </a:rPr>
              <a:t>KeyGen(1^k)  → (pk,sk)</a:t>
            </a:r>
            <a:endParaRPr lang="en-US" altLang="zh-CN" sz="2800">
              <a:latin typeface="+mn-lt"/>
              <a:ea typeface="+mn-ea"/>
            </a:endParaRPr>
          </a:p>
          <a:p>
            <a:pPr lvl="1">
              <a:buFont typeface="Wingdings" panose="05000000000000000000" charset="0"/>
              <a:buChar char="v"/>
            </a:pPr>
            <a:r>
              <a:rPr lang="zh-CN" altLang="en-US" sz="2800">
                <a:latin typeface="+mn-lt"/>
                <a:ea typeface="+mn-ea"/>
                <a:sym typeface="+mn-ea"/>
              </a:rPr>
              <a:t>签名算法：</a:t>
            </a:r>
            <a:r>
              <a:rPr lang="en-US" altLang="zh-CN" sz="2800">
                <a:latin typeface="+mn-lt"/>
                <a:ea typeface="+mn-ea"/>
                <a:sym typeface="+mn-ea"/>
              </a:rPr>
              <a:t>Sign(sk, m)  → S_m</a:t>
            </a:r>
            <a:endParaRPr lang="en-US" altLang="zh-CN" sz="2800">
              <a:latin typeface="+mn-lt"/>
              <a:ea typeface="+mn-ea"/>
            </a:endParaRPr>
          </a:p>
          <a:p>
            <a:pPr lvl="1">
              <a:buFont typeface="Wingdings" panose="05000000000000000000" charset="0"/>
              <a:buChar char="v"/>
            </a:pPr>
            <a:r>
              <a:rPr lang="zh-CN" altLang="en-US" sz="2800">
                <a:latin typeface="+mn-lt"/>
                <a:ea typeface="+mn-ea"/>
                <a:sym typeface="+mn-ea"/>
              </a:rPr>
              <a:t>验证算法：</a:t>
            </a:r>
            <a:r>
              <a:rPr lang="en-US" altLang="zh-CN" sz="2800">
                <a:latin typeface="+mn-lt"/>
                <a:ea typeface="+mn-ea"/>
                <a:sym typeface="+mn-ea"/>
              </a:rPr>
              <a:t>Verify(pk, m, S_m) → T/F</a:t>
            </a:r>
            <a:endParaRPr lang="en-US" altLang="zh-CN" sz="2800">
              <a:latin typeface="+mn-lt"/>
              <a:ea typeface="+mn-ea"/>
              <a:sym typeface="+mn-ea"/>
            </a:endParaRPr>
          </a:p>
          <a:p>
            <a:pPr lvl="1">
              <a:buFont typeface="Wingdings" panose="05000000000000000000" charset="0"/>
              <a:buChar char="v"/>
            </a:pPr>
            <a:endParaRPr lang="en-US" altLang="zh-CN" sz="2800">
              <a:latin typeface="+mn-lt"/>
              <a:ea typeface="+mn-ea"/>
            </a:endParaRPr>
          </a:p>
          <a:p>
            <a:pPr marL="457200" indent="-457200">
              <a:buFont typeface="Wingdings" panose="05000000000000000000" charset="0"/>
              <a:buChar char="o"/>
            </a:pPr>
            <a:r>
              <a:rPr lang="zh-CN" altLang="en-US" sz="2800">
                <a:latin typeface="+mn-lt"/>
                <a:ea typeface="+mn-ea"/>
              </a:rPr>
              <a:t>有三个对象涉及长度：</a:t>
            </a:r>
            <a:endParaRPr lang="zh-CN" altLang="en-US" sz="2800">
              <a:latin typeface="+mn-lt"/>
              <a:ea typeface="+mn-ea"/>
            </a:endParaRPr>
          </a:p>
          <a:p>
            <a:pPr marL="914400" lvl="1" indent="-457200">
              <a:buFont typeface="Wingdings" panose="05000000000000000000" charset="0"/>
              <a:buChar char="v"/>
            </a:pPr>
            <a:r>
              <a:rPr lang="en-US" altLang="zh-CN" sz="2800">
                <a:highlight>
                  <a:srgbClr val="FFFF00"/>
                </a:highlight>
                <a:latin typeface="+mn-lt"/>
                <a:ea typeface="+mn-ea"/>
              </a:rPr>
              <a:t>sk</a:t>
            </a:r>
            <a:r>
              <a:rPr lang="zh-CN" altLang="en-US" sz="2800">
                <a:highlight>
                  <a:srgbClr val="FFFF00"/>
                </a:highlight>
                <a:latin typeface="+mn-lt"/>
                <a:ea typeface="+mn-ea"/>
              </a:rPr>
              <a:t>长度</a:t>
            </a:r>
            <a:r>
              <a:rPr lang="zh-CN" altLang="en-US" sz="2800">
                <a:latin typeface="+mn-lt"/>
                <a:ea typeface="+mn-ea"/>
              </a:rPr>
              <a:t>，这个需要由签名者秘密存储</a:t>
            </a:r>
            <a:r>
              <a:rPr lang="zh-CN" altLang="en-US" sz="2800">
                <a:sym typeface="+mn-ea"/>
              </a:rPr>
              <a:t>（存储消耗）</a:t>
            </a:r>
            <a:endParaRPr lang="zh-CN" altLang="en-US" sz="2800">
              <a:latin typeface="+mn-lt"/>
              <a:ea typeface="+mn-ea"/>
            </a:endParaRPr>
          </a:p>
          <a:p>
            <a:pPr marL="914400" lvl="1" indent="-457200">
              <a:buFont typeface="Wingdings" panose="05000000000000000000" charset="0"/>
              <a:buChar char="v"/>
            </a:pPr>
            <a:r>
              <a:rPr lang="en-US" altLang="zh-CN" sz="2800">
                <a:highlight>
                  <a:srgbClr val="00FF00"/>
                </a:highlight>
                <a:sym typeface="+mn-ea"/>
              </a:rPr>
              <a:t>pk</a:t>
            </a:r>
            <a:r>
              <a:rPr lang="zh-CN" altLang="en-US" sz="2800">
                <a:highlight>
                  <a:srgbClr val="00FF00"/>
                </a:highlight>
                <a:sym typeface="+mn-ea"/>
              </a:rPr>
              <a:t>长度</a:t>
            </a:r>
            <a:r>
              <a:rPr lang="zh-CN" altLang="en-US" sz="2800">
                <a:sym typeface="+mn-ea"/>
              </a:rPr>
              <a:t>，这个需要发送给验证者（通讯消耗）</a:t>
            </a:r>
            <a:endParaRPr lang="zh-CN" altLang="en-US" sz="2800">
              <a:latin typeface="+mn-lt"/>
              <a:ea typeface="+mn-ea"/>
            </a:endParaRPr>
          </a:p>
          <a:p>
            <a:pPr marL="914400" lvl="1" indent="-457200">
              <a:buFont typeface="Wingdings" panose="05000000000000000000" charset="0"/>
              <a:buChar char="v"/>
            </a:pPr>
            <a:r>
              <a:rPr lang="en-US" altLang="zh-CN" sz="2800">
                <a:solidFill>
                  <a:schemeClr val="tx1"/>
                </a:solidFill>
                <a:highlight>
                  <a:srgbClr val="FF00FF"/>
                </a:highlight>
                <a:latin typeface="+mn-lt"/>
                <a:ea typeface="+mn-ea"/>
              </a:rPr>
              <a:t>S_m</a:t>
            </a:r>
            <a:r>
              <a:rPr lang="zh-CN" altLang="en-US" sz="2800">
                <a:solidFill>
                  <a:schemeClr val="tx1"/>
                </a:solidFill>
                <a:highlight>
                  <a:srgbClr val="FF00FF"/>
                </a:highlight>
                <a:latin typeface="+mn-lt"/>
                <a:ea typeface="+mn-ea"/>
              </a:rPr>
              <a:t>长度</a:t>
            </a:r>
            <a:r>
              <a:rPr lang="zh-CN" altLang="en-US" sz="2800">
                <a:latin typeface="+mn-lt"/>
                <a:ea typeface="+mn-ea"/>
              </a:rPr>
              <a:t>，这个需要附在消息之后</a:t>
            </a:r>
            <a:r>
              <a:rPr lang="zh-CN" altLang="en-US" sz="2800">
                <a:sym typeface="+mn-ea"/>
              </a:rPr>
              <a:t>（通讯消耗）</a:t>
            </a:r>
            <a:endParaRPr lang="zh-CN" altLang="en-US" sz="2800">
              <a:latin typeface="+mn-lt"/>
              <a:ea typeface="+mn-ea"/>
            </a:endParaRPr>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存储效率篇</a:t>
            </a:r>
            <a:r>
              <a:rPr lang="en-US" altLang="zh-CN"/>
              <a:t>                           3/9</a:t>
            </a:r>
            <a:endParaRPr lang="zh-CN" altLang="en-US"/>
          </a:p>
        </p:txBody>
      </p:sp>
      <p:sp>
        <p:nvSpPr>
          <p:cNvPr id="3" name="Text Placeholder 2"/>
          <p:cNvSpPr>
            <a:spLocks noGrp="1"/>
          </p:cNvSpPr>
          <p:nvPr>
            <p:ph type="body" idx="1"/>
          </p:nvPr>
        </p:nvSpPr>
        <p:spPr>
          <a:xfrm>
            <a:off x="207010" y="1350645"/>
            <a:ext cx="8749665" cy="4488815"/>
          </a:xfrm>
        </p:spPr>
        <p:txBody>
          <a:bodyPr>
            <a:normAutofit lnSpcReduction="10000"/>
          </a:bodyPr>
          <a:p>
            <a:pPr marL="457200" lvl="0" indent="-457200">
              <a:lnSpc>
                <a:spcPct val="100000"/>
              </a:lnSpc>
              <a:buFont typeface="Wingdings" panose="05000000000000000000" charset="0"/>
              <a:buChar char="o"/>
            </a:pPr>
            <a:r>
              <a:rPr lang="zh-CN" altLang="en-US">
                <a:latin typeface="+mn-lt"/>
                <a:ea typeface="+mn-ea"/>
                <a:sym typeface="+mn-ea"/>
              </a:rPr>
              <a:t>密钥算法：</a:t>
            </a:r>
            <a:r>
              <a:rPr lang="en-US" altLang="zh-CN">
                <a:latin typeface="+mn-lt"/>
                <a:ea typeface="+mn-ea"/>
                <a:sym typeface="+mn-ea"/>
              </a:rPr>
              <a:t>KeyGen(1^k)  → (pk,sk)</a:t>
            </a:r>
            <a:endParaRPr lang="en-US" altLang="zh-CN">
              <a:latin typeface="+mn-lt"/>
              <a:ea typeface="+mn-ea"/>
            </a:endParaRPr>
          </a:p>
          <a:p>
            <a:pPr marL="457200" lvl="0" indent="-457200">
              <a:lnSpc>
                <a:spcPct val="100000"/>
              </a:lnSpc>
              <a:buFont typeface="Wingdings" panose="05000000000000000000" charset="0"/>
              <a:buChar char="o"/>
            </a:pPr>
            <a:r>
              <a:rPr lang="en-US" altLang="zh-CN">
                <a:highlight>
                  <a:srgbClr val="FFFF00"/>
                </a:highlight>
                <a:latin typeface="+mn-lt"/>
                <a:ea typeface="+mn-ea"/>
              </a:rPr>
              <a:t>sk</a:t>
            </a:r>
            <a:r>
              <a:rPr lang="zh-CN" altLang="en-US">
                <a:highlight>
                  <a:srgbClr val="FFFF00"/>
                </a:highlight>
                <a:latin typeface="+mn-lt"/>
                <a:ea typeface="+mn-ea"/>
              </a:rPr>
              <a:t>长度</a:t>
            </a:r>
            <a:r>
              <a:rPr lang="zh-CN" altLang="en-US">
                <a:latin typeface="+mn-lt"/>
                <a:ea typeface="+mn-ea"/>
              </a:rPr>
              <a:t>，这个需要由签名者秘密存储（存储消耗）</a:t>
            </a:r>
            <a:endParaRPr lang="zh-CN" altLang="en-US">
              <a:latin typeface="+mn-lt"/>
              <a:ea typeface="+mn-ea"/>
            </a:endParaRPr>
          </a:p>
          <a:p>
            <a:pPr marL="457200" lvl="0" indent="-457200">
              <a:buFont typeface="Wingdings" panose="05000000000000000000" charset="0"/>
              <a:buChar char="o"/>
            </a:pPr>
            <a:endParaRPr lang="zh-CN" altLang="en-US">
              <a:latin typeface="+mn-lt"/>
              <a:ea typeface="+mn-ea"/>
            </a:endParaRPr>
          </a:p>
          <a:p>
            <a:pPr marL="457200" lvl="0" indent="-457200">
              <a:buFont typeface="Wingdings" panose="05000000000000000000" charset="0"/>
              <a:buChar char="o"/>
            </a:pPr>
            <a:r>
              <a:rPr lang="zh-CN" altLang="en-US">
                <a:latin typeface="+mn-lt"/>
                <a:ea typeface="+mn-ea"/>
              </a:rPr>
              <a:t>为了保证安全性，私钥sk必须是随机选取的，而且长度至少为160个比特（</a:t>
            </a:r>
            <a:r>
              <a:rPr lang="en-US" altLang="zh-CN">
                <a:latin typeface="+mn-lt"/>
                <a:ea typeface="+mn-ea"/>
              </a:rPr>
              <a:t>80-bit</a:t>
            </a:r>
            <a:r>
              <a:rPr lang="zh-CN" altLang="en-US">
                <a:latin typeface="+mn-lt"/>
                <a:ea typeface="+mn-ea"/>
              </a:rPr>
              <a:t>安全，敌人需要计算</a:t>
            </a:r>
            <a:r>
              <a:rPr lang="en-US" altLang="zh-CN">
                <a:latin typeface="+mn-lt"/>
                <a:ea typeface="+mn-ea"/>
              </a:rPr>
              <a:t>2^80</a:t>
            </a:r>
            <a:r>
              <a:rPr lang="zh-CN" altLang="en-US">
                <a:latin typeface="+mn-lt"/>
                <a:ea typeface="+mn-ea"/>
              </a:rPr>
              <a:t>对应的破解密钥运算）</a:t>
            </a:r>
            <a:endParaRPr lang="zh-CN" altLang="en-US">
              <a:latin typeface="+mn-lt"/>
              <a:ea typeface="+mn-ea"/>
            </a:endParaRPr>
          </a:p>
          <a:p>
            <a:pPr marL="457200" lvl="0" indent="-457200">
              <a:buFont typeface="Wingdings" panose="05000000000000000000" charset="0"/>
              <a:buChar char="o"/>
            </a:pPr>
            <a:endParaRPr lang="zh-CN" altLang="en-US">
              <a:latin typeface="+mn-lt"/>
              <a:ea typeface="+mn-ea"/>
            </a:endParaRPr>
          </a:p>
          <a:p>
            <a:pPr marL="457200" lvl="0" indent="-457200">
              <a:lnSpc>
                <a:spcPct val="90000"/>
              </a:lnSpc>
              <a:buFont typeface="Wingdings" panose="05000000000000000000" charset="0"/>
              <a:buChar char="o"/>
            </a:pPr>
            <a:r>
              <a:rPr lang="zh-CN" altLang="en-US">
                <a:latin typeface="+mn-lt"/>
                <a:ea typeface="+mn-ea"/>
                <a:sym typeface="+mn-ea"/>
              </a:rPr>
              <a:t>160个比特</a:t>
            </a:r>
            <a:r>
              <a:rPr lang="zh-CN" altLang="en-US">
                <a:latin typeface="+mn-lt"/>
                <a:ea typeface="+mn-ea"/>
              </a:rPr>
              <a:t>约等于20个英文字母，例如sk=“rngxj-kqebo-htcwu-vpmfi”。由于安全性要求</a:t>
            </a:r>
            <a:r>
              <a:rPr lang="en-US" altLang="zh-CN">
                <a:latin typeface="+mn-lt"/>
                <a:ea typeface="+mn-ea"/>
              </a:rPr>
              <a:t>, </a:t>
            </a:r>
            <a:r>
              <a:rPr lang="zh-CN" altLang="en-US">
                <a:latin typeface="+mn-lt"/>
                <a:ea typeface="+mn-ea"/>
              </a:rPr>
              <a:t>私钥必须是随机产生的</a:t>
            </a:r>
            <a:r>
              <a:rPr lang="en-US" altLang="zh-CN">
                <a:latin typeface="+mn-lt"/>
                <a:ea typeface="+mn-ea"/>
              </a:rPr>
              <a:t>, </a:t>
            </a:r>
            <a:r>
              <a:rPr lang="zh-CN" altLang="en-US">
                <a:latin typeface="+mn-lt"/>
                <a:ea typeface="+mn-ea"/>
              </a:rPr>
              <a:t>这个长度无法记忆，必须安全存储。</a:t>
            </a:r>
            <a:endParaRPr lang="zh-CN" altLang="en-US">
              <a:latin typeface="+mn-lt"/>
              <a:ea typeface="+mn-ea"/>
            </a:endParaRPr>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存储效率篇</a:t>
            </a:r>
            <a:r>
              <a:rPr lang="en-US" altLang="zh-CN"/>
              <a:t>                           4/9</a:t>
            </a:r>
            <a:endParaRPr lang="zh-CN" altLang="en-US"/>
          </a:p>
        </p:txBody>
      </p:sp>
      <p:sp>
        <p:nvSpPr>
          <p:cNvPr id="3" name="Text Placeholder 2"/>
          <p:cNvSpPr>
            <a:spLocks noGrp="1"/>
          </p:cNvSpPr>
          <p:nvPr>
            <p:ph type="body" idx="1"/>
          </p:nvPr>
        </p:nvSpPr>
        <p:spPr>
          <a:xfrm>
            <a:off x="207010" y="1350645"/>
            <a:ext cx="8749665" cy="2926715"/>
          </a:xfrm>
        </p:spPr>
        <p:txBody>
          <a:bodyPr>
            <a:normAutofit lnSpcReduction="10000"/>
          </a:bodyPr>
          <a:p>
            <a:pPr marL="457200" lvl="0" indent="-457200">
              <a:buFont typeface="Wingdings" panose="05000000000000000000" charset="0"/>
              <a:buChar char="o"/>
            </a:pPr>
            <a:r>
              <a:rPr lang="zh-CN" altLang="en-US">
                <a:latin typeface="+mn-lt"/>
                <a:ea typeface="+mn-ea"/>
                <a:sym typeface="+mn-ea"/>
              </a:rPr>
              <a:t>密钥算法：</a:t>
            </a:r>
            <a:r>
              <a:rPr lang="en-US" altLang="zh-CN">
                <a:latin typeface="+mn-lt"/>
                <a:ea typeface="+mn-ea"/>
                <a:sym typeface="+mn-ea"/>
              </a:rPr>
              <a:t>KeyGen(1^k)  → (pk,sk)</a:t>
            </a:r>
            <a:endParaRPr lang="en-US" altLang="zh-CN">
              <a:latin typeface="+mn-lt"/>
              <a:ea typeface="+mn-ea"/>
            </a:endParaRPr>
          </a:p>
          <a:p>
            <a:pPr marL="457200" lvl="0" indent="-457200">
              <a:buFont typeface="Wingdings" panose="05000000000000000000" charset="0"/>
              <a:buChar char="o"/>
            </a:pPr>
            <a:r>
              <a:rPr lang="en-US" altLang="zh-CN">
                <a:highlight>
                  <a:srgbClr val="FFFF00"/>
                </a:highlight>
                <a:latin typeface="+mn-lt"/>
                <a:ea typeface="+mn-ea"/>
              </a:rPr>
              <a:t>sk</a:t>
            </a:r>
            <a:r>
              <a:rPr lang="zh-CN" altLang="en-US">
                <a:highlight>
                  <a:srgbClr val="FFFF00"/>
                </a:highlight>
                <a:latin typeface="+mn-lt"/>
                <a:ea typeface="+mn-ea"/>
              </a:rPr>
              <a:t>长度</a:t>
            </a:r>
            <a:r>
              <a:rPr lang="zh-CN" altLang="en-US">
                <a:latin typeface="+mn-lt"/>
                <a:ea typeface="+mn-ea"/>
              </a:rPr>
              <a:t>，这个需要由签名者秘密存储（存储消耗）</a:t>
            </a:r>
            <a:endParaRPr lang="zh-CN" altLang="en-US">
              <a:latin typeface="+mn-lt"/>
              <a:ea typeface="+mn-ea"/>
            </a:endParaRPr>
          </a:p>
          <a:p>
            <a:pPr marL="457200" lvl="0" indent="-457200">
              <a:buFont typeface="Wingdings" panose="05000000000000000000" charset="0"/>
              <a:buChar char="o"/>
            </a:pPr>
            <a:endParaRPr lang="zh-CN" altLang="en-US">
              <a:latin typeface="+mn-lt"/>
              <a:ea typeface="+mn-ea"/>
            </a:endParaRPr>
          </a:p>
          <a:p>
            <a:pPr marL="457200" lvl="0" indent="-457200">
              <a:buFont typeface="Wingdings" panose="05000000000000000000" charset="0"/>
              <a:buChar char="o"/>
            </a:pPr>
            <a:r>
              <a:rPr lang="zh-CN">
                <a:latin typeface="+mn-lt"/>
                <a:ea typeface="+mn-ea"/>
              </a:rPr>
              <a:t>由于密钥结构和签名结构设计的影响，很多方案对应的私钥无法达到理想状态。比如</a:t>
            </a:r>
            <a:r>
              <a:rPr lang="en-US" altLang="zh-CN">
                <a:latin typeface="+mn-lt"/>
                <a:ea typeface="+mn-ea"/>
              </a:rPr>
              <a:t>2004</a:t>
            </a:r>
            <a:r>
              <a:rPr lang="zh-CN" altLang="en-US">
                <a:latin typeface="+mn-lt"/>
                <a:ea typeface="+mn-ea"/>
              </a:rPr>
              <a:t>年欧密论文</a:t>
            </a:r>
            <a:r>
              <a:rPr lang="zh-CN">
                <a:latin typeface="+mn-lt"/>
                <a:ea typeface="+mn-ea"/>
              </a:rPr>
              <a:t>《Short Signatures Without Random Oracles》的方案：</a:t>
            </a:r>
            <a:endParaRPr lang="zh-CN">
              <a:latin typeface="+mn-lt"/>
              <a:ea typeface="+mn-ea"/>
            </a:endParaRPr>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pic>
        <p:nvPicPr>
          <p:cNvPr id="6" name="Picture 5"/>
          <p:cNvPicPr>
            <a:picLocks noChangeAspect="1"/>
          </p:cNvPicPr>
          <p:nvPr/>
        </p:nvPicPr>
        <p:blipFill>
          <a:blip r:embed="rId1"/>
          <a:stretch>
            <a:fillRect/>
          </a:stretch>
        </p:blipFill>
        <p:spPr>
          <a:xfrm>
            <a:off x="207010" y="4118610"/>
            <a:ext cx="8449310" cy="19507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存储效率篇</a:t>
            </a:r>
            <a:r>
              <a:rPr lang="en-US" altLang="zh-CN"/>
              <a:t>                           5/9</a:t>
            </a:r>
            <a:endParaRPr lang="zh-CN" altLang="en-US"/>
          </a:p>
        </p:txBody>
      </p:sp>
      <p:sp>
        <p:nvSpPr>
          <p:cNvPr id="3" name="Text Placeholder 2"/>
          <p:cNvSpPr>
            <a:spLocks noGrp="1"/>
          </p:cNvSpPr>
          <p:nvPr>
            <p:ph type="body" idx="1"/>
          </p:nvPr>
        </p:nvSpPr>
        <p:spPr>
          <a:xfrm>
            <a:off x="207010" y="1350645"/>
            <a:ext cx="8749665" cy="4901565"/>
          </a:xfrm>
        </p:spPr>
        <p:txBody>
          <a:bodyPr/>
          <a:p>
            <a:pPr marL="457200" lvl="0" indent="-457200">
              <a:buFont typeface="Wingdings" panose="05000000000000000000" charset="0"/>
              <a:buChar char="o"/>
            </a:pPr>
            <a:r>
              <a:rPr lang="zh-CN" altLang="en-US">
                <a:latin typeface="+mn-lt"/>
                <a:ea typeface="+mn-ea"/>
                <a:sym typeface="+mn-ea"/>
              </a:rPr>
              <a:t>验证算法：</a:t>
            </a:r>
            <a:r>
              <a:rPr lang="en-US" altLang="zh-CN">
                <a:latin typeface="+mn-lt"/>
                <a:ea typeface="+mn-ea"/>
                <a:sym typeface="+mn-ea"/>
              </a:rPr>
              <a:t>Verify(pk, m, S_m) → T/F</a:t>
            </a:r>
            <a:endParaRPr lang="en-US" altLang="zh-CN">
              <a:latin typeface="+mn-lt"/>
              <a:ea typeface="+mn-ea"/>
              <a:sym typeface="+mn-ea"/>
            </a:endParaRPr>
          </a:p>
          <a:p>
            <a:pPr marL="457200" lvl="0" indent="-457200">
              <a:buFont typeface="Wingdings" panose="05000000000000000000" charset="0"/>
              <a:buChar char="o"/>
            </a:pPr>
            <a:r>
              <a:rPr lang="en-US" altLang="zh-CN">
                <a:highlight>
                  <a:srgbClr val="00FF00"/>
                </a:highlight>
                <a:sym typeface="+mn-ea"/>
              </a:rPr>
              <a:t>pk</a:t>
            </a:r>
            <a:r>
              <a:rPr lang="zh-CN" altLang="en-US">
                <a:highlight>
                  <a:srgbClr val="00FF00"/>
                </a:highlight>
                <a:sym typeface="+mn-ea"/>
              </a:rPr>
              <a:t>长度</a:t>
            </a:r>
            <a:r>
              <a:rPr lang="zh-CN" altLang="en-US">
                <a:sym typeface="+mn-ea"/>
              </a:rPr>
              <a:t>，这个需要发送给验证者（通讯消耗）</a:t>
            </a:r>
            <a:endParaRPr lang="zh-CN" altLang="en-US">
              <a:latin typeface="+mn-lt"/>
              <a:ea typeface="+mn-ea"/>
              <a:sym typeface="+mn-ea"/>
            </a:endParaRPr>
          </a:p>
          <a:p>
            <a:pPr marL="457200" lvl="0" indent="-457200">
              <a:buFont typeface="Wingdings" panose="05000000000000000000" charset="0"/>
              <a:buChar char="o"/>
            </a:pPr>
            <a:endParaRPr lang="zh-CN" altLang="en-US">
              <a:latin typeface="+mn-lt"/>
              <a:ea typeface="+mn-ea"/>
            </a:endParaRPr>
          </a:p>
          <a:p>
            <a:pPr marL="457200" lvl="0" indent="-457200">
              <a:buFont typeface="Wingdings" panose="05000000000000000000" charset="0"/>
              <a:buChar char="o"/>
            </a:pPr>
            <a:r>
              <a:rPr lang="zh-CN" altLang="en-US">
                <a:latin typeface="+mn-lt"/>
                <a:ea typeface="+mn-ea"/>
              </a:rPr>
              <a:t>在公钥密码中，每一个参数对象</a:t>
            </a:r>
            <a:r>
              <a:rPr lang="en-US" altLang="zh-CN">
                <a:latin typeface="+mn-lt"/>
                <a:ea typeface="+mn-ea"/>
              </a:rPr>
              <a:t>(</a:t>
            </a:r>
            <a:r>
              <a:rPr lang="zh-CN" altLang="en-US">
                <a:latin typeface="+mn-lt"/>
                <a:ea typeface="+mn-ea"/>
              </a:rPr>
              <a:t>公钥、签名，密文</a:t>
            </a:r>
            <a:r>
              <a:rPr lang="en-US" altLang="zh-CN">
                <a:latin typeface="+mn-lt"/>
                <a:ea typeface="+mn-ea"/>
              </a:rPr>
              <a:t>)</a:t>
            </a:r>
            <a:r>
              <a:rPr lang="zh-CN" altLang="en-US">
                <a:latin typeface="+mn-lt"/>
                <a:ea typeface="+mn-ea"/>
              </a:rPr>
              <a:t>都由若干个</a:t>
            </a:r>
            <a:r>
              <a:rPr lang="en-US" altLang="zh-CN">
                <a:latin typeface="+mn-lt"/>
                <a:ea typeface="+mn-ea"/>
              </a:rPr>
              <a:t>elements</a:t>
            </a:r>
            <a:r>
              <a:rPr lang="zh-CN" altLang="en-US">
                <a:latin typeface="+mn-lt"/>
                <a:ea typeface="+mn-ea"/>
              </a:rPr>
              <a:t>构造，且这些</a:t>
            </a:r>
            <a:r>
              <a:rPr lang="en-US" altLang="zh-CN">
                <a:latin typeface="+mn-lt"/>
                <a:ea typeface="+mn-ea"/>
              </a:rPr>
              <a:t>elements</a:t>
            </a:r>
            <a:r>
              <a:rPr lang="zh-CN" altLang="en-US">
                <a:latin typeface="+mn-lt"/>
                <a:ea typeface="+mn-ea"/>
              </a:rPr>
              <a:t>来自不同数学工具已定义好的域。</a:t>
            </a:r>
            <a:endParaRPr lang="zh-CN" altLang="en-US">
              <a:latin typeface="+mn-lt"/>
              <a:ea typeface="+mn-ea"/>
            </a:endParaRPr>
          </a:p>
          <a:p>
            <a:pPr marL="457200" lvl="0" indent="-457200">
              <a:buFont typeface="Wingdings" panose="05000000000000000000" charset="0"/>
              <a:buChar char="o"/>
            </a:pPr>
            <a:r>
              <a:rPr lang="zh-CN" altLang="en-US">
                <a:latin typeface="+mn-lt"/>
                <a:ea typeface="+mn-ea"/>
              </a:rPr>
              <a:t>比如：</a:t>
            </a:r>
            <a:r>
              <a:rPr lang="en-US" altLang="zh-CN">
                <a:latin typeface="+mn-lt"/>
                <a:ea typeface="+mn-ea"/>
              </a:rPr>
              <a:t> group element,   integer</a:t>
            </a:r>
            <a:r>
              <a:rPr lang="zh-CN" altLang="en-US">
                <a:latin typeface="+mn-lt"/>
                <a:ea typeface="+mn-ea"/>
              </a:rPr>
              <a:t>，</a:t>
            </a:r>
            <a:r>
              <a:rPr lang="en-US" altLang="zh-CN">
                <a:latin typeface="+mn-lt"/>
                <a:ea typeface="+mn-ea"/>
              </a:rPr>
              <a:t> n-bit string,  vector, matrix</a:t>
            </a:r>
            <a:r>
              <a:rPr lang="zh-CN" altLang="en-US">
                <a:latin typeface="+mn-lt"/>
                <a:ea typeface="+mn-ea"/>
              </a:rPr>
              <a:t>。</a:t>
            </a:r>
            <a:r>
              <a:rPr lang="en-US" altLang="zh-CN">
                <a:latin typeface="+mn-lt"/>
                <a:ea typeface="+mn-ea"/>
              </a:rPr>
              <a:t> </a:t>
            </a:r>
            <a:r>
              <a:rPr lang="zh-CN" altLang="en-US">
                <a:latin typeface="+mn-lt"/>
                <a:ea typeface="+mn-ea"/>
              </a:rPr>
              <a:t>它们都是最基本的构成单元（不能再切割）</a:t>
            </a:r>
            <a:endParaRPr lang="zh-CN" altLang="en-US">
              <a:latin typeface="+mn-lt"/>
              <a:ea typeface="+mn-ea"/>
            </a:endParaRPr>
          </a:p>
          <a:p>
            <a:pPr marL="457200" lvl="0" indent="-457200">
              <a:buFont typeface="Wingdings" panose="05000000000000000000" charset="0"/>
              <a:buChar char="o"/>
            </a:pPr>
            <a:r>
              <a:rPr lang="zh-CN" altLang="en-US">
                <a:latin typeface="+mn-lt"/>
                <a:ea typeface="+mn-ea"/>
              </a:rPr>
              <a:t>公钥长度的经常用</a:t>
            </a:r>
            <a:r>
              <a:rPr lang="en-US" altLang="zh-CN">
                <a:latin typeface="+mn-lt"/>
                <a:ea typeface="+mn-ea"/>
              </a:rPr>
              <a:t>X</a:t>
            </a:r>
            <a:r>
              <a:rPr lang="zh-CN" altLang="en-US">
                <a:latin typeface="+mn-lt"/>
                <a:ea typeface="+mn-ea"/>
              </a:rPr>
              <a:t>个单元表示（和</a:t>
            </a:r>
            <a:r>
              <a:rPr lang="en-US" altLang="zh-CN">
                <a:latin typeface="+mn-lt"/>
                <a:ea typeface="+mn-ea"/>
              </a:rPr>
              <a:t>sk</a:t>
            </a:r>
            <a:r>
              <a:rPr lang="zh-CN" altLang="en-US">
                <a:latin typeface="+mn-lt"/>
                <a:ea typeface="+mn-ea"/>
              </a:rPr>
              <a:t>不一样）</a:t>
            </a:r>
            <a:endParaRPr lang="zh-CN" altLang="en-US">
              <a:latin typeface="+mn-lt"/>
              <a:ea typeface="+mn-ea"/>
            </a:endParaRPr>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存储效率篇</a:t>
            </a:r>
            <a:r>
              <a:rPr lang="en-US" altLang="zh-CN"/>
              <a:t>                           6/9</a:t>
            </a:r>
            <a:endParaRPr lang="zh-CN" altLang="en-US"/>
          </a:p>
        </p:txBody>
      </p:sp>
      <p:sp>
        <p:nvSpPr>
          <p:cNvPr id="3" name="Text Placeholder 2"/>
          <p:cNvSpPr>
            <a:spLocks noGrp="1"/>
          </p:cNvSpPr>
          <p:nvPr>
            <p:ph type="body" idx="1"/>
          </p:nvPr>
        </p:nvSpPr>
        <p:spPr>
          <a:xfrm>
            <a:off x="207010" y="1350645"/>
            <a:ext cx="8749665" cy="4901565"/>
          </a:xfrm>
        </p:spPr>
        <p:txBody>
          <a:bodyPr>
            <a:noAutofit/>
          </a:bodyPr>
          <a:p>
            <a:pPr marL="457200" lvl="0" indent="-457200">
              <a:lnSpc>
                <a:spcPct val="110000"/>
              </a:lnSpc>
              <a:buFont typeface="Wingdings" panose="05000000000000000000" charset="0"/>
              <a:buChar char="o"/>
            </a:pPr>
            <a:r>
              <a:rPr lang="zh-CN" altLang="en-US" sz="2700">
                <a:latin typeface="+mn-lt"/>
                <a:ea typeface="+mn-ea"/>
                <a:sym typeface="+mn-ea"/>
              </a:rPr>
              <a:t>验证算法：</a:t>
            </a:r>
            <a:r>
              <a:rPr lang="en-US" altLang="zh-CN" sz="2700">
                <a:latin typeface="+mn-lt"/>
                <a:ea typeface="+mn-ea"/>
                <a:sym typeface="+mn-ea"/>
              </a:rPr>
              <a:t>Verify(pk, m, S_m) → T/F</a:t>
            </a:r>
            <a:endParaRPr lang="en-US" altLang="zh-CN" sz="2700">
              <a:latin typeface="+mn-lt"/>
              <a:ea typeface="+mn-ea"/>
              <a:sym typeface="+mn-ea"/>
            </a:endParaRPr>
          </a:p>
          <a:p>
            <a:pPr marL="457200" lvl="0" indent="-457200">
              <a:lnSpc>
                <a:spcPct val="110000"/>
              </a:lnSpc>
              <a:buFont typeface="Wingdings" panose="05000000000000000000" charset="0"/>
              <a:buChar char="o"/>
            </a:pPr>
            <a:r>
              <a:rPr lang="en-US" altLang="zh-CN" sz="2700">
                <a:highlight>
                  <a:srgbClr val="00FF00"/>
                </a:highlight>
                <a:sym typeface="+mn-ea"/>
              </a:rPr>
              <a:t>pk</a:t>
            </a:r>
            <a:r>
              <a:rPr lang="zh-CN" altLang="en-US" sz="2700">
                <a:highlight>
                  <a:srgbClr val="00FF00"/>
                </a:highlight>
                <a:sym typeface="+mn-ea"/>
              </a:rPr>
              <a:t>长度</a:t>
            </a:r>
            <a:r>
              <a:rPr lang="zh-CN" altLang="en-US" sz="2700">
                <a:sym typeface="+mn-ea"/>
              </a:rPr>
              <a:t>，这个需要发送给验证者（通讯消耗）</a:t>
            </a:r>
            <a:endParaRPr lang="zh-CN" altLang="en-US" sz="2700">
              <a:latin typeface="+mn-lt"/>
              <a:ea typeface="+mn-ea"/>
              <a:sym typeface="+mn-ea"/>
            </a:endParaRPr>
          </a:p>
          <a:p>
            <a:pPr marL="457200" lvl="0" indent="-457200">
              <a:lnSpc>
                <a:spcPct val="110000"/>
              </a:lnSpc>
              <a:buFont typeface="Wingdings" panose="05000000000000000000" charset="0"/>
              <a:buChar char="o"/>
            </a:pPr>
            <a:endParaRPr lang="zh-CN" altLang="en-US" sz="2700">
              <a:latin typeface="+mn-lt"/>
              <a:ea typeface="+mn-ea"/>
            </a:endParaRPr>
          </a:p>
          <a:p>
            <a:pPr marL="457200" lvl="0" indent="-457200">
              <a:lnSpc>
                <a:spcPct val="100000"/>
              </a:lnSpc>
              <a:buFont typeface="Wingdings" panose="05000000000000000000" charset="0"/>
              <a:buChar char="o"/>
            </a:pPr>
            <a:r>
              <a:rPr lang="zh-CN" sz="2700">
                <a:latin typeface="+mn-lt"/>
                <a:ea typeface="+mn-ea"/>
              </a:rPr>
              <a:t>以</a:t>
            </a:r>
            <a:r>
              <a:rPr lang="en-US" altLang="zh-CN" sz="2700">
                <a:latin typeface="+mn-lt"/>
                <a:ea typeface="+mn-ea"/>
              </a:rPr>
              <a:t>80-bit</a:t>
            </a:r>
            <a:r>
              <a:rPr lang="zh-CN" altLang="en-US" sz="2700">
                <a:latin typeface="+mn-lt"/>
                <a:ea typeface="+mn-ea"/>
              </a:rPr>
              <a:t>安全为例子，每一个单元的最短表示长度是</a:t>
            </a:r>
            <a:r>
              <a:rPr lang="en-US" altLang="zh-CN" sz="2700">
                <a:latin typeface="+mn-lt"/>
                <a:ea typeface="+mn-ea"/>
              </a:rPr>
              <a:t>160</a:t>
            </a:r>
            <a:r>
              <a:rPr lang="zh-CN" altLang="en-US" sz="2700">
                <a:latin typeface="+mn-lt"/>
                <a:ea typeface="+mn-ea"/>
              </a:rPr>
              <a:t>比特，但是大多数的数学工具都无法达到理想状态（椭圆曲线群可以）。</a:t>
            </a:r>
            <a:endParaRPr lang="zh-CN" altLang="en-US" sz="2700">
              <a:latin typeface="+mn-lt"/>
              <a:ea typeface="+mn-ea"/>
            </a:endParaRPr>
          </a:p>
          <a:p>
            <a:pPr marL="457200" lvl="0" indent="-457200">
              <a:lnSpc>
                <a:spcPct val="100000"/>
              </a:lnSpc>
              <a:buFont typeface="Wingdings" panose="05000000000000000000" charset="0"/>
              <a:buChar char="o"/>
            </a:pPr>
            <a:r>
              <a:rPr lang="zh-CN" altLang="en-US" sz="2700">
                <a:latin typeface="+mn-lt"/>
                <a:ea typeface="+mn-ea"/>
              </a:rPr>
              <a:t>验证者必须知道</a:t>
            </a:r>
            <a:r>
              <a:rPr lang="en-US" altLang="zh-CN" sz="2700">
                <a:latin typeface="+mn-lt"/>
                <a:ea typeface="+mn-ea"/>
              </a:rPr>
              <a:t>pk</a:t>
            </a:r>
            <a:r>
              <a:rPr lang="zh-CN" altLang="en-US" sz="2700">
                <a:latin typeface="+mn-lt"/>
                <a:ea typeface="+mn-ea"/>
              </a:rPr>
              <a:t>才可以完成签名验证。将</a:t>
            </a:r>
            <a:r>
              <a:rPr lang="en-US" altLang="zh-CN" sz="2700">
                <a:latin typeface="+mn-lt"/>
                <a:ea typeface="+mn-ea"/>
              </a:rPr>
              <a:t>pk</a:t>
            </a:r>
            <a:r>
              <a:rPr lang="zh-CN" altLang="en-US" sz="2700">
                <a:latin typeface="+mn-lt"/>
                <a:ea typeface="+mn-ea"/>
              </a:rPr>
              <a:t>发送给验证者将占用通讯消耗。</a:t>
            </a:r>
            <a:endParaRPr lang="zh-CN" altLang="en-US" sz="2700">
              <a:latin typeface="+mn-lt"/>
              <a:ea typeface="+mn-ea"/>
            </a:endParaRPr>
          </a:p>
          <a:p>
            <a:pPr marL="457200" lvl="0" indent="-457200">
              <a:lnSpc>
                <a:spcPct val="100000"/>
              </a:lnSpc>
              <a:buFont typeface="Wingdings" panose="05000000000000000000" charset="0"/>
              <a:buChar char="o"/>
            </a:pPr>
            <a:r>
              <a:rPr lang="zh-CN" altLang="en-US" sz="2700">
                <a:latin typeface="+mn-lt"/>
                <a:ea typeface="+mn-ea"/>
              </a:rPr>
              <a:t>公钥</a:t>
            </a:r>
            <a:r>
              <a:rPr lang="en-US" altLang="zh-CN" sz="2700">
                <a:latin typeface="+mn-lt"/>
                <a:ea typeface="+mn-ea"/>
              </a:rPr>
              <a:t>pk</a:t>
            </a:r>
            <a:r>
              <a:rPr lang="zh-CN" altLang="en-US" sz="2700">
                <a:latin typeface="+mn-lt"/>
                <a:ea typeface="+mn-ea"/>
              </a:rPr>
              <a:t>是固定的。理想情况下验证者老马只需要接收一次小明的公钥就可以多次验证小明的签名。</a:t>
            </a:r>
            <a:endParaRPr lang="zh-CN" altLang="en-US" sz="2700">
              <a:latin typeface="+mn-lt"/>
              <a:ea typeface="+mn-ea"/>
            </a:endParaRPr>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存储效率篇</a:t>
            </a:r>
            <a:r>
              <a:rPr lang="en-US" altLang="zh-CN"/>
              <a:t>                           7/9</a:t>
            </a:r>
            <a:endParaRPr lang="zh-CN" altLang="en-US"/>
          </a:p>
        </p:txBody>
      </p:sp>
      <p:sp>
        <p:nvSpPr>
          <p:cNvPr id="3" name="Text Placeholder 2"/>
          <p:cNvSpPr>
            <a:spLocks noGrp="1"/>
          </p:cNvSpPr>
          <p:nvPr>
            <p:ph type="body" idx="1"/>
          </p:nvPr>
        </p:nvSpPr>
        <p:spPr>
          <a:xfrm>
            <a:off x="207010" y="1350645"/>
            <a:ext cx="8749665" cy="4699635"/>
          </a:xfrm>
        </p:spPr>
        <p:txBody>
          <a:bodyPr>
            <a:normAutofit/>
          </a:bodyPr>
          <a:p>
            <a:pPr marL="457200" lvl="0" indent="-457200">
              <a:buFont typeface="Wingdings" panose="05000000000000000000" charset="0"/>
              <a:buChar char="o"/>
            </a:pPr>
            <a:r>
              <a:rPr lang="zh-CN" altLang="en-US">
                <a:latin typeface="+mn-lt"/>
                <a:ea typeface="+mn-ea"/>
                <a:sym typeface="+mn-ea"/>
              </a:rPr>
              <a:t>签名算法：</a:t>
            </a:r>
            <a:r>
              <a:rPr lang="en-US" altLang="zh-CN">
                <a:latin typeface="+mn-lt"/>
                <a:ea typeface="+mn-ea"/>
                <a:sym typeface="+mn-ea"/>
              </a:rPr>
              <a:t>Sign(sk, m)  → S_m</a:t>
            </a:r>
            <a:endParaRPr lang="en-US" altLang="zh-CN">
              <a:latin typeface="+mn-lt"/>
              <a:ea typeface="+mn-ea"/>
            </a:endParaRPr>
          </a:p>
          <a:p>
            <a:pPr marL="457200" lvl="0" indent="-457200">
              <a:buFont typeface="Wingdings" panose="05000000000000000000" charset="0"/>
              <a:buChar char="o"/>
            </a:pPr>
            <a:r>
              <a:rPr lang="en-US" altLang="zh-CN">
                <a:highlight>
                  <a:srgbClr val="FF00FF"/>
                </a:highlight>
                <a:latin typeface="+mn-lt"/>
                <a:ea typeface="+mn-ea"/>
                <a:sym typeface="+mn-ea"/>
              </a:rPr>
              <a:t>S_m</a:t>
            </a:r>
            <a:r>
              <a:rPr lang="zh-CN" altLang="en-US">
                <a:highlight>
                  <a:srgbClr val="FF00FF"/>
                </a:highlight>
                <a:latin typeface="+mn-lt"/>
                <a:ea typeface="+mn-ea"/>
                <a:sym typeface="+mn-ea"/>
              </a:rPr>
              <a:t>长度</a:t>
            </a:r>
            <a:r>
              <a:rPr lang="zh-CN" altLang="en-US">
                <a:latin typeface="+mn-lt"/>
                <a:ea typeface="+mn-ea"/>
                <a:sym typeface="+mn-ea"/>
              </a:rPr>
              <a:t>，这个需要附在消息之后</a:t>
            </a:r>
            <a:r>
              <a:rPr lang="zh-CN" altLang="en-US">
                <a:sym typeface="+mn-ea"/>
              </a:rPr>
              <a:t>（通讯消耗）</a:t>
            </a:r>
            <a:endParaRPr lang="zh-CN" altLang="en-US">
              <a:sym typeface="+mn-ea"/>
            </a:endParaRPr>
          </a:p>
          <a:p>
            <a:pPr marL="457200" lvl="0" indent="-457200">
              <a:buFont typeface="Wingdings" panose="05000000000000000000" charset="0"/>
              <a:buChar char="o"/>
            </a:pPr>
            <a:endParaRPr lang="zh-CN" altLang="en-US">
              <a:latin typeface="+mn-lt"/>
              <a:ea typeface="+mn-ea"/>
            </a:endParaRPr>
          </a:p>
          <a:p>
            <a:pPr marL="457200" lvl="0" indent="-457200">
              <a:buFont typeface="Wingdings" panose="05000000000000000000" charset="0"/>
              <a:buChar char="o"/>
            </a:pPr>
            <a:r>
              <a:rPr lang="zh-CN" altLang="en-US" sz="2400">
                <a:latin typeface="+mn-lt"/>
                <a:ea typeface="+mn-ea"/>
              </a:rPr>
              <a:t>在（私钥，公钥，签名）三个对象中，学术圈讨论最多的是签名长度，因为一个密钥对可能会产生并发送成百上千个签名。如果可以缩减10%的签名长度，那存储和通讯的代价就可以理论上减小10%。</a:t>
            </a:r>
            <a:endParaRPr lang="zh-CN" altLang="en-US" sz="2400">
              <a:latin typeface="+mn-lt"/>
              <a:ea typeface="+mn-ea"/>
            </a:endParaRPr>
          </a:p>
          <a:p>
            <a:pPr marL="457200" lvl="0" indent="-457200">
              <a:buFont typeface="Wingdings" panose="05000000000000000000" charset="0"/>
              <a:buChar char="o"/>
            </a:pPr>
            <a:r>
              <a:rPr lang="zh-CN" altLang="en-US" sz="2400">
                <a:latin typeface="+mn-lt"/>
                <a:ea typeface="+mn-ea"/>
              </a:rPr>
              <a:t>绝大多数的签名方案都无法达到理想长度，即只有一个</a:t>
            </a:r>
            <a:r>
              <a:rPr lang="en-US" altLang="zh-CN" sz="2400">
                <a:latin typeface="+mn-lt"/>
                <a:ea typeface="+mn-ea"/>
              </a:rPr>
              <a:t>element</a:t>
            </a:r>
            <a:r>
              <a:rPr lang="zh-CN" altLang="en-US" sz="2400">
                <a:latin typeface="+mn-lt"/>
                <a:ea typeface="+mn-ea"/>
              </a:rPr>
              <a:t>。</a:t>
            </a:r>
            <a:r>
              <a:rPr lang="en-US" altLang="zh-CN" sz="2400">
                <a:latin typeface="+mn-lt"/>
                <a:ea typeface="+mn-ea"/>
              </a:rPr>
              <a:t> </a:t>
            </a:r>
            <a:r>
              <a:rPr lang="zh-CN" altLang="en-US" sz="2400">
                <a:latin typeface="+mn-lt"/>
                <a:ea typeface="+mn-ea"/>
              </a:rPr>
              <a:t>这是因为可证明安全要求签名里必须嵌入随机数，而随机数的使用最终增加了签名的长度。</a:t>
            </a:r>
            <a:endParaRPr lang="zh-CN" altLang="en-US" sz="2400">
              <a:latin typeface="+mn-lt"/>
              <a:ea typeface="+mn-ea"/>
            </a:endParaRPr>
          </a:p>
          <a:p>
            <a:pPr lvl="0">
              <a:buFont typeface="Wingdings" panose="05000000000000000000" charset="0"/>
            </a:pPr>
            <a:endParaRPr lang="zh-CN" altLang="en-US" sz="2400">
              <a:latin typeface="+mn-lt"/>
              <a:ea typeface="+mn-ea"/>
            </a:endParaRPr>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内容回顾</a:t>
            </a:r>
            <a:endParaRPr lang="zh-CN" altLang="en-US"/>
          </a:p>
        </p:txBody>
      </p:sp>
      <p:sp>
        <p:nvSpPr>
          <p:cNvPr id="3" name="Text Placeholder 2"/>
          <p:cNvSpPr>
            <a:spLocks noGrp="1"/>
          </p:cNvSpPr>
          <p:nvPr>
            <p:ph type="body" idx="1"/>
          </p:nvPr>
        </p:nvSpPr>
        <p:spPr/>
        <p:txBody>
          <a:bodyPr>
            <a:normAutofit lnSpcReduction="20000"/>
          </a:bodyPr>
          <a:p>
            <a:pPr marL="457200" indent="-457200">
              <a:buFont typeface="Arial" panose="020B0604020202020204" pitchFamily="34" charset="0"/>
              <a:buChar char="•"/>
            </a:pPr>
            <a:r>
              <a:rPr lang="en-US"/>
              <a:t>密码学的设计之路</a:t>
            </a:r>
            <a:endParaRPr lang="en-US"/>
          </a:p>
          <a:p>
            <a:pPr marL="457200" indent="-457200">
              <a:buFont typeface="Arial" panose="020B0604020202020204" pitchFamily="34" charset="0"/>
              <a:buChar char="•"/>
            </a:pPr>
            <a:r>
              <a:rPr lang="en-US"/>
              <a:t>具体构造这条路</a:t>
            </a:r>
            <a:endParaRPr lang="en-US"/>
          </a:p>
          <a:p>
            <a:pPr marL="457200" indent="-457200">
              <a:buFont typeface="Arial" panose="020B0604020202020204" pitchFamily="34" charset="0"/>
              <a:buChar char="•"/>
            </a:pPr>
            <a:r>
              <a:rPr lang="en-US"/>
              <a:t>论文标题与贡献</a:t>
            </a:r>
            <a:endParaRPr lang="en-US"/>
          </a:p>
          <a:p>
            <a:pPr marL="457200" indent="-457200">
              <a:buFont typeface="Arial" panose="020B0604020202020204" pitchFamily="34" charset="0"/>
              <a:buChar char="•"/>
            </a:pPr>
            <a:r>
              <a:rPr lang="en-US"/>
              <a:t>从安全到可证明安全</a:t>
            </a:r>
            <a:endParaRPr lang="en-US"/>
          </a:p>
          <a:p>
            <a:pPr marL="457200" indent="-457200">
              <a:buFont typeface="Arial" panose="020B0604020202020204" pitchFamily="34" charset="0"/>
              <a:buChar char="•"/>
            </a:pPr>
            <a:r>
              <a:rPr lang="en-US"/>
              <a:t>设计起点</a:t>
            </a:r>
            <a:endParaRPr lang="en-US"/>
          </a:p>
          <a:p>
            <a:pPr marL="457200" indent="-457200">
              <a:buFont typeface="Arial" panose="020B0604020202020204" pitchFamily="34" charset="0"/>
              <a:buChar char="•"/>
            </a:pPr>
            <a:r>
              <a:rPr lang="en-US"/>
              <a:t>密码学入门的学习方法（方法论）</a:t>
            </a:r>
            <a:endParaRPr lang="en-US"/>
          </a:p>
          <a:p>
            <a:pPr marL="457200" indent="-457200">
              <a:buFont typeface="Arial" panose="020B0604020202020204" pitchFamily="34" charset="0"/>
              <a:buChar char="•"/>
            </a:pPr>
            <a:r>
              <a:rPr lang="en-US"/>
              <a:t>设计起点与具体构造小节     </a:t>
            </a:r>
            <a:endParaRPr lang="en-US"/>
          </a:p>
          <a:p>
            <a:pPr marL="457200" indent="-457200">
              <a:buFont typeface="Arial" panose="020B0604020202020204" pitchFamily="34" charset="0"/>
              <a:buChar char="•"/>
            </a:pPr>
            <a:r>
              <a:rPr lang="en-US"/>
              <a:t>四大模型的研究路线总览</a:t>
            </a:r>
            <a:endParaRPr lang="en-US"/>
          </a:p>
          <a:p>
            <a:pPr marL="457200" indent="-457200">
              <a:buFont typeface="Arial" panose="020B0604020202020204" pitchFamily="34" charset="0"/>
              <a:buChar char="•"/>
            </a:pPr>
            <a:r>
              <a:rPr lang="en-US"/>
              <a:t>Benefits(好处)</a:t>
            </a:r>
            <a:endParaRPr 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rcRect t="11296"/>
          <a:stretch>
            <a:fillRect/>
          </a:stretch>
        </p:blipFill>
        <p:spPr>
          <a:xfrm>
            <a:off x="207010" y="4338955"/>
            <a:ext cx="8449310" cy="1730375"/>
          </a:xfrm>
          <a:prstGeom prst="rect">
            <a:avLst/>
          </a:prstGeom>
          <a:ln w="28575" cmpd="sng">
            <a:solidFill>
              <a:srgbClr val="FFC000"/>
            </a:solidFill>
            <a:prstDash val="solid"/>
          </a:ln>
        </p:spPr>
      </p:pic>
      <p:sp>
        <p:nvSpPr>
          <p:cNvPr id="2" name="Title 1"/>
          <p:cNvSpPr>
            <a:spLocks noGrp="1"/>
          </p:cNvSpPr>
          <p:nvPr>
            <p:ph type="title"/>
          </p:nvPr>
        </p:nvSpPr>
        <p:spPr/>
        <p:txBody>
          <a:bodyPr/>
          <a:p>
            <a:r>
              <a:rPr lang="zh-CN" altLang="en-US"/>
              <a:t>存储效率篇</a:t>
            </a:r>
            <a:r>
              <a:rPr lang="en-US" altLang="zh-CN"/>
              <a:t>                           8/9</a:t>
            </a:r>
            <a:endParaRPr lang="zh-CN" altLang="en-US"/>
          </a:p>
        </p:txBody>
      </p:sp>
      <p:sp>
        <p:nvSpPr>
          <p:cNvPr id="3" name="Text Placeholder 2"/>
          <p:cNvSpPr>
            <a:spLocks noGrp="1"/>
          </p:cNvSpPr>
          <p:nvPr>
            <p:ph type="body" idx="1"/>
          </p:nvPr>
        </p:nvSpPr>
        <p:spPr>
          <a:xfrm>
            <a:off x="207010" y="1350645"/>
            <a:ext cx="8749665" cy="3188335"/>
          </a:xfrm>
        </p:spPr>
        <p:txBody>
          <a:bodyPr>
            <a:normAutofit/>
          </a:bodyPr>
          <a:p>
            <a:pPr marL="457200" lvl="0" indent="-457200">
              <a:buFont typeface="Wingdings" panose="05000000000000000000" charset="0"/>
              <a:buChar char="o"/>
            </a:pPr>
            <a:r>
              <a:rPr lang="zh-CN" altLang="en-US">
                <a:latin typeface="+mn-lt"/>
                <a:ea typeface="+mn-ea"/>
                <a:sym typeface="+mn-ea"/>
              </a:rPr>
              <a:t>签名算法：</a:t>
            </a:r>
            <a:r>
              <a:rPr lang="en-US" altLang="zh-CN">
                <a:latin typeface="+mn-lt"/>
                <a:ea typeface="+mn-ea"/>
                <a:sym typeface="+mn-ea"/>
              </a:rPr>
              <a:t>Sign(sk, m)  → S_m</a:t>
            </a:r>
            <a:endParaRPr lang="en-US" altLang="zh-CN">
              <a:latin typeface="+mn-lt"/>
              <a:ea typeface="+mn-ea"/>
            </a:endParaRPr>
          </a:p>
          <a:p>
            <a:pPr marL="457200" lvl="0" indent="-457200">
              <a:buFont typeface="Wingdings" panose="05000000000000000000" charset="0"/>
              <a:buChar char="o"/>
            </a:pPr>
            <a:r>
              <a:rPr lang="en-US" altLang="zh-CN">
                <a:highlight>
                  <a:srgbClr val="FF00FF"/>
                </a:highlight>
                <a:latin typeface="+mn-lt"/>
                <a:ea typeface="+mn-ea"/>
                <a:sym typeface="+mn-ea"/>
              </a:rPr>
              <a:t>S_m</a:t>
            </a:r>
            <a:r>
              <a:rPr lang="zh-CN" altLang="en-US">
                <a:highlight>
                  <a:srgbClr val="FF00FF"/>
                </a:highlight>
                <a:latin typeface="+mn-lt"/>
                <a:ea typeface="+mn-ea"/>
                <a:sym typeface="+mn-ea"/>
              </a:rPr>
              <a:t>长度</a:t>
            </a:r>
            <a:r>
              <a:rPr lang="zh-CN" altLang="en-US">
                <a:latin typeface="+mn-lt"/>
                <a:ea typeface="+mn-ea"/>
                <a:sym typeface="+mn-ea"/>
              </a:rPr>
              <a:t>，这个需要附在消息之后</a:t>
            </a:r>
            <a:r>
              <a:rPr lang="zh-CN" altLang="en-US">
                <a:sym typeface="+mn-ea"/>
              </a:rPr>
              <a:t>（通讯消耗）</a:t>
            </a:r>
            <a:endParaRPr lang="zh-CN" altLang="en-US">
              <a:sym typeface="+mn-ea"/>
            </a:endParaRPr>
          </a:p>
          <a:p>
            <a:pPr marL="457200" lvl="0" indent="-457200">
              <a:buFont typeface="Wingdings" panose="05000000000000000000" charset="0"/>
              <a:buChar char="o"/>
            </a:pPr>
            <a:endParaRPr lang="zh-CN" altLang="en-US">
              <a:latin typeface="+mn-lt"/>
              <a:ea typeface="+mn-ea"/>
            </a:endParaRPr>
          </a:p>
          <a:p>
            <a:pPr marL="457200" lvl="0" indent="-457200">
              <a:buFont typeface="Wingdings" panose="05000000000000000000" charset="0"/>
              <a:buChar char="o"/>
            </a:pPr>
            <a:r>
              <a:rPr lang="zh-CN" altLang="en-US" sz="2400">
                <a:latin typeface="+mn-lt"/>
                <a:ea typeface="+mn-ea"/>
              </a:rPr>
              <a:t>绝大多数的签名方案都无法达到理想长度，即只有一个</a:t>
            </a:r>
            <a:r>
              <a:rPr lang="en-US" altLang="zh-CN" sz="2400">
                <a:latin typeface="+mn-lt"/>
                <a:ea typeface="+mn-ea"/>
              </a:rPr>
              <a:t>element</a:t>
            </a:r>
            <a:r>
              <a:rPr lang="zh-CN" altLang="en-US" sz="2400">
                <a:latin typeface="+mn-lt"/>
                <a:ea typeface="+mn-ea"/>
              </a:rPr>
              <a:t>。</a:t>
            </a:r>
            <a:r>
              <a:rPr lang="en-US" altLang="zh-CN" sz="2400">
                <a:latin typeface="+mn-lt"/>
                <a:ea typeface="+mn-ea"/>
              </a:rPr>
              <a:t> </a:t>
            </a:r>
            <a:r>
              <a:rPr lang="zh-CN" altLang="en-US" sz="2400">
                <a:latin typeface="+mn-lt"/>
                <a:ea typeface="+mn-ea"/>
              </a:rPr>
              <a:t>这是因为可证明安全要求签名里必须嵌入随机数，而随机数的使用最终增加了签名的长度。</a:t>
            </a:r>
            <a:endParaRPr lang="zh-CN" altLang="en-US" sz="2400">
              <a:latin typeface="+mn-lt"/>
              <a:ea typeface="+mn-ea"/>
            </a:endParaRPr>
          </a:p>
          <a:p>
            <a:pPr lvl="0">
              <a:buFont typeface="Wingdings" panose="05000000000000000000" charset="0"/>
            </a:pPr>
            <a:endParaRPr lang="zh-CN" altLang="en-US" sz="2400">
              <a:latin typeface="+mn-lt"/>
              <a:ea typeface="+mn-ea"/>
            </a:endParaRPr>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
        <p:nvSpPr>
          <p:cNvPr id="7" name="Rectangles 6"/>
          <p:cNvSpPr/>
          <p:nvPr/>
        </p:nvSpPr>
        <p:spPr>
          <a:xfrm>
            <a:off x="5604510" y="5048885"/>
            <a:ext cx="1807845" cy="478155"/>
          </a:xfrm>
          <a:prstGeom prst="rect">
            <a:avLst/>
          </a:prstGeom>
          <a:noFill/>
          <a:ln w="508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8" name="Rectangles 7"/>
          <p:cNvSpPr/>
          <p:nvPr/>
        </p:nvSpPr>
        <p:spPr>
          <a:xfrm>
            <a:off x="7281545" y="5666740"/>
            <a:ext cx="683895" cy="337820"/>
          </a:xfrm>
          <a:prstGeom prst="rect">
            <a:avLst/>
          </a:prstGeom>
          <a:noFill/>
          <a:ln w="508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存储效率篇</a:t>
            </a:r>
            <a:r>
              <a:rPr lang="en-US" altLang="zh-CN"/>
              <a:t>                           9/9</a:t>
            </a:r>
            <a:endParaRPr lang="zh-CN" altLang="en-US"/>
          </a:p>
        </p:txBody>
      </p:sp>
      <p:sp>
        <p:nvSpPr>
          <p:cNvPr id="3" name="Text Placeholder 2"/>
          <p:cNvSpPr>
            <a:spLocks noGrp="1"/>
          </p:cNvSpPr>
          <p:nvPr>
            <p:ph type="body" idx="1"/>
          </p:nvPr>
        </p:nvSpPr>
        <p:spPr>
          <a:xfrm>
            <a:off x="207010" y="1350645"/>
            <a:ext cx="8749665" cy="4699635"/>
          </a:xfrm>
        </p:spPr>
        <p:txBody>
          <a:bodyPr>
            <a:normAutofit/>
          </a:bodyPr>
          <a:p>
            <a:pPr marL="457200" lvl="0" indent="-457200">
              <a:buFont typeface="Wingdings" panose="05000000000000000000" charset="0"/>
              <a:buChar char="o"/>
            </a:pPr>
            <a:r>
              <a:rPr lang="zh-CN" altLang="en-US">
                <a:latin typeface="+mn-lt"/>
                <a:ea typeface="+mn-ea"/>
                <a:sym typeface="+mn-ea"/>
              </a:rPr>
              <a:t>签名算法：</a:t>
            </a:r>
            <a:r>
              <a:rPr lang="en-US" altLang="zh-CN">
                <a:latin typeface="+mn-lt"/>
                <a:ea typeface="+mn-ea"/>
                <a:sym typeface="+mn-ea"/>
              </a:rPr>
              <a:t>Sign(sk, m)  → S_m</a:t>
            </a:r>
            <a:endParaRPr lang="en-US" altLang="zh-CN">
              <a:latin typeface="+mn-lt"/>
              <a:ea typeface="+mn-ea"/>
            </a:endParaRPr>
          </a:p>
          <a:p>
            <a:pPr marL="457200" lvl="0" indent="-457200">
              <a:buFont typeface="Wingdings" panose="05000000000000000000" charset="0"/>
              <a:buChar char="o"/>
            </a:pPr>
            <a:r>
              <a:rPr lang="en-US" altLang="zh-CN">
                <a:highlight>
                  <a:srgbClr val="FF00FF"/>
                </a:highlight>
                <a:latin typeface="+mn-lt"/>
                <a:ea typeface="+mn-ea"/>
                <a:sym typeface="+mn-ea"/>
              </a:rPr>
              <a:t>S_m</a:t>
            </a:r>
            <a:r>
              <a:rPr lang="zh-CN" altLang="en-US">
                <a:highlight>
                  <a:srgbClr val="FF00FF"/>
                </a:highlight>
                <a:latin typeface="+mn-lt"/>
                <a:ea typeface="+mn-ea"/>
                <a:sym typeface="+mn-ea"/>
              </a:rPr>
              <a:t>长度</a:t>
            </a:r>
            <a:r>
              <a:rPr lang="zh-CN" altLang="en-US">
                <a:latin typeface="+mn-lt"/>
                <a:ea typeface="+mn-ea"/>
                <a:sym typeface="+mn-ea"/>
              </a:rPr>
              <a:t>，这个需要附在消息之后</a:t>
            </a:r>
            <a:r>
              <a:rPr lang="zh-CN" altLang="en-US">
                <a:sym typeface="+mn-ea"/>
              </a:rPr>
              <a:t>（通讯消耗）</a:t>
            </a:r>
            <a:endParaRPr lang="zh-CN" altLang="en-US">
              <a:sym typeface="+mn-ea"/>
            </a:endParaRPr>
          </a:p>
          <a:p>
            <a:pPr marL="457200" lvl="0" indent="-457200">
              <a:buFont typeface="Wingdings" panose="05000000000000000000" charset="0"/>
              <a:buChar char="o"/>
            </a:pPr>
            <a:endParaRPr lang="zh-CN" altLang="en-US">
              <a:latin typeface="+mn-lt"/>
              <a:ea typeface="+mn-ea"/>
            </a:endParaRPr>
          </a:p>
          <a:p>
            <a:pPr marL="457200" lvl="0" indent="-457200">
              <a:buFont typeface="Wingdings" panose="05000000000000000000" charset="0"/>
              <a:buChar char="o"/>
            </a:pPr>
            <a:r>
              <a:rPr lang="zh-CN" altLang="en-US" sz="2400">
                <a:latin typeface="+mn-lt"/>
                <a:ea typeface="+mn-ea"/>
              </a:rPr>
              <a:t>学术圈不喜欢通用构造，因为其构造通过树形结构使得签名的长度至少由</a:t>
            </a:r>
            <a:r>
              <a:rPr lang="en-US" altLang="zh-CN" sz="2400">
                <a:latin typeface="+mn-lt"/>
                <a:ea typeface="+mn-ea"/>
              </a:rPr>
              <a:t>\log(n) </a:t>
            </a:r>
            <a:r>
              <a:rPr lang="zh-CN" altLang="en-US" sz="2400">
                <a:latin typeface="+mn-lt"/>
                <a:ea typeface="+mn-ea"/>
              </a:rPr>
              <a:t>个</a:t>
            </a:r>
            <a:r>
              <a:rPr lang="en-US" altLang="zh-CN" sz="2400">
                <a:latin typeface="+mn-lt"/>
                <a:ea typeface="+mn-ea"/>
              </a:rPr>
              <a:t>elements</a:t>
            </a:r>
            <a:r>
              <a:rPr lang="zh-CN" altLang="en-US" sz="2400">
                <a:latin typeface="+mn-lt"/>
                <a:ea typeface="+mn-ea"/>
              </a:rPr>
              <a:t>组成。这里的</a:t>
            </a:r>
            <a:r>
              <a:rPr lang="en-US" altLang="zh-CN" sz="2400">
                <a:latin typeface="+mn-lt"/>
                <a:ea typeface="+mn-ea"/>
              </a:rPr>
              <a:t>n</a:t>
            </a:r>
            <a:r>
              <a:rPr lang="zh-CN" altLang="en-US" sz="2400">
                <a:latin typeface="+mn-lt"/>
                <a:ea typeface="+mn-ea"/>
              </a:rPr>
              <a:t>大概等于</a:t>
            </a:r>
            <a:r>
              <a:rPr lang="en-US" altLang="zh-CN" sz="2400">
                <a:latin typeface="+mn-lt"/>
                <a:ea typeface="+mn-ea"/>
              </a:rPr>
              <a:t>p</a:t>
            </a:r>
            <a:r>
              <a:rPr lang="zh-CN" altLang="en-US" sz="2400">
                <a:latin typeface="+mn-lt"/>
                <a:ea typeface="+mn-ea"/>
              </a:rPr>
              <a:t>的比特长度（至少</a:t>
            </a:r>
            <a:r>
              <a:rPr lang="en-US" altLang="zh-CN" sz="2400">
                <a:latin typeface="+mn-lt"/>
                <a:ea typeface="+mn-ea"/>
              </a:rPr>
              <a:t>n=160</a:t>
            </a:r>
            <a:r>
              <a:rPr lang="zh-CN" altLang="en-US" sz="2400">
                <a:latin typeface="+mn-lt"/>
                <a:ea typeface="+mn-ea"/>
              </a:rPr>
              <a:t>）。</a:t>
            </a:r>
            <a:endParaRPr lang="zh-CN" altLang="en-US" sz="2400">
              <a:latin typeface="+mn-lt"/>
              <a:ea typeface="+mn-ea"/>
            </a:endParaRPr>
          </a:p>
          <a:p>
            <a:pPr marL="457200" lvl="0" indent="-457200">
              <a:buFont typeface="Wingdings" panose="05000000000000000000" charset="0"/>
              <a:buChar char="o"/>
            </a:pPr>
            <a:r>
              <a:rPr lang="zh-CN" altLang="en-US" sz="2400">
                <a:latin typeface="+mn-lt"/>
                <a:ea typeface="+mn-ea"/>
              </a:rPr>
              <a:t>有些高效的签名方案（具体构造），比如</a:t>
            </a:r>
            <a:r>
              <a:rPr lang="en-US" altLang="zh-CN" sz="2400">
                <a:latin typeface="+mn-lt"/>
                <a:ea typeface="+mn-ea"/>
              </a:rPr>
              <a:t>BLS</a:t>
            </a:r>
            <a:r>
              <a:rPr lang="zh-CN" altLang="en-US" sz="2400">
                <a:latin typeface="+mn-lt"/>
                <a:ea typeface="+mn-ea"/>
              </a:rPr>
              <a:t>签名，其签名长度只需要</a:t>
            </a:r>
            <a:r>
              <a:rPr lang="en-US" altLang="zh-CN" sz="2400">
                <a:latin typeface="+mn-lt"/>
                <a:ea typeface="+mn-ea"/>
              </a:rPr>
              <a:t>1</a:t>
            </a:r>
            <a:r>
              <a:rPr lang="zh-CN" altLang="en-US" sz="2400">
                <a:latin typeface="+mn-lt"/>
                <a:ea typeface="+mn-ea"/>
              </a:rPr>
              <a:t>个</a:t>
            </a:r>
            <a:r>
              <a:rPr lang="en-US" altLang="zh-CN" sz="2400">
                <a:latin typeface="+mn-lt"/>
                <a:ea typeface="+mn-ea"/>
              </a:rPr>
              <a:t>element</a:t>
            </a:r>
            <a:r>
              <a:rPr lang="zh-CN" altLang="en-US" sz="2400">
                <a:latin typeface="+mn-lt"/>
                <a:ea typeface="+mn-ea"/>
              </a:rPr>
              <a:t>。</a:t>
            </a:r>
            <a:endParaRPr lang="zh-CN" altLang="en-US" sz="2400">
              <a:latin typeface="+mn-lt"/>
              <a:ea typeface="+mn-ea"/>
            </a:endParaRPr>
          </a:p>
          <a:p>
            <a:pPr marL="457200" lvl="0" indent="-457200">
              <a:buFont typeface="Wingdings" panose="05000000000000000000" charset="0"/>
              <a:buChar char="o"/>
            </a:pPr>
            <a:r>
              <a:rPr lang="zh-CN" altLang="en-US" sz="2400">
                <a:latin typeface="+mn-lt"/>
                <a:ea typeface="+mn-ea"/>
              </a:rPr>
              <a:t>当通讯方每天需要为每一笔交易存储一个签名时，以</a:t>
            </a:r>
            <a:r>
              <a:rPr lang="en-US" altLang="zh-CN" sz="2400">
                <a:latin typeface="+mn-lt"/>
                <a:ea typeface="+mn-ea"/>
              </a:rPr>
              <a:t>1</a:t>
            </a:r>
            <a:r>
              <a:rPr lang="zh-CN" altLang="en-US" sz="2400">
                <a:latin typeface="+mn-lt"/>
                <a:ea typeface="+mn-ea"/>
              </a:rPr>
              <a:t>百万个签名为例子，通用构造至少需要多存储</a:t>
            </a:r>
            <a:r>
              <a:rPr lang="en-US" altLang="zh-CN" sz="2400">
                <a:latin typeface="+mn-lt"/>
                <a:ea typeface="+mn-ea"/>
              </a:rPr>
              <a:t>1</a:t>
            </a:r>
            <a:r>
              <a:rPr lang="zh-CN" altLang="en-US" sz="2400">
                <a:latin typeface="+mn-lt"/>
                <a:ea typeface="+mn-ea"/>
              </a:rPr>
              <a:t>千万个</a:t>
            </a:r>
            <a:r>
              <a:rPr lang="en-US" altLang="zh-CN" sz="2400">
                <a:latin typeface="+mn-lt"/>
                <a:ea typeface="+mn-ea"/>
              </a:rPr>
              <a:t>element</a:t>
            </a:r>
            <a:r>
              <a:rPr lang="zh-CN" altLang="en-US" sz="2400">
                <a:latin typeface="+mn-lt"/>
                <a:ea typeface="+mn-ea"/>
              </a:rPr>
              <a:t>。</a:t>
            </a:r>
            <a:endParaRPr lang="zh-CN" altLang="en-US" sz="2400">
              <a:latin typeface="+mn-lt"/>
              <a:ea typeface="+mn-ea"/>
            </a:endParaRPr>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存储效率的故事</a:t>
            </a:r>
            <a:r>
              <a:rPr lang="en-US" altLang="zh-CN"/>
              <a:t>                     1/4</a:t>
            </a:r>
            <a:endParaRPr lang="zh-CN" altLang="en-US"/>
          </a:p>
        </p:txBody>
      </p:sp>
      <p:sp>
        <p:nvSpPr>
          <p:cNvPr id="3" name="Text Placeholder 2"/>
          <p:cNvSpPr>
            <a:spLocks noGrp="1"/>
          </p:cNvSpPr>
          <p:nvPr>
            <p:ph type="body" idx="1"/>
          </p:nvPr>
        </p:nvSpPr>
        <p:spPr>
          <a:xfrm>
            <a:off x="207010" y="1350645"/>
            <a:ext cx="8749665" cy="4699635"/>
          </a:xfrm>
        </p:spPr>
        <p:txBody>
          <a:bodyPr>
            <a:normAutofit/>
          </a:bodyPr>
          <a:p>
            <a:pPr lvl="0">
              <a:buFont typeface="Wingdings" panose="05000000000000000000" charset="0"/>
            </a:pPr>
            <a:r>
              <a:rPr lang="zh-CN" altLang="en-US">
                <a:latin typeface="+mn-lt"/>
                <a:ea typeface="+mn-ea"/>
              </a:rPr>
              <a:t>故事背景：有间银行的老马即将开展一个和数字签名有关的业务，并为客户</a:t>
            </a:r>
            <a:r>
              <a:rPr lang="zh-CN" altLang="en-US">
                <a:solidFill>
                  <a:schemeClr val="bg1"/>
                </a:solidFill>
                <a:highlight>
                  <a:srgbClr val="FF0000"/>
                </a:highlight>
                <a:latin typeface="+mn-lt"/>
                <a:ea typeface="+mn-ea"/>
              </a:rPr>
              <a:t>免费</a:t>
            </a:r>
            <a:r>
              <a:rPr lang="zh-CN" altLang="en-US">
                <a:latin typeface="+mn-lt"/>
                <a:ea typeface="+mn-ea"/>
              </a:rPr>
              <a:t>提供U-key保存私钥。</a:t>
            </a:r>
            <a:endParaRPr lang="zh-CN" altLang="en-US">
              <a:latin typeface="+mn-lt"/>
              <a:ea typeface="+mn-ea"/>
            </a:endParaRPr>
          </a:p>
          <a:p>
            <a:pPr lvl="0">
              <a:buFont typeface="Wingdings" panose="05000000000000000000" charset="0"/>
            </a:pPr>
            <a:endParaRPr lang="zh-CN" altLang="en-US">
              <a:latin typeface="+mn-lt"/>
              <a:ea typeface="+mn-ea"/>
            </a:endParaRPr>
          </a:p>
          <a:p>
            <a:pPr lvl="0">
              <a:buFont typeface="Wingdings" panose="05000000000000000000" charset="0"/>
            </a:pPr>
            <a:r>
              <a:rPr lang="zh-CN" altLang="en-US">
                <a:highlight>
                  <a:srgbClr val="FFFF00"/>
                </a:highlight>
                <a:latin typeface="+mn-lt"/>
                <a:ea typeface="+mn-ea"/>
              </a:rPr>
              <a:t>案例</a:t>
            </a:r>
            <a:r>
              <a:rPr lang="en-US" altLang="zh-CN">
                <a:highlight>
                  <a:srgbClr val="FFFF00"/>
                </a:highlight>
                <a:latin typeface="+mn-lt"/>
                <a:ea typeface="+mn-ea"/>
              </a:rPr>
              <a:t>1</a:t>
            </a:r>
            <a:r>
              <a:rPr lang="zh-CN" altLang="en-US">
                <a:latin typeface="+mn-lt"/>
                <a:ea typeface="+mn-ea"/>
              </a:rPr>
              <a:t>：老马邀请小明设计一个安全的数字签名方案。然而，小明设计的签名方案的安全性要求每一个私钥必须长达1024000比特（是最短的</a:t>
            </a:r>
            <a:r>
              <a:rPr lang="en-US" altLang="zh-CN">
                <a:latin typeface="+mn-lt"/>
                <a:ea typeface="+mn-ea"/>
              </a:rPr>
              <a:t>6400</a:t>
            </a:r>
            <a:r>
              <a:rPr lang="zh-CN" altLang="en-US">
                <a:latin typeface="+mn-lt"/>
                <a:ea typeface="+mn-ea"/>
              </a:rPr>
              <a:t>倍）。U-Key的存储容量必须增加，而这无形中会增加业务成本，导致老马有点郁闷。</a:t>
            </a:r>
            <a:endParaRPr lang="zh-CN" altLang="en-US">
              <a:latin typeface="+mn-lt"/>
              <a:ea typeface="+mn-ea"/>
            </a:endParaRPr>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存储效率的故事</a:t>
            </a:r>
            <a:r>
              <a:rPr lang="en-US" altLang="zh-CN"/>
              <a:t>                     2/4</a:t>
            </a:r>
            <a:endParaRPr lang="zh-CN" altLang="en-US"/>
          </a:p>
        </p:txBody>
      </p:sp>
      <p:sp>
        <p:nvSpPr>
          <p:cNvPr id="3" name="Text Placeholder 2"/>
          <p:cNvSpPr>
            <a:spLocks noGrp="1"/>
          </p:cNvSpPr>
          <p:nvPr>
            <p:ph type="body" idx="1"/>
          </p:nvPr>
        </p:nvSpPr>
        <p:spPr>
          <a:xfrm>
            <a:off x="207010" y="1350645"/>
            <a:ext cx="8749665" cy="4699635"/>
          </a:xfrm>
        </p:spPr>
        <p:txBody>
          <a:bodyPr>
            <a:normAutofit lnSpcReduction="10000"/>
          </a:bodyPr>
          <a:p>
            <a:pPr lvl="0">
              <a:buFont typeface="Wingdings" panose="05000000000000000000" charset="0"/>
            </a:pPr>
            <a:r>
              <a:rPr lang="zh-CN" altLang="en-US">
                <a:latin typeface="+mn-lt"/>
                <a:ea typeface="+mn-ea"/>
              </a:rPr>
              <a:t>故事背景：有间银行的老马即将开展一个和数字签名有关的业务，并为客户</a:t>
            </a:r>
            <a:r>
              <a:rPr lang="zh-CN" altLang="en-US">
                <a:solidFill>
                  <a:schemeClr val="bg1"/>
                </a:solidFill>
                <a:highlight>
                  <a:srgbClr val="FF0000"/>
                </a:highlight>
                <a:latin typeface="+mn-lt"/>
                <a:ea typeface="+mn-ea"/>
              </a:rPr>
              <a:t>免费</a:t>
            </a:r>
            <a:r>
              <a:rPr lang="zh-CN" altLang="en-US">
                <a:latin typeface="+mn-lt"/>
                <a:ea typeface="+mn-ea"/>
              </a:rPr>
              <a:t>提供U-key保存私钥。</a:t>
            </a:r>
            <a:endParaRPr lang="zh-CN" altLang="en-US">
              <a:latin typeface="+mn-lt"/>
              <a:ea typeface="+mn-ea"/>
            </a:endParaRPr>
          </a:p>
          <a:p>
            <a:pPr lvl="0">
              <a:buFont typeface="Wingdings" panose="05000000000000000000" charset="0"/>
            </a:pPr>
            <a:endParaRPr lang="zh-CN" altLang="en-US">
              <a:latin typeface="+mn-lt"/>
              <a:ea typeface="+mn-ea"/>
            </a:endParaRPr>
          </a:p>
          <a:p>
            <a:pPr lvl="0">
              <a:buFont typeface="Wingdings" panose="05000000000000000000" charset="0"/>
            </a:pPr>
            <a:r>
              <a:rPr lang="zh-CN" altLang="en-US">
                <a:highlight>
                  <a:srgbClr val="00FF00"/>
                </a:highlight>
                <a:latin typeface="+mn-lt"/>
                <a:ea typeface="+mn-ea"/>
              </a:rPr>
              <a:t>案例</a:t>
            </a:r>
            <a:r>
              <a:rPr lang="en-US" altLang="zh-CN">
                <a:highlight>
                  <a:srgbClr val="00FF00"/>
                </a:highlight>
                <a:latin typeface="+mn-lt"/>
                <a:ea typeface="+mn-ea"/>
              </a:rPr>
              <a:t>2</a:t>
            </a:r>
            <a:r>
              <a:rPr lang="zh-CN" altLang="en-US">
                <a:latin typeface="+mn-lt"/>
                <a:ea typeface="+mn-ea"/>
              </a:rPr>
              <a:t>：老马又找小强帮忙，期待他能缩减私钥长度从而降低U-key的硬件成本。小强果然没让老马失望，他设计的签名方案里每一个私钥只有320比特。可是，当老马看到签名长达1MB（兆字节）时，他差点破口大骂，这个签名长度是小明方案里签名长度的25000倍！老马这回有点欲哭无泪。如果采用小强提出的方案，那么在签名传输方面的通讯开销成本就要急剧飙升。</a:t>
            </a:r>
            <a:endParaRPr lang="zh-CN" altLang="en-US">
              <a:latin typeface="+mn-lt"/>
              <a:ea typeface="+mn-ea"/>
            </a:endParaRPr>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存储效率的故事</a:t>
            </a:r>
            <a:r>
              <a:rPr lang="en-US" altLang="zh-CN"/>
              <a:t>                     3/4</a:t>
            </a:r>
            <a:endParaRPr lang="zh-CN" altLang="en-US"/>
          </a:p>
        </p:txBody>
      </p:sp>
      <p:sp>
        <p:nvSpPr>
          <p:cNvPr id="3" name="Text Placeholder 2"/>
          <p:cNvSpPr>
            <a:spLocks noGrp="1"/>
          </p:cNvSpPr>
          <p:nvPr>
            <p:ph type="body" idx="1"/>
          </p:nvPr>
        </p:nvSpPr>
        <p:spPr>
          <a:xfrm>
            <a:off x="207010" y="1350645"/>
            <a:ext cx="8749665" cy="4866640"/>
          </a:xfrm>
        </p:spPr>
        <p:txBody>
          <a:bodyPr>
            <a:normAutofit fontScale="80000"/>
          </a:bodyPr>
          <a:p>
            <a:pPr lvl="0">
              <a:buFont typeface="Wingdings" panose="05000000000000000000" charset="0"/>
            </a:pPr>
            <a:r>
              <a:rPr lang="zh-CN" altLang="en-US">
                <a:latin typeface="+mn-lt"/>
                <a:ea typeface="+mn-ea"/>
              </a:rPr>
              <a:t>故事背景：有间银行的老马即将开展一个和数字签名有关的业务，并为客户</a:t>
            </a:r>
            <a:r>
              <a:rPr lang="zh-CN" altLang="en-US">
                <a:solidFill>
                  <a:schemeClr val="bg1"/>
                </a:solidFill>
                <a:highlight>
                  <a:srgbClr val="FF0000"/>
                </a:highlight>
                <a:latin typeface="+mn-lt"/>
                <a:ea typeface="+mn-ea"/>
              </a:rPr>
              <a:t>免费</a:t>
            </a:r>
            <a:r>
              <a:rPr lang="zh-CN" altLang="en-US">
                <a:latin typeface="+mn-lt"/>
                <a:ea typeface="+mn-ea"/>
              </a:rPr>
              <a:t>提供U-key保存私钥。</a:t>
            </a:r>
            <a:endParaRPr lang="zh-CN" altLang="en-US">
              <a:latin typeface="+mn-lt"/>
              <a:ea typeface="+mn-ea"/>
            </a:endParaRPr>
          </a:p>
          <a:p>
            <a:pPr lvl="0">
              <a:buFont typeface="Wingdings" panose="05000000000000000000" charset="0"/>
            </a:pPr>
            <a:endParaRPr lang="zh-CN" altLang="en-US">
              <a:latin typeface="+mn-lt"/>
              <a:ea typeface="+mn-ea"/>
            </a:endParaRPr>
          </a:p>
          <a:p>
            <a:pPr lvl="0">
              <a:buFont typeface="Wingdings" panose="05000000000000000000" charset="0"/>
            </a:pPr>
            <a:r>
              <a:rPr lang="zh-CN" altLang="en-US">
                <a:highlight>
                  <a:srgbClr val="FF00FF"/>
                </a:highlight>
                <a:latin typeface="+mn-lt"/>
                <a:ea typeface="+mn-ea"/>
              </a:rPr>
              <a:t>案例</a:t>
            </a:r>
            <a:r>
              <a:rPr lang="en-US" altLang="zh-CN">
                <a:highlight>
                  <a:srgbClr val="FF00FF"/>
                </a:highlight>
                <a:latin typeface="+mn-lt"/>
                <a:ea typeface="+mn-ea"/>
              </a:rPr>
              <a:t>3</a:t>
            </a:r>
            <a:r>
              <a:rPr lang="zh-CN" altLang="en-US">
                <a:latin typeface="+mn-lt"/>
                <a:ea typeface="+mn-ea"/>
              </a:rPr>
              <a:t>：老马又找小刚帮忙，希望小刚设计的数字签名方案不仅保证有较短的私钥，还必须保证有和小明方案一样短的签名。最终，小刚设计的签名方案满足了老马的要求。开心的老马决定测试小刚方案的可行性。没过几天，技术经理就给老马打电话开启对小刚的轰炸模式：“</a:t>
            </a:r>
            <a:r>
              <a:rPr lang="zh-CN" altLang="en-US" b="1">
                <a:solidFill>
                  <a:srgbClr val="1F2DA8"/>
                </a:solidFill>
                <a:latin typeface="+mn-lt"/>
                <a:ea typeface="+mn-ea"/>
              </a:rPr>
              <a:t>我们的业务需要经常和新客户沟通。因为客户不知道我们银行的公钥，我们必须同时发送签名以及签名的公钥。虽然小刚方案的签名长度只有320比特，可是这个方案要求每一个公钥长达10MB（兆字节）！这完全就是不切实际嘛。</a:t>
            </a:r>
            <a:r>
              <a:rPr lang="zh-CN" altLang="en-US">
                <a:latin typeface="+mn-lt"/>
                <a:ea typeface="+mn-ea"/>
              </a:rPr>
              <a:t>”有些应用场景只需要向对方发送签名，而有些应用场景必须向对方发送签名以及签名的公钥。老马的头大了，千算万算还是失算，新业务开展竟然这么难。</a:t>
            </a:r>
            <a:endParaRPr lang="zh-CN" altLang="en-US">
              <a:latin typeface="+mn-lt"/>
              <a:ea typeface="+mn-ea"/>
            </a:endParaRPr>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sym typeface="+mn-ea"/>
              </a:rPr>
              <a:t>存储效率的故事</a:t>
            </a:r>
            <a:r>
              <a:rPr lang="en-US" altLang="zh-CN">
                <a:sym typeface="+mn-ea"/>
              </a:rPr>
              <a:t>                     4/4</a:t>
            </a:r>
            <a:endParaRPr lang="en-US"/>
          </a:p>
        </p:txBody>
      </p:sp>
      <p:sp>
        <p:nvSpPr>
          <p:cNvPr id="3" name="Text Placeholder 2"/>
          <p:cNvSpPr>
            <a:spLocks noGrp="1"/>
          </p:cNvSpPr>
          <p:nvPr>
            <p:ph type="body" idx="1"/>
          </p:nvPr>
        </p:nvSpPr>
        <p:spPr>
          <a:xfrm>
            <a:off x="207010" y="1350645"/>
            <a:ext cx="8749665" cy="4906645"/>
          </a:xfrm>
        </p:spPr>
        <p:txBody>
          <a:bodyPr>
            <a:normAutofit lnSpcReduction="20000"/>
          </a:bodyPr>
          <a:p>
            <a:r>
              <a:rPr lang="zh-CN" altLang="en-US" sz="2400"/>
              <a:t>上述故事得到的教训：</a:t>
            </a:r>
            <a:r>
              <a:rPr lang="zh-CN" altLang="en-US" sz="2400">
                <a:solidFill>
                  <a:schemeClr val="bg1"/>
                </a:solidFill>
                <a:highlight>
                  <a:srgbClr val="0000FF"/>
                </a:highlight>
              </a:rPr>
              <a:t>应用的具体需求决定了一个方案的价值</a:t>
            </a:r>
            <a:endParaRPr lang="zh-CN" altLang="en-US" sz="2400">
              <a:solidFill>
                <a:schemeClr val="bg1"/>
              </a:solidFill>
              <a:highlight>
                <a:srgbClr val="0000FF"/>
              </a:highlight>
            </a:endParaRPr>
          </a:p>
          <a:p>
            <a:endParaRPr lang="zh-CN" altLang="en-US" sz="2400"/>
          </a:p>
          <a:p>
            <a:pPr>
              <a:lnSpc>
                <a:spcPct val="120000"/>
              </a:lnSpc>
            </a:pPr>
            <a:r>
              <a:rPr lang="zh-CN" altLang="en-US" sz="2400"/>
              <a:t>问：假设小曼也提出了一个签名方案，其具有史上最短的签名长度（160比特），但公钥的长度惨不忍睹。小曼又该如何把她的方案卖给老马呢？</a:t>
            </a:r>
            <a:endParaRPr lang="zh-CN" altLang="en-US" sz="2400"/>
          </a:p>
          <a:p>
            <a:pPr>
              <a:lnSpc>
                <a:spcPct val="120000"/>
              </a:lnSpc>
            </a:pPr>
            <a:r>
              <a:rPr lang="zh-CN" altLang="en-US" sz="2400"/>
              <a:t>答：小曼调研了老马的业务后是向老马这么推销的：“老马，贵行和中国银行每天有十几万次交易需要通过数字签名保证安全性。如果采用我的方案，贵行在保存交易记录方面可以节省一半的存储消耗。不用担心我的方案在公钥长度方面的劣势，贵行和中国银行之间属于固定通讯，你们只需要在第一次传输和交换公钥，以后所有的通讯再也无需向对方发送公钥。” 密码圈经常点赞类似小曼的这种销售技巧。</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通讯效率篇</a:t>
            </a:r>
            <a:r>
              <a:rPr lang="en-US" altLang="zh-CN"/>
              <a:t>                           </a:t>
            </a:r>
            <a:endParaRPr lang="zh-CN" altLang="en-US"/>
          </a:p>
        </p:txBody>
      </p:sp>
      <p:sp>
        <p:nvSpPr>
          <p:cNvPr id="3" name="Text Placeholder 2"/>
          <p:cNvSpPr>
            <a:spLocks noGrp="1"/>
          </p:cNvSpPr>
          <p:nvPr>
            <p:ph type="body" idx="1"/>
          </p:nvPr>
        </p:nvSpPr>
        <p:spPr>
          <a:xfrm>
            <a:off x="207010" y="1350645"/>
            <a:ext cx="8749665" cy="5005070"/>
          </a:xfrm>
        </p:spPr>
        <p:txBody>
          <a:bodyPr/>
          <a:p>
            <a:pPr marL="457200" indent="-457200">
              <a:buFont typeface="Wingdings" panose="05000000000000000000" charset="0"/>
              <a:buChar char="o"/>
            </a:pPr>
            <a:r>
              <a:rPr lang="zh-CN" altLang="en-US">
                <a:solidFill>
                  <a:schemeClr val="tx1"/>
                </a:solidFill>
                <a:highlight>
                  <a:srgbClr val="FF0000"/>
                </a:highlight>
              </a:rPr>
              <a:t>通讯效率</a:t>
            </a:r>
            <a:r>
              <a:rPr lang="zh-CN" altLang="en-US">
                <a:solidFill>
                  <a:schemeClr val="tx1"/>
                </a:solidFill>
              </a:rPr>
              <a:t>特</a:t>
            </a:r>
            <a:r>
              <a:rPr lang="zh-CN" altLang="en-US"/>
              <a:t>指</a:t>
            </a:r>
            <a:r>
              <a:rPr lang="zh-CN" altLang="en-US" u="sng"/>
              <a:t>协议</a:t>
            </a:r>
            <a:r>
              <a:rPr lang="zh-CN" altLang="en-US"/>
              <a:t>完成计算的中间消耗。</a:t>
            </a:r>
            <a:endParaRPr lang="zh-CN" altLang="en-US"/>
          </a:p>
          <a:p>
            <a:pPr marL="457200" indent="-457200">
              <a:buFont typeface="Wingdings" panose="05000000000000000000" charset="0"/>
              <a:buChar char="o"/>
            </a:pPr>
            <a:endParaRPr lang="zh-CN" altLang="en-US"/>
          </a:p>
          <a:p>
            <a:pPr>
              <a:buFont typeface="Wingdings" panose="05000000000000000000" charset="0"/>
            </a:pPr>
            <a:r>
              <a:rPr lang="zh-CN" altLang="en-US"/>
              <a:t>有两大类的消耗：</a:t>
            </a:r>
            <a:endParaRPr lang="zh-CN" altLang="en-US"/>
          </a:p>
          <a:p>
            <a:pPr marL="457200" indent="-457200">
              <a:buFont typeface="Wingdings" panose="05000000000000000000" charset="0"/>
              <a:buChar char="o"/>
            </a:pPr>
            <a:r>
              <a:rPr lang="zh-CN" altLang="en-US"/>
              <a:t>交互次数的消耗（</a:t>
            </a:r>
            <a:r>
              <a:rPr lang="en-US" altLang="zh-CN"/>
              <a:t>3</a:t>
            </a:r>
            <a:r>
              <a:rPr lang="zh-CN" altLang="en-US"/>
              <a:t>次交互，还是</a:t>
            </a:r>
            <a:r>
              <a:rPr lang="en-US" altLang="zh-CN"/>
              <a:t>4</a:t>
            </a:r>
            <a:r>
              <a:rPr lang="zh-CN" altLang="en-US"/>
              <a:t>次交互）</a:t>
            </a:r>
            <a:endParaRPr lang="zh-CN" altLang="en-US"/>
          </a:p>
          <a:p>
            <a:pPr marL="457200" indent="-457200">
              <a:buFont typeface="Wingdings" panose="05000000000000000000" charset="0"/>
              <a:buChar char="o"/>
            </a:pPr>
            <a:r>
              <a:rPr lang="zh-CN" altLang="en-US"/>
              <a:t>中间通讯数据的大小（这里的中间通讯和输出是不一样的）</a:t>
            </a:r>
            <a:endParaRPr lang="zh-CN" altLang="en-US"/>
          </a:p>
          <a:p>
            <a:pPr lvl="1">
              <a:buFont typeface="Wingdings" panose="05000000000000000000" charset="0"/>
              <a:buChar char="v"/>
            </a:pPr>
            <a:r>
              <a:rPr lang="zh-CN" altLang="en-US">
                <a:sym typeface="+mn-ea"/>
              </a:rPr>
              <a:t>后者指的是结果，比如最终的签名或密文。</a:t>
            </a:r>
            <a:endParaRPr lang="zh-CN" altLang="en-US">
              <a:sym typeface="+mn-ea"/>
            </a:endParaRPr>
          </a:p>
          <a:p>
            <a:pPr lvl="1">
              <a:buFont typeface="Wingdings" panose="05000000000000000000" charset="0"/>
              <a:buChar char="v"/>
            </a:pPr>
            <a:r>
              <a:rPr lang="zh-CN" altLang="en-US">
                <a:sym typeface="+mn-ea"/>
              </a:rPr>
              <a:t>假设第三次交互之后的结果为协议的输出，那么第三次交互小明的部分输入需要由小强发送给小明</a:t>
            </a:r>
            <a:endParaRPr lang="zh-CN" altLang="en-US"/>
          </a:p>
          <a:p>
            <a:pPr>
              <a:buFont typeface="Wingdings" panose="05000000000000000000" charset="0"/>
            </a:pPr>
            <a:r>
              <a:rPr lang="zh-CN" altLang="en-US"/>
              <a:t>说明：方案里的算法没有交互，因为只有协议特有。</a:t>
            </a:r>
            <a:endParaRPr lang="zh-CN" altLang="en-US"/>
          </a:p>
          <a:p>
            <a:pPr>
              <a:buFont typeface="Wingdings" panose="05000000000000000000" charset="0"/>
            </a:pPr>
            <a:endParaRPr lang="zh-CN" altLang="en-US"/>
          </a:p>
          <a:p>
            <a:pPr marL="457200" indent="-457200">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实现效率篇</a:t>
            </a:r>
            <a:r>
              <a:rPr lang="en-US" altLang="zh-CN"/>
              <a:t>                           1/4</a:t>
            </a:r>
            <a:endParaRPr lang="zh-CN" altLang="en-US"/>
          </a:p>
        </p:txBody>
      </p:sp>
      <p:sp>
        <p:nvSpPr>
          <p:cNvPr id="3" name="Text Placeholder 2"/>
          <p:cNvSpPr>
            <a:spLocks noGrp="1"/>
          </p:cNvSpPr>
          <p:nvPr>
            <p:ph type="body" idx="1"/>
          </p:nvPr>
        </p:nvSpPr>
        <p:spPr>
          <a:xfrm>
            <a:off x="207010" y="1350645"/>
            <a:ext cx="8749665" cy="5005070"/>
          </a:xfrm>
        </p:spPr>
        <p:txBody>
          <a:bodyPr/>
          <a:p>
            <a:pPr marL="457200" indent="-457200">
              <a:buFont typeface="Wingdings" panose="05000000000000000000" charset="0"/>
              <a:buChar char="o"/>
            </a:pPr>
            <a:r>
              <a:rPr lang="zh-CN" altLang="en-US">
                <a:solidFill>
                  <a:schemeClr val="tx1"/>
                </a:solidFill>
                <a:highlight>
                  <a:srgbClr val="FF0000"/>
                </a:highlight>
              </a:rPr>
              <a:t>实现效率</a:t>
            </a:r>
            <a:r>
              <a:rPr lang="zh-CN" altLang="en-US">
                <a:solidFill>
                  <a:schemeClr val="tx1"/>
                </a:solidFill>
              </a:rPr>
              <a:t>特</a:t>
            </a:r>
            <a:r>
              <a:rPr lang="zh-CN" altLang="en-US"/>
              <a:t>指把方案协议落地为产品（程序、软件组件或计算机系统组成部分）的过程中付出的代价。</a:t>
            </a:r>
            <a:endParaRPr lang="zh-CN" altLang="en-US"/>
          </a:p>
          <a:p>
            <a:pPr marL="457200" indent="-457200">
              <a:buFont typeface="Wingdings" panose="05000000000000000000" charset="0"/>
              <a:buChar char="o"/>
            </a:pPr>
            <a:r>
              <a:rPr lang="zh-CN" altLang="en-US" sz="2800">
                <a:sym typeface="+mn-ea"/>
              </a:rPr>
              <a:t>数字签名的三个算法：</a:t>
            </a:r>
            <a:endParaRPr lang="zh-CN" altLang="en-US" sz="2800"/>
          </a:p>
          <a:p>
            <a:pPr lvl="1">
              <a:buFont typeface="Wingdings" panose="05000000000000000000" charset="0"/>
              <a:buChar char="v"/>
            </a:pPr>
            <a:r>
              <a:rPr lang="zh-CN" altLang="en-US" sz="2800">
                <a:latin typeface="+mn-lt"/>
                <a:ea typeface="+mn-ea"/>
                <a:sym typeface="+mn-ea"/>
              </a:rPr>
              <a:t>密钥算法：</a:t>
            </a:r>
            <a:r>
              <a:rPr lang="en-US" altLang="zh-CN" sz="2800">
                <a:latin typeface="+mn-lt"/>
                <a:ea typeface="+mn-ea"/>
                <a:sym typeface="+mn-ea"/>
              </a:rPr>
              <a:t>KeyGen(1^k)  → (pk,sk)</a:t>
            </a:r>
            <a:endParaRPr lang="en-US" altLang="zh-CN" sz="2800">
              <a:latin typeface="+mn-lt"/>
              <a:ea typeface="+mn-ea"/>
            </a:endParaRPr>
          </a:p>
          <a:p>
            <a:pPr lvl="1">
              <a:buFont typeface="Wingdings" panose="05000000000000000000" charset="0"/>
              <a:buChar char="v"/>
            </a:pPr>
            <a:r>
              <a:rPr lang="zh-CN" altLang="en-US" sz="2800">
                <a:latin typeface="+mn-lt"/>
                <a:ea typeface="+mn-ea"/>
                <a:sym typeface="+mn-ea"/>
              </a:rPr>
              <a:t>签名算法：</a:t>
            </a:r>
            <a:r>
              <a:rPr lang="en-US" altLang="zh-CN" sz="2800">
                <a:latin typeface="+mn-lt"/>
                <a:ea typeface="+mn-ea"/>
                <a:sym typeface="+mn-ea"/>
              </a:rPr>
              <a:t>Sign(sk, m)  → S_m</a:t>
            </a:r>
            <a:endParaRPr lang="en-US" altLang="zh-CN" sz="2800">
              <a:latin typeface="+mn-lt"/>
              <a:ea typeface="+mn-ea"/>
            </a:endParaRPr>
          </a:p>
          <a:p>
            <a:pPr lvl="1">
              <a:buFont typeface="Wingdings" panose="05000000000000000000" charset="0"/>
              <a:buChar char="v"/>
            </a:pPr>
            <a:r>
              <a:rPr lang="zh-CN" altLang="en-US" sz="2800">
                <a:latin typeface="+mn-lt"/>
                <a:ea typeface="+mn-ea"/>
                <a:sym typeface="+mn-ea"/>
              </a:rPr>
              <a:t>验证算法：</a:t>
            </a:r>
            <a:r>
              <a:rPr lang="en-US" altLang="zh-CN" sz="2800">
                <a:latin typeface="+mn-lt"/>
                <a:ea typeface="+mn-ea"/>
                <a:sym typeface="+mn-ea"/>
              </a:rPr>
              <a:t>Verify(pk, m, S_m) → T/F</a:t>
            </a:r>
            <a:endParaRPr lang="en-US" altLang="zh-CN" sz="2800">
              <a:latin typeface="+mn-lt"/>
              <a:ea typeface="+mn-ea"/>
            </a:endParaRPr>
          </a:p>
          <a:p>
            <a:pPr marL="457200" indent="-457200">
              <a:buFont typeface="Wingdings" panose="05000000000000000000" charset="0"/>
              <a:buChar char="o"/>
            </a:pPr>
            <a:r>
              <a:rPr lang="zh-CN" altLang="en-US"/>
              <a:t>当我们构造第一个签名方案很难时怎么办？</a:t>
            </a:r>
            <a:endParaRPr lang="zh-CN" altLang="en-US"/>
          </a:p>
          <a:p>
            <a:pPr lvl="1">
              <a:buFont typeface="Wingdings" panose="05000000000000000000" charset="0"/>
              <a:buChar char="v"/>
            </a:pPr>
            <a:r>
              <a:rPr lang="zh-CN" altLang="en-US"/>
              <a:t>用</a:t>
            </a:r>
            <a:r>
              <a:rPr lang="zh-CN" altLang="en-US">
                <a:highlight>
                  <a:srgbClr val="FFFF00"/>
                </a:highlight>
              </a:rPr>
              <a:t>更强的假设</a:t>
            </a:r>
            <a:endParaRPr lang="zh-CN" altLang="en-US"/>
          </a:p>
          <a:p>
            <a:pPr lvl="1">
              <a:buFont typeface="Wingdings" panose="05000000000000000000" charset="0"/>
              <a:buChar char="v"/>
            </a:pPr>
            <a:r>
              <a:rPr lang="zh-CN" altLang="en-US"/>
              <a:t>用</a:t>
            </a:r>
            <a:r>
              <a:rPr lang="zh-CN" altLang="en-US">
                <a:highlight>
                  <a:srgbClr val="00FF00"/>
                </a:highlight>
              </a:rPr>
              <a:t>更强的工具</a:t>
            </a:r>
            <a:endParaRPr lang="zh-CN" altLang="en-US"/>
          </a:p>
          <a:p>
            <a:pPr lvl="1">
              <a:buFont typeface="Wingdings" panose="05000000000000000000" charset="0"/>
              <a:buChar char="v"/>
            </a:pPr>
            <a:r>
              <a:rPr lang="zh-CN" altLang="en-US"/>
              <a:t>用</a:t>
            </a:r>
            <a:r>
              <a:rPr lang="zh-CN" altLang="en-US">
                <a:highlight>
                  <a:srgbClr val="FF00FF"/>
                </a:highlight>
              </a:rPr>
              <a:t>更多的工具</a:t>
            </a:r>
            <a:endParaRPr lang="zh-CN" altLang="en-US"/>
          </a:p>
          <a:p>
            <a:pPr marL="457200" indent="-457200">
              <a:buFont typeface="Wingdings" panose="05000000000000000000" charset="0"/>
              <a:buChar char="o"/>
            </a:pPr>
            <a:endParaRPr lang="zh-CN" altLang="en-US"/>
          </a:p>
          <a:p>
            <a:pPr>
              <a:buFont typeface="Wingdings" panose="05000000000000000000" charset="0"/>
            </a:pPr>
            <a:endParaRPr lang="zh-CN" altLang="en-US"/>
          </a:p>
          <a:p>
            <a:pPr marL="457200" indent="-457200">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实现效率篇</a:t>
            </a:r>
            <a:r>
              <a:rPr lang="en-US" altLang="zh-CN"/>
              <a:t>                           2/4</a:t>
            </a:r>
            <a:endParaRPr lang="zh-CN" altLang="en-US"/>
          </a:p>
        </p:txBody>
      </p:sp>
      <p:sp>
        <p:nvSpPr>
          <p:cNvPr id="3" name="Text Placeholder 2"/>
          <p:cNvSpPr>
            <a:spLocks noGrp="1"/>
          </p:cNvSpPr>
          <p:nvPr>
            <p:ph type="body" idx="1"/>
          </p:nvPr>
        </p:nvSpPr>
        <p:spPr>
          <a:xfrm>
            <a:off x="207010" y="1350645"/>
            <a:ext cx="8749665" cy="5005070"/>
          </a:xfrm>
        </p:spPr>
        <p:txBody>
          <a:bodyPr/>
          <a:p>
            <a:pPr marL="457200" indent="-457200">
              <a:buFont typeface="Wingdings" panose="05000000000000000000" charset="0"/>
              <a:buChar char="o"/>
            </a:pPr>
            <a:r>
              <a:rPr lang="en-US" altLang="zh-CN" sz="2800">
                <a:sym typeface="+mn-ea"/>
              </a:rPr>
              <a:t>Stateless</a:t>
            </a:r>
            <a:r>
              <a:rPr lang="zh-CN" altLang="en-US" sz="2800">
                <a:sym typeface="+mn-ea"/>
              </a:rPr>
              <a:t>数字签名的三个算法：</a:t>
            </a:r>
            <a:endParaRPr lang="zh-CN" altLang="en-US" sz="2800"/>
          </a:p>
          <a:p>
            <a:pPr lvl="1">
              <a:buFont typeface="Wingdings" panose="05000000000000000000" charset="0"/>
              <a:buChar char="v"/>
            </a:pPr>
            <a:r>
              <a:rPr lang="zh-CN" altLang="en-US" sz="2800">
                <a:latin typeface="+mn-lt"/>
                <a:ea typeface="+mn-ea"/>
                <a:sym typeface="+mn-ea"/>
              </a:rPr>
              <a:t>密钥算法：</a:t>
            </a:r>
            <a:r>
              <a:rPr lang="en-US" altLang="zh-CN" sz="2800">
                <a:latin typeface="+mn-lt"/>
                <a:ea typeface="+mn-ea"/>
                <a:sym typeface="+mn-ea"/>
              </a:rPr>
              <a:t>KeyGen(1^k)  → (pk,sk)</a:t>
            </a:r>
            <a:endParaRPr lang="en-US" altLang="zh-CN" sz="2800">
              <a:latin typeface="+mn-lt"/>
              <a:ea typeface="+mn-ea"/>
            </a:endParaRPr>
          </a:p>
          <a:p>
            <a:pPr lvl="1">
              <a:buFont typeface="Wingdings" panose="05000000000000000000" charset="0"/>
              <a:buChar char="v"/>
            </a:pPr>
            <a:r>
              <a:rPr lang="zh-CN" altLang="en-US" sz="2800">
                <a:latin typeface="+mn-lt"/>
                <a:ea typeface="+mn-ea"/>
                <a:sym typeface="+mn-ea"/>
              </a:rPr>
              <a:t>签名算法：</a:t>
            </a:r>
            <a:r>
              <a:rPr lang="en-US" altLang="zh-CN" sz="2800">
                <a:latin typeface="+mn-lt"/>
                <a:ea typeface="+mn-ea"/>
                <a:sym typeface="+mn-ea"/>
              </a:rPr>
              <a:t>Sign(sk, m)  → S_m</a:t>
            </a:r>
            <a:endParaRPr lang="en-US" altLang="zh-CN" sz="2800">
              <a:latin typeface="+mn-lt"/>
              <a:ea typeface="+mn-ea"/>
            </a:endParaRPr>
          </a:p>
          <a:p>
            <a:pPr lvl="1">
              <a:buFont typeface="Wingdings" panose="05000000000000000000" charset="0"/>
              <a:buChar char="v"/>
            </a:pPr>
            <a:r>
              <a:rPr lang="zh-CN" altLang="en-US" sz="2800">
                <a:latin typeface="+mn-lt"/>
                <a:ea typeface="+mn-ea"/>
                <a:sym typeface="+mn-ea"/>
              </a:rPr>
              <a:t>验证算法：</a:t>
            </a:r>
            <a:r>
              <a:rPr lang="en-US" altLang="zh-CN" sz="2800">
                <a:latin typeface="+mn-lt"/>
                <a:ea typeface="+mn-ea"/>
                <a:sym typeface="+mn-ea"/>
              </a:rPr>
              <a:t>Verify(pk, m, S_m) → T/F</a:t>
            </a:r>
            <a:endParaRPr lang="en-US" altLang="zh-CN" sz="2800">
              <a:latin typeface="+mn-lt"/>
              <a:ea typeface="+mn-ea"/>
            </a:endParaRPr>
          </a:p>
          <a:p>
            <a:pPr marL="457200" indent="-457200">
              <a:buFont typeface="Wingdings" panose="05000000000000000000" charset="0"/>
              <a:buChar char="o"/>
            </a:pPr>
            <a:r>
              <a:rPr lang="en-US" altLang="zh-CN" sz="2800">
                <a:highlight>
                  <a:srgbClr val="FFFF00"/>
                </a:highlight>
                <a:sym typeface="+mn-ea"/>
              </a:rPr>
              <a:t>Stateful</a:t>
            </a:r>
            <a:r>
              <a:rPr lang="zh-CN" altLang="en-US" sz="2800">
                <a:sym typeface="+mn-ea"/>
              </a:rPr>
              <a:t>数字签名的三个算法：</a:t>
            </a:r>
            <a:endParaRPr lang="zh-CN" altLang="en-US" sz="2800"/>
          </a:p>
          <a:p>
            <a:pPr lvl="1">
              <a:buFont typeface="Wingdings" panose="05000000000000000000" charset="0"/>
              <a:buChar char="v"/>
            </a:pPr>
            <a:r>
              <a:rPr lang="zh-CN" altLang="en-US" sz="2800">
                <a:latin typeface="+mn-lt"/>
                <a:ea typeface="+mn-ea"/>
                <a:sym typeface="+mn-ea"/>
              </a:rPr>
              <a:t>密钥算法：</a:t>
            </a:r>
            <a:r>
              <a:rPr lang="en-US" altLang="zh-CN" sz="2800">
                <a:latin typeface="+mn-lt"/>
                <a:ea typeface="+mn-ea"/>
                <a:sym typeface="+mn-ea"/>
              </a:rPr>
              <a:t>KeyGen(1^k)  → (pk,sk,</a:t>
            </a:r>
            <a:r>
              <a:rPr lang="en-US" altLang="zh-CN" sz="2800">
                <a:highlight>
                  <a:srgbClr val="00FF00"/>
                </a:highlight>
                <a:latin typeface="+mn-lt"/>
                <a:ea typeface="+mn-ea"/>
                <a:sym typeface="+mn-ea"/>
              </a:rPr>
              <a:t>c</a:t>
            </a:r>
            <a:r>
              <a:rPr lang="en-US" altLang="zh-CN" sz="2800">
                <a:latin typeface="+mn-lt"/>
                <a:ea typeface="+mn-ea"/>
                <a:sym typeface="+mn-ea"/>
              </a:rPr>
              <a:t>)</a:t>
            </a:r>
            <a:endParaRPr lang="en-US" altLang="zh-CN" sz="2800">
              <a:latin typeface="+mn-lt"/>
              <a:ea typeface="+mn-ea"/>
            </a:endParaRPr>
          </a:p>
          <a:p>
            <a:pPr lvl="1">
              <a:buFont typeface="Wingdings" panose="05000000000000000000" charset="0"/>
              <a:buChar char="v"/>
            </a:pPr>
            <a:r>
              <a:rPr lang="zh-CN" altLang="en-US" sz="2800">
                <a:latin typeface="+mn-lt"/>
                <a:ea typeface="+mn-ea"/>
                <a:sym typeface="+mn-ea"/>
              </a:rPr>
              <a:t>签名算法：</a:t>
            </a:r>
            <a:r>
              <a:rPr lang="en-US" altLang="zh-CN" sz="2800">
                <a:latin typeface="+mn-lt"/>
                <a:ea typeface="+mn-ea"/>
                <a:sym typeface="+mn-ea"/>
              </a:rPr>
              <a:t>Sign(sk,</a:t>
            </a:r>
            <a:r>
              <a:rPr lang="en-US" altLang="zh-CN" sz="2800">
                <a:highlight>
                  <a:srgbClr val="00FF00"/>
                </a:highlight>
                <a:latin typeface="+mn-lt"/>
                <a:ea typeface="+mn-ea"/>
                <a:sym typeface="+mn-ea"/>
              </a:rPr>
              <a:t>c</a:t>
            </a:r>
            <a:r>
              <a:rPr lang="en-US" altLang="zh-CN" sz="2800">
                <a:latin typeface="+mn-lt"/>
                <a:ea typeface="+mn-ea"/>
                <a:sym typeface="+mn-ea"/>
              </a:rPr>
              <a:t>, m)  → (S_m, </a:t>
            </a:r>
            <a:r>
              <a:rPr lang="en-US" altLang="zh-CN" sz="2800">
                <a:highlight>
                  <a:srgbClr val="00FF00"/>
                </a:highlight>
                <a:latin typeface="+mn-lt"/>
                <a:ea typeface="+mn-ea"/>
                <a:sym typeface="+mn-ea"/>
              </a:rPr>
              <a:t>c:=c+1</a:t>
            </a:r>
            <a:r>
              <a:rPr lang="en-US" altLang="zh-CN" sz="2800">
                <a:latin typeface="+mn-lt"/>
                <a:ea typeface="+mn-ea"/>
                <a:sym typeface="+mn-ea"/>
              </a:rPr>
              <a:t>)</a:t>
            </a:r>
            <a:endParaRPr lang="en-US" altLang="zh-CN" sz="2800">
              <a:latin typeface="+mn-lt"/>
              <a:ea typeface="+mn-ea"/>
            </a:endParaRPr>
          </a:p>
          <a:p>
            <a:pPr lvl="1">
              <a:buFont typeface="Wingdings" panose="05000000000000000000" charset="0"/>
              <a:buChar char="v"/>
            </a:pPr>
            <a:r>
              <a:rPr lang="zh-CN" altLang="en-US" sz="2800">
                <a:latin typeface="+mn-lt"/>
                <a:ea typeface="+mn-ea"/>
                <a:sym typeface="+mn-ea"/>
              </a:rPr>
              <a:t>验证算法：</a:t>
            </a:r>
            <a:r>
              <a:rPr lang="en-US" altLang="zh-CN" sz="2800">
                <a:latin typeface="+mn-lt"/>
                <a:ea typeface="+mn-ea"/>
                <a:sym typeface="+mn-ea"/>
              </a:rPr>
              <a:t>Verify(pk, m, S_m) → T/F</a:t>
            </a:r>
            <a:endParaRPr lang="en-US" altLang="zh-CN" sz="2800">
              <a:latin typeface="+mn-lt"/>
              <a:ea typeface="+mn-ea"/>
            </a:endParaRPr>
          </a:p>
          <a:p>
            <a:pPr>
              <a:buFont typeface="Wingdings" panose="05000000000000000000" charset="0"/>
            </a:pPr>
            <a:r>
              <a:rPr lang="zh-CN" altLang="en-US" sz="2400"/>
              <a:t>多了一个计数器，每签名一次加</a:t>
            </a:r>
            <a:r>
              <a:rPr lang="en-US" altLang="zh-CN" sz="2400"/>
              <a:t>1, </a:t>
            </a:r>
            <a:r>
              <a:rPr lang="zh-CN" altLang="en-US" sz="2400"/>
              <a:t>保证每次有个</a:t>
            </a:r>
            <a:r>
              <a:rPr lang="en-US" altLang="zh-CN" sz="2400"/>
              <a:t>c</a:t>
            </a:r>
            <a:r>
              <a:rPr lang="zh-CN" altLang="en-US" sz="2400"/>
              <a:t>，它足够小，而且每次都不一样（这个方法可保证方案安全性）</a:t>
            </a:r>
            <a:r>
              <a:rPr lang="zh-CN" altLang="en-US"/>
              <a:t>。</a:t>
            </a:r>
            <a:endParaRPr lang="zh-CN" altLang="en-US"/>
          </a:p>
          <a:p>
            <a:pPr>
              <a:buFont typeface="Wingdings" panose="05000000000000000000" charset="0"/>
            </a:pPr>
            <a:endParaRPr lang="zh-CN" altLang="en-US"/>
          </a:p>
          <a:p>
            <a:pPr marL="457200" indent="-457200">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实现效率篇</a:t>
            </a:r>
            <a:r>
              <a:rPr lang="en-US" altLang="zh-CN"/>
              <a:t>                           3/4</a:t>
            </a:r>
            <a:endParaRPr lang="zh-CN" altLang="en-US"/>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207010" y="1350645"/>
                <a:ext cx="8749665" cy="5005070"/>
              </a:xfrm>
            </p:spPr>
            <p:txBody>
              <a:bodyPr>
                <a:normAutofit lnSpcReduction="20000"/>
              </a:bodyPr>
              <a:p>
                <a:pPr marL="457200" indent="-457200">
                  <a:lnSpc>
                    <a:spcPct val="110000"/>
                  </a:lnSpc>
                  <a:buFont typeface="Wingdings" panose="05000000000000000000" charset="0"/>
                  <a:buChar char="o"/>
                </a:pPr>
                <a:r>
                  <a:rPr sz="2800">
                    <a:sym typeface="+mn-ea"/>
                  </a:rPr>
                  <a:t>数字签名方案是通过各种各样的密码组件构造出来的。如果一个方案的设计需要利用一种</a:t>
                </a:r>
                <a:r>
                  <a:rPr lang="zh-CN" sz="2800">
                    <a:sym typeface="+mn-ea"/>
                  </a:rPr>
                  <a:t>非常特殊难以构造</a:t>
                </a:r>
                <a:r>
                  <a:rPr sz="2800">
                    <a:sym typeface="+mn-ea"/>
                  </a:rPr>
                  <a:t>的密码组件</a:t>
                </a:r>
                <a:r>
                  <a:rPr lang="en-US" sz="2800">
                    <a:sym typeface="+mn-ea"/>
                  </a:rPr>
                  <a:t>(Building Block</a:t>
                </a:r>
                <a:r>
                  <a:rPr lang="zh-CN" altLang="en-US" sz="2800">
                    <a:sym typeface="+mn-ea"/>
                  </a:rPr>
                  <a:t>，</a:t>
                </a:r>
                <a:r>
                  <a:rPr lang="zh-CN" altLang="en-US" sz="2800">
                    <a:highlight>
                      <a:srgbClr val="00FF00"/>
                    </a:highlight>
                    <a:sym typeface="+mn-ea"/>
                  </a:rPr>
                  <a:t>很强的工具</a:t>
                </a:r>
                <a:r>
                  <a:rPr lang="en-US" sz="2800">
                    <a:sym typeface="+mn-ea"/>
                  </a:rPr>
                  <a:t>)</a:t>
                </a:r>
                <a:r>
                  <a:rPr sz="2800">
                    <a:sym typeface="+mn-ea"/>
                  </a:rPr>
                  <a:t>，那么</a:t>
                </a:r>
                <a:r>
                  <a:rPr lang="zh-CN" sz="2800">
                    <a:sym typeface="+mn-ea"/>
                  </a:rPr>
                  <a:t>我们</a:t>
                </a:r>
                <a:r>
                  <a:rPr sz="2800">
                    <a:sym typeface="+mn-ea"/>
                  </a:rPr>
                  <a:t>研究人员可以指出这种方案在产品开发过程中不够友好，即研究人员需要针对性地设计开发这种密码组件，没办法做到“拿来主义”</a:t>
                </a:r>
                <a:r>
                  <a:rPr lang="zh-CN" sz="2800">
                    <a:sym typeface="+mn-ea"/>
                  </a:rPr>
                  <a:t>。</a:t>
                </a:r>
                <a:endParaRPr lang="zh-CN" sz="2800">
                  <a:sym typeface="+mn-ea"/>
                </a:endParaRPr>
              </a:p>
              <a:p>
                <a:pPr marL="457200" indent="-457200">
                  <a:lnSpc>
                    <a:spcPct val="110000"/>
                  </a:lnSpc>
                  <a:buFont typeface="Wingdings" panose="05000000000000000000" charset="0"/>
                  <a:buChar char="o"/>
                </a:pPr>
                <a:endParaRPr sz="2800">
                  <a:sym typeface="+mn-ea"/>
                </a:endParaRPr>
              </a:p>
              <a:p>
                <a:pPr marL="457200" indent="-457200">
                  <a:lnSpc>
                    <a:spcPct val="110000"/>
                  </a:lnSpc>
                  <a:buFont typeface="Wingdings" panose="05000000000000000000" charset="0"/>
                  <a:buChar char="o"/>
                </a:pPr>
                <a:r>
                  <a:rPr sz="2800">
                    <a:sym typeface="+mn-ea"/>
                  </a:rPr>
                  <a:t>例如</a:t>
                </a:r>
                <a:r>
                  <a:rPr lang="zh-CN" sz="2800">
                    <a:sym typeface="+mn-ea"/>
                  </a:rPr>
                  <a:t>有些</a:t>
                </a:r>
                <a:r>
                  <a:rPr sz="2800">
                    <a:sym typeface="+mn-ea"/>
                  </a:rPr>
                  <a:t>密码方案要求使用特殊哈希函数</a:t>
                </a:r>
                <a14:m>
                  <m:oMath xmlns:m="http://schemas.openxmlformats.org/officeDocument/2006/math">
                    <m:r>
                      <a:rPr lang="en-US" sz="2800" i="1">
                        <a:latin typeface="Cambria Math" panose="02040503050406030204" charset="0"/>
                        <a:cs typeface="Cambria Math" panose="02040503050406030204" charset="0"/>
                        <a:sym typeface="+mn-ea"/>
                      </a:rPr>
                      <m:t>𝐻</m:t>
                    </m:r>
                    <m:r>
                      <a:rPr lang="en-US" sz="2800" i="1">
                        <a:latin typeface="Cambria Math" panose="02040503050406030204" charset="0"/>
                        <a:cs typeface="Cambria Math" panose="02040503050406030204" charset="0"/>
                        <a:sym typeface="+mn-ea"/>
                      </a:rPr>
                      <m:t>:</m:t>
                    </m:r>
                    <m:sSup>
                      <m:sSupPr>
                        <m:ctrlPr>
                          <a:rPr lang="en-US" sz="2800" i="1">
                            <a:latin typeface="Cambria Math" panose="02040503050406030204" charset="0"/>
                            <a:cs typeface="Cambria Math" panose="02040503050406030204" charset="0"/>
                            <a:sym typeface="+mn-ea"/>
                          </a:rPr>
                        </m:ctrlPr>
                      </m:sSupPr>
                      <m:e>
                        <m:r>
                          <a:rPr lang="en-US" sz="2800" i="1">
                            <a:latin typeface="Cambria Math" panose="02040503050406030204" charset="0"/>
                            <a:cs typeface="Cambria Math" panose="02040503050406030204" charset="0"/>
                            <a:sym typeface="+mn-ea"/>
                          </a:rPr>
                          <m:t>{</m:t>
                        </m:r>
                        <m:r>
                          <a:rPr lang="en-US" sz="2800" i="1">
                            <a:latin typeface="Cambria Math" panose="02040503050406030204" charset="0"/>
                            <a:cs typeface="Cambria Math" panose="02040503050406030204" charset="0"/>
                            <a:sym typeface="+mn-ea"/>
                          </a:rPr>
                          <m:t>0</m:t>
                        </m:r>
                        <m:r>
                          <a:rPr lang="en-US" sz="2800" i="1">
                            <a:latin typeface="Cambria Math" panose="02040503050406030204" charset="0"/>
                            <a:cs typeface="Cambria Math" panose="02040503050406030204" charset="0"/>
                            <a:sym typeface="+mn-ea"/>
                          </a:rPr>
                          <m:t>,</m:t>
                        </m:r>
                        <m:r>
                          <a:rPr lang="en-US" sz="2800" i="1">
                            <a:latin typeface="Cambria Math" panose="02040503050406030204" charset="0"/>
                            <a:cs typeface="Cambria Math" panose="02040503050406030204" charset="0"/>
                            <a:sym typeface="+mn-ea"/>
                          </a:rPr>
                          <m:t>1</m:t>
                        </m:r>
                        <m:r>
                          <a:rPr lang="en-US" sz="2800" i="1">
                            <a:latin typeface="Cambria Math" panose="02040503050406030204" charset="0"/>
                            <a:cs typeface="Cambria Math" panose="02040503050406030204" charset="0"/>
                            <a:sym typeface="+mn-ea"/>
                          </a:rPr>
                          <m:t>}</m:t>
                        </m:r>
                      </m:e>
                      <m:sup>
                        <m:r>
                          <a:rPr lang="en-US" sz="2800" i="1">
                            <a:latin typeface="Cambria Math" panose="02040503050406030204" charset="0"/>
                            <a:cs typeface="Cambria Math" panose="02040503050406030204" charset="0"/>
                            <a:sym typeface="+mn-ea"/>
                          </a:rPr>
                          <m:t>∗</m:t>
                        </m:r>
                      </m:sup>
                    </m:sSup>
                    <m:r>
                      <a:rPr lang="en-US" sz="2800" i="1">
                        <a:latin typeface="Cambria Math" panose="02040503050406030204" charset="0"/>
                        <a:cs typeface="Cambria Math" panose="02040503050406030204" charset="0"/>
                        <a:sym typeface="+mn-ea"/>
                      </a:rPr>
                      <m:t>→ </m:t>
                    </m:r>
                    <m:r>
                      <a:rPr lang="en-US" sz="2800" i="1">
                        <a:latin typeface="Cambria Math" panose="02040503050406030204" charset="0"/>
                        <a:cs typeface="Cambria Math" panose="02040503050406030204" charset="0"/>
                        <a:sym typeface="+mn-ea"/>
                      </a:rPr>
                      <m:t>𝑌</m:t>
                    </m:r>
                  </m:oMath>
                </a14:m>
                <a:r>
                  <a:rPr lang="en-US" sz="2800">
                    <a:sym typeface="+mn-ea"/>
                  </a:rPr>
                  <a:t> </a:t>
                </a:r>
                <a:r>
                  <a:rPr sz="2800">
                    <a:sym typeface="+mn-ea"/>
                  </a:rPr>
                  <a:t>把输入映射到一个特殊的空间Y，如一个指定的循环群或者一个指定的素数集合。避免使用不友好密码组件的研究动机在</a:t>
                </a:r>
                <a:r>
                  <a:rPr lang="zh-CN" sz="2800">
                    <a:sym typeface="+mn-ea"/>
                  </a:rPr>
                  <a:t>学术圈</a:t>
                </a:r>
                <a:r>
                  <a:rPr sz="2800">
                    <a:sym typeface="+mn-ea"/>
                  </a:rPr>
                  <a:t>里占有一席之地。</a:t>
                </a:r>
                <a:endParaRPr sz="2800">
                  <a:sym typeface="+mn-ea"/>
                </a:endParaRPr>
              </a:p>
              <a:p>
                <a:pPr marL="457200" indent="-457200">
                  <a:buFont typeface="Wingdings" panose="05000000000000000000" charset="0"/>
                  <a:buChar char="o"/>
                </a:pPr>
                <a:endParaRPr lang="zh-CN" altLang="en-US"/>
              </a:p>
            </p:txBody>
          </p:sp>
        </mc:Choice>
        <mc:Fallback>
          <p:sp>
            <p:nvSpPr>
              <p:cNvPr id="3" name="Text Placeholder 2"/>
              <p:cNvSpPr>
                <a:spLocks noRot="1" noChangeAspect="1" noMove="1" noResize="1" noEditPoints="1" noAdjustHandles="1" noChangeArrowheads="1" noChangeShapeType="1" noTextEdit="1"/>
              </p:cNvSpPr>
              <p:nvPr>
                <p:ph type="body" idx="1"/>
              </p:nvPr>
            </p:nvSpPr>
            <p:spPr>
              <a:xfrm>
                <a:off x="207010" y="1350645"/>
                <a:ext cx="8749665" cy="5005070"/>
              </a:xfrm>
              <a:blipFill rotWithShape="1">
                <a:blip r:embed="rId1"/>
                <a:stretch>
                  <a:fillRect/>
                </a:stretch>
              </a:blipFill>
            </p:spPr>
            <p:txBody>
              <a:bodyPr/>
              <a:lstStyle/>
              <a:p>
                <a:r>
                  <a:rPr lang="en-US" altLang="en-US">
                    <a:noFill/>
                  </a:rPr>
                  <a:t> </a:t>
                </a:r>
              </a:p>
            </p:txBody>
          </p:sp>
        </mc:Fallback>
      </mc:AlternateContent>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Outline</a:t>
            </a:r>
            <a:r>
              <a:rPr lang="zh-CN" altLang="en-US"/>
              <a:t>：</a:t>
            </a:r>
            <a:r>
              <a:rPr lang="zh-CN" altLang="en-US" sz="2400"/>
              <a:t>密码学研究的第二篇论文（实用评价篇）</a:t>
            </a:r>
            <a:endParaRPr lang="zh-CN" altLang="en-US" sz="2400"/>
          </a:p>
        </p:txBody>
      </p:sp>
      <p:sp>
        <p:nvSpPr>
          <p:cNvPr id="3" name="Text Placeholder 2"/>
          <p:cNvSpPr>
            <a:spLocks noGrp="1"/>
          </p:cNvSpPr>
          <p:nvPr>
            <p:ph type="body" idx="1"/>
          </p:nvPr>
        </p:nvSpPr>
        <p:spPr/>
        <p:txBody>
          <a:bodyPr>
            <a:normAutofit lnSpcReduction="20000"/>
          </a:bodyPr>
          <a:p>
            <a:pPr marL="457200" indent="-457200">
              <a:buFont typeface="Arial" panose="020B0604020202020204" pitchFamily="34" charset="0"/>
              <a:buChar char="•"/>
            </a:pPr>
            <a:r>
              <a:rPr lang="en-US"/>
              <a:t>实用评价模型及其内容概览</a:t>
            </a:r>
            <a:endParaRPr lang="en-US"/>
          </a:p>
          <a:p>
            <a:pPr marL="457200" indent="-457200">
              <a:buFont typeface="Arial" panose="020B0604020202020204" pitchFamily="34" charset="0"/>
              <a:buChar char="•"/>
            </a:pPr>
            <a:r>
              <a:rPr lang="en-US"/>
              <a:t>计算效率</a:t>
            </a:r>
            <a:endParaRPr lang="en-US"/>
          </a:p>
          <a:p>
            <a:pPr marL="457200" indent="-457200">
              <a:buFont typeface="Arial" panose="020B0604020202020204" pitchFamily="34" charset="0"/>
              <a:buChar char="•"/>
            </a:pPr>
            <a:r>
              <a:rPr lang="en-US"/>
              <a:t>储存效率</a:t>
            </a:r>
            <a:endParaRPr lang="en-US"/>
          </a:p>
          <a:p>
            <a:pPr marL="457200" indent="-457200">
              <a:buFont typeface="Arial" panose="020B0604020202020204" pitchFamily="34" charset="0"/>
              <a:buChar char="•"/>
            </a:pPr>
            <a:r>
              <a:rPr lang="en-US"/>
              <a:t>存储效率的故事</a:t>
            </a:r>
            <a:endParaRPr lang="en-US"/>
          </a:p>
          <a:p>
            <a:pPr marL="457200" indent="-457200">
              <a:buFont typeface="Arial" panose="020B0604020202020204" pitchFamily="34" charset="0"/>
              <a:buChar char="•"/>
            </a:pPr>
            <a:r>
              <a:rPr lang="en-US"/>
              <a:t>通讯效率</a:t>
            </a:r>
            <a:endParaRPr lang="en-US"/>
          </a:p>
          <a:p>
            <a:pPr marL="457200" indent="-457200">
              <a:buFont typeface="Arial" panose="020B0604020202020204" pitchFamily="34" charset="0"/>
              <a:buChar char="•"/>
            </a:pPr>
            <a:r>
              <a:rPr lang="en-US"/>
              <a:t>实现效率</a:t>
            </a:r>
            <a:endParaRPr lang="en-US"/>
          </a:p>
          <a:p>
            <a:pPr marL="457200" indent="-457200">
              <a:buFont typeface="Arial" panose="020B0604020202020204" pitchFamily="34" charset="0"/>
              <a:buChar char="•"/>
            </a:pPr>
            <a:r>
              <a:rPr lang="en-US"/>
              <a:t>应用更广</a:t>
            </a:r>
            <a:endParaRPr lang="en-US"/>
          </a:p>
          <a:p>
            <a:pPr marL="457200" indent="-457200">
              <a:buFont typeface="Arial" panose="020B0604020202020204" pitchFamily="34" charset="0"/>
              <a:buChar char="•"/>
            </a:pPr>
            <a:r>
              <a:rPr lang="en-US"/>
              <a:t>实用评价模型小节</a:t>
            </a:r>
            <a:endParaRPr lang="en-US"/>
          </a:p>
          <a:p>
            <a:pPr marL="457200" indent="-457200">
              <a:buFont typeface="Arial" panose="020B0604020202020204" pitchFamily="34" charset="0"/>
              <a:buChar char="•"/>
            </a:pPr>
            <a:r>
              <a:rPr lang="en-US"/>
              <a:t>论文摘要导读训练</a:t>
            </a:r>
            <a:endParaRPr 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实现效率篇</a:t>
            </a:r>
            <a:r>
              <a:rPr lang="en-US" altLang="zh-CN"/>
              <a:t>                           4/4</a:t>
            </a:r>
            <a:endParaRPr lang="zh-CN" altLang="en-US"/>
          </a:p>
        </p:txBody>
      </p:sp>
      <p:sp>
        <p:nvSpPr>
          <p:cNvPr id="3" name="Text Placeholder 2"/>
          <p:cNvSpPr>
            <a:spLocks noGrp="1"/>
          </p:cNvSpPr>
          <p:nvPr>
            <p:ph type="body" idx="1"/>
          </p:nvPr>
        </p:nvSpPr>
        <p:spPr>
          <a:xfrm>
            <a:off x="207010" y="1350645"/>
            <a:ext cx="8749665" cy="5005070"/>
          </a:xfrm>
        </p:spPr>
        <p:txBody>
          <a:bodyPr>
            <a:normAutofit lnSpcReduction="20000"/>
          </a:bodyPr>
          <a:p>
            <a:pPr marL="457200" indent="-457200">
              <a:lnSpc>
                <a:spcPct val="110000"/>
              </a:lnSpc>
              <a:buFont typeface="Wingdings" panose="05000000000000000000" charset="0"/>
              <a:buChar char="o"/>
            </a:pPr>
            <a:r>
              <a:rPr sz="2800">
                <a:sym typeface="+mn-ea"/>
              </a:rPr>
              <a:t>研究人员也可以指出某一种数学运算的硬件实现代价太大，然后设法拿掉它。</a:t>
            </a:r>
            <a:endParaRPr sz="2800">
              <a:sym typeface="+mn-ea"/>
            </a:endParaRPr>
          </a:p>
          <a:p>
            <a:pPr marL="457200" indent="-457200">
              <a:lnSpc>
                <a:spcPct val="110000"/>
              </a:lnSpc>
              <a:buFont typeface="Wingdings" panose="05000000000000000000" charset="0"/>
              <a:buChar char="o"/>
            </a:pPr>
            <a:r>
              <a:rPr sz="2800">
                <a:sym typeface="+mn-ea"/>
              </a:rPr>
              <a:t>假设小明的方案要求硬件方面有计算模块A和计算模块B</a:t>
            </a:r>
            <a:r>
              <a:rPr lang="zh-CN" sz="2800">
                <a:sym typeface="+mn-ea"/>
              </a:rPr>
              <a:t>（</a:t>
            </a:r>
            <a:r>
              <a:rPr lang="zh-CN" sz="2800">
                <a:highlight>
                  <a:srgbClr val="FF00FF"/>
                </a:highlight>
                <a:sym typeface="+mn-ea"/>
              </a:rPr>
              <a:t>需要多个运算工具</a:t>
            </a:r>
            <a:r>
              <a:rPr lang="zh-CN" sz="2800">
                <a:sym typeface="+mn-ea"/>
              </a:rPr>
              <a:t>）</a:t>
            </a:r>
            <a:r>
              <a:rPr sz="2800">
                <a:sym typeface="+mn-ea"/>
              </a:rPr>
              <a:t>，并且签名计算的时间是1毫秒；</a:t>
            </a:r>
            <a:r>
              <a:rPr lang="zh-CN" sz="2800">
                <a:sym typeface="+mn-ea"/>
              </a:rPr>
              <a:t>在小强提出的第二个</a:t>
            </a:r>
            <a:r>
              <a:rPr sz="2800">
                <a:sym typeface="+mn-ea"/>
              </a:rPr>
              <a:t>方案</a:t>
            </a:r>
            <a:r>
              <a:rPr lang="zh-CN" sz="2800">
                <a:sym typeface="+mn-ea"/>
              </a:rPr>
              <a:t>里，它</a:t>
            </a:r>
            <a:r>
              <a:rPr sz="2800">
                <a:sym typeface="+mn-ea"/>
              </a:rPr>
              <a:t>只要求硬件方面有计算模块A，从而减少了80%的硬件成本，但签名计算的时间消耗是100毫秒。</a:t>
            </a:r>
            <a:endParaRPr sz="2800">
              <a:sym typeface="+mn-ea"/>
            </a:endParaRPr>
          </a:p>
          <a:p>
            <a:pPr marL="457200" indent="-457200">
              <a:lnSpc>
                <a:spcPct val="110000"/>
              </a:lnSpc>
              <a:buFont typeface="Wingdings" panose="05000000000000000000" charset="0"/>
              <a:buChar char="o"/>
            </a:pPr>
            <a:r>
              <a:rPr sz="2800">
                <a:sym typeface="+mn-ea"/>
              </a:rPr>
              <a:t>如果小强可以在论文里给出必须降低硬件成本的研究动机，而且说明签名计算高效在该应用里不是首要考虑的对象，那么这篇论文最终大概率还是会被接收和发表的</a:t>
            </a:r>
            <a:r>
              <a:rPr lang="zh-CN" sz="2800">
                <a:sym typeface="+mn-ea"/>
              </a:rPr>
              <a:t>（滴）</a:t>
            </a:r>
            <a:r>
              <a:rPr sz="2800">
                <a:sym typeface="+mn-ea"/>
              </a:rPr>
              <a:t>。</a:t>
            </a:r>
            <a:endParaRPr sz="2800">
              <a:sym typeface="+mn-ea"/>
            </a:endParaRPr>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应用更广篇</a:t>
            </a:r>
            <a:r>
              <a:rPr lang="en-US" altLang="zh-CN"/>
              <a:t>                           1/5</a:t>
            </a:r>
            <a:endParaRPr lang="zh-CN" altLang="en-US"/>
          </a:p>
        </p:txBody>
      </p:sp>
      <p:sp>
        <p:nvSpPr>
          <p:cNvPr id="3" name="Text Placeholder 2"/>
          <p:cNvSpPr>
            <a:spLocks noGrp="1"/>
          </p:cNvSpPr>
          <p:nvPr>
            <p:ph type="body" idx="1"/>
          </p:nvPr>
        </p:nvSpPr>
        <p:spPr>
          <a:xfrm>
            <a:off x="207010" y="1350645"/>
            <a:ext cx="8749665" cy="5005070"/>
          </a:xfrm>
        </p:spPr>
        <p:txBody>
          <a:bodyPr>
            <a:normAutofit lnSpcReduction="10000"/>
          </a:bodyPr>
          <a:p>
            <a:pPr marL="457200" indent="-457200">
              <a:buFont typeface="Wingdings" panose="05000000000000000000" charset="0"/>
              <a:buChar char="o"/>
            </a:pPr>
            <a:r>
              <a:rPr lang="zh-CN" altLang="en-US">
                <a:solidFill>
                  <a:schemeClr val="tx1"/>
                </a:solidFill>
                <a:highlight>
                  <a:srgbClr val="FF0000"/>
                </a:highlight>
              </a:rPr>
              <a:t>应用更广</a:t>
            </a:r>
            <a:r>
              <a:rPr lang="zh-CN" altLang="en-US">
                <a:solidFill>
                  <a:schemeClr val="tx1"/>
                </a:solidFill>
              </a:rPr>
              <a:t>特</a:t>
            </a:r>
            <a:r>
              <a:rPr lang="zh-CN" altLang="en-US"/>
              <a:t>指数字签名不仅可以直接用于保护数据的完整性，还可以被当成一种组件</a:t>
            </a:r>
            <a:r>
              <a:rPr lang="en-US" altLang="zh-CN"/>
              <a:t>(building block)</a:t>
            </a:r>
            <a:r>
              <a:rPr lang="zh-CN" altLang="en-US"/>
              <a:t>用于构造更高级的密码技术方案。</a:t>
            </a:r>
            <a:endParaRPr lang="zh-CN" altLang="en-US"/>
          </a:p>
          <a:p>
            <a:pPr marL="457200" indent="-457200">
              <a:buFont typeface="Wingdings" panose="05000000000000000000" charset="0"/>
              <a:buChar char="o"/>
            </a:pPr>
            <a:r>
              <a:rPr lang="en-US" altLang="zh-CN" sz="2800">
                <a:sym typeface="+mn-ea"/>
              </a:rPr>
              <a:t> 如果说实现效率的研究目标以批评为主(</a:t>
            </a:r>
            <a:r>
              <a:rPr lang="zh-CN" altLang="en-US" sz="2800">
                <a:sym typeface="+mn-ea"/>
              </a:rPr>
              <a:t>算法假设太强，工具太强，工具太多</a:t>
            </a:r>
            <a:r>
              <a:rPr lang="en-US" altLang="zh-CN" sz="2800">
                <a:sym typeface="+mn-ea"/>
              </a:rPr>
              <a:t>)，那么签名应用的研究目标就是以自我表扬为主，即表扬该签名方案的</a:t>
            </a:r>
            <a:r>
              <a:rPr lang="en-US" altLang="zh-CN" sz="2800">
                <a:highlight>
                  <a:srgbClr val="FFFF00"/>
                </a:highlight>
                <a:sym typeface="+mn-ea"/>
              </a:rPr>
              <a:t>应用范围更广</a:t>
            </a:r>
            <a:r>
              <a:rPr lang="en-US" altLang="zh-CN" sz="2800">
                <a:sym typeface="+mn-ea"/>
              </a:rPr>
              <a:t>或者</a:t>
            </a:r>
            <a:r>
              <a:rPr lang="zh-CN" altLang="en-US" sz="2800">
                <a:highlight>
                  <a:srgbClr val="00FF00"/>
                </a:highlight>
                <a:sym typeface="+mn-ea"/>
              </a:rPr>
              <a:t>（小范围内）</a:t>
            </a:r>
            <a:r>
              <a:rPr lang="en-US" altLang="zh-CN" sz="2800">
                <a:highlight>
                  <a:srgbClr val="00FF00"/>
                </a:highlight>
                <a:sym typeface="+mn-ea"/>
              </a:rPr>
              <a:t>更适用</a:t>
            </a:r>
            <a:r>
              <a:rPr lang="en-US" altLang="zh-CN" sz="2800">
                <a:sym typeface="+mn-ea"/>
              </a:rPr>
              <a:t>。</a:t>
            </a:r>
            <a:endParaRPr lang="en-US" altLang="zh-CN" sz="2800">
              <a:sym typeface="+mn-ea"/>
            </a:endParaRPr>
          </a:p>
          <a:p>
            <a:pPr marL="457200" indent="-457200">
              <a:buFont typeface="Wingdings" panose="05000000000000000000" charset="0"/>
              <a:buChar char="o"/>
            </a:pPr>
            <a:r>
              <a:rPr lang="en-US" altLang="zh-CN" sz="2800">
                <a:sym typeface="+mn-ea"/>
              </a:rPr>
              <a:t>当然，能扩大应用范围的条件必须是</a:t>
            </a:r>
            <a:r>
              <a:rPr lang="zh-CN" altLang="en-US" sz="2800">
                <a:sym typeface="+mn-ea"/>
              </a:rPr>
              <a:t>因为它能提供普通</a:t>
            </a:r>
            <a:r>
              <a:rPr lang="en-US" altLang="zh-CN" sz="2800">
                <a:sym typeface="+mn-ea"/>
              </a:rPr>
              <a:t>数字签名方案</a:t>
            </a:r>
            <a:r>
              <a:rPr lang="zh-CN" altLang="en-US" sz="2800">
                <a:sym typeface="+mn-ea"/>
              </a:rPr>
              <a:t>不</a:t>
            </a:r>
            <a:r>
              <a:rPr lang="en-US" altLang="zh-CN" sz="2800">
                <a:sym typeface="+mn-ea"/>
              </a:rPr>
              <a:t>能提供</a:t>
            </a:r>
            <a:r>
              <a:rPr lang="zh-CN" altLang="en-US" sz="2800">
                <a:sym typeface="+mn-ea"/>
              </a:rPr>
              <a:t>的</a:t>
            </a:r>
            <a:r>
              <a:rPr lang="en-US" altLang="zh-CN" sz="2800">
                <a:sym typeface="+mn-ea"/>
              </a:rPr>
              <a:t>额外性质优点，否则所有方案都具有的优点就不再是优点。</a:t>
            </a:r>
            <a:endParaRPr lang="en-US" altLang="zh-CN" sz="2800">
              <a:sym typeface="+mn-ea"/>
            </a:endParaRPr>
          </a:p>
          <a:p>
            <a:pPr>
              <a:buFont typeface="Wingdings" panose="05000000000000000000" charset="0"/>
            </a:pPr>
            <a:endParaRPr lang="zh-CN" altLang="en-US"/>
          </a:p>
          <a:p>
            <a:pPr marL="457200" indent="-457200">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应用更广篇</a:t>
            </a:r>
            <a:r>
              <a:rPr lang="en-US" altLang="zh-CN"/>
              <a:t>                           2/5</a:t>
            </a:r>
            <a:endParaRPr lang="zh-CN" altLang="en-US"/>
          </a:p>
        </p:txBody>
      </p:sp>
      <p:sp>
        <p:nvSpPr>
          <p:cNvPr id="3" name="Text Placeholder 2"/>
          <p:cNvSpPr>
            <a:spLocks noGrp="1"/>
          </p:cNvSpPr>
          <p:nvPr>
            <p:ph type="body" idx="1"/>
          </p:nvPr>
        </p:nvSpPr>
        <p:spPr>
          <a:xfrm>
            <a:off x="207010" y="1350645"/>
            <a:ext cx="8749665" cy="5005070"/>
          </a:xfrm>
        </p:spPr>
        <p:txBody>
          <a:bodyPr>
            <a:normAutofit lnSpcReduction="10000"/>
          </a:bodyPr>
          <a:p>
            <a:pPr>
              <a:buFont typeface="Wingdings" panose="05000000000000000000" charset="0"/>
            </a:pPr>
            <a:r>
              <a:rPr lang="zh-CN" altLang="en-US" sz="2800">
                <a:highlight>
                  <a:srgbClr val="00FF00"/>
                </a:highlight>
                <a:sym typeface="+mn-ea"/>
              </a:rPr>
              <a:t>（小范围内）</a:t>
            </a:r>
            <a:r>
              <a:rPr lang="en-US" altLang="zh-CN" sz="2800">
                <a:highlight>
                  <a:srgbClr val="00FF00"/>
                </a:highlight>
                <a:sym typeface="+mn-ea"/>
              </a:rPr>
              <a:t>更适用</a:t>
            </a:r>
            <a:r>
              <a:rPr lang="zh-CN" sz="2800">
                <a:sym typeface="+mn-ea"/>
              </a:rPr>
              <a:t>：</a:t>
            </a:r>
            <a:r>
              <a:rPr lang="en-US" altLang="zh-CN" sz="2800">
                <a:sym typeface="+mn-ea"/>
              </a:rPr>
              <a:t>Unique Signatures </a:t>
            </a:r>
            <a:r>
              <a:rPr lang="zh-CN" altLang="en-US" sz="2800">
                <a:sym typeface="+mn-ea"/>
              </a:rPr>
              <a:t>（</a:t>
            </a:r>
            <a:r>
              <a:rPr lang="zh-CN" altLang="en-US" sz="2400">
                <a:sym typeface="+mn-ea"/>
              </a:rPr>
              <a:t>唯一性签名</a:t>
            </a:r>
            <a:r>
              <a:rPr lang="zh-CN" altLang="en-US" sz="2800">
                <a:sym typeface="+mn-ea"/>
              </a:rPr>
              <a:t>）</a:t>
            </a:r>
            <a:r>
              <a:rPr lang="en-US" altLang="zh-CN" sz="2800">
                <a:sym typeface="+mn-ea"/>
              </a:rPr>
              <a:t>。</a:t>
            </a:r>
            <a:endParaRPr lang="en-US" altLang="zh-CN" sz="2800">
              <a:sym typeface="+mn-ea"/>
            </a:endParaRPr>
          </a:p>
          <a:p>
            <a:pPr>
              <a:buFont typeface="Wingdings" panose="05000000000000000000" charset="0"/>
            </a:pPr>
            <a:endParaRPr lang="zh-CN" altLang="en-US" sz="2800">
              <a:sym typeface="+mn-ea"/>
            </a:endParaRPr>
          </a:p>
          <a:p>
            <a:pPr>
              <a:buFont typeface="Wingdings" panose="05000000000000000000" charset="0"/>
            </a:pPr>
            <a:r>
              <a:rPr lang="zh-CN" altLang="en-US" sz="2800">
                <a:sym typeface="+mn-ea"/>
              </a:rPr>
              <a:t>数字签名的三个算法：</a:t>
            </a:r>
            <a:endParaRPr lang="zh-CN" altLang="en-US" sz="2800"/>
          </a:p>
          <a:p>
            <a:pPr lvl="1">
              <a:buFont typeface="Wingdings" panose="05000000000000000000" charset="0"/>
              <a:buChar char="v"/>
            </a:pPr>
            <a:r>
              <a:rPr lang="zh-CN" altLang="en-US" sz="2800">
                <a:latin typeface="+mn-lt"/>
                <a:ea typeface="+mn-ea"/>
                <a:sym typeface="+mn-ea"/>
              </a:rPr>
              <a:t>密钥算法：</a:t>
            </a:r>
            <a:r>
              <a:rPr lang="en-US" altLang="zh-CN" sz="2800">
                <a:latin typeface="+mn-lt"/>
                <a:ea typeface="+mn-ea"/>
                <a:sym typeface="+mn-ea"/>
              </a:rPr>
              <a:t>KeyGen(1^k)  → (pk,sk)</a:t>
            </a:r>
            <a:endParaRPr lang="en-US" altLang="zh-CN" sz="2800">
              <a:latin typeface="+mn-lt"/>
              <a:ea typeface="+mn-ea"/>
            </a:endParaRPr>
          </a:p>
          <a:p>
            <a:pPr lvl="1">
              <a:buFont typeface="Wingdings" panose="05000000000000000000" charset="0"/>
              <a:buChar char="v"/>
            </a:pPr>
            <a:r>
              <a:rPr lang="zh-CN" altLang="en-US" sz="2800">
                <a:latin typeface="+mn-lt"/>
                <a:ea typeface="+mn-ea"/>
                <a:sym typeface="+mn-ea"/>
              </a:rPr>
              <a:t>签名算法：</a:t>
            </a:r>
            <a:r>
              <a:rPr lang="en-US" altLang="zh-CN" sz="2800">
                <a:highlight>
                  <a:srgbClr val="FFFF00"/>
                </a:highlight>
                <a:latin typeface="+mn-lt"/>
                <a:ea typeface="+mn-ea"/>
                <a:sym typeface="+mn-ea"/>
              </a:rPr>
              <a:t>Sign(sk, m)  → S_m</a:t>
            </a:r>
            <a:endParaRPr lang="en-US" altLang="zh-CN" sz="2800">
              <a:latin typeface="+mn-lt"/>
              <a:ea typeface="+mn-ea"/>
            </a:endParaRPr>
          </a:p>
          <a:p>
            <a:pPr lvl="1">
              <a:buFont typeface="Wingdings" panose="05000000000000000000" charset="0"/>
              <a:buChar char="v"/>
            </a:pPr>
            <a:r>
              <a:rPr lang="zh-CN" altLang="en-US" sz="2800">
                <a:latin typeface="+mn-lt"/>
                <a:ea typeface="+mn-ea"/>
                <a:sym typeface="+mn-ea"/>
              </a:rPr>
              <a:t>验证算法：</a:t>
            </a:r>
            <a:r>
              <a:rPr lang="en-US" altLang="zh-CN" sz="2800">
                <a:latin typeface="+mn-lt"/>
                <a:ea typeface="+mn-ea"/>
                <a:sym typeface="+mn-ea"/>
              </a:rPr>
              <a:t>Verify(pk, m, S_m) → T/F</a:t>
            </a:r>
            <a:endParaRPr lang="en-US" altLang="zh-CN" sz="2800">
              <a:latin typeface="+mn-lt"/>
              <a:ea typeface="+mn-ea"/>
            </a:endParaRPr>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标准数字签名方案里，签名算法可以是概率算法，即对</a:t>
            </a:r>
            <a:r>
              <a:rPr lang="en-US" altLang="zh-CN"/>
              <a:t>m</a:t>
            </a:r>
            <a:r>
              <a:rPr lang="zh-CN" altLang="en-US"/>
              <a:t>的签名，每次运行签名算法得到的签名可能是不一样的。</a:t>
            </a:r>
            <a:r>
              <a:rPr lang="en-US" altLang="zh-CN"/>
              <a:t> Unique signatures</a:t>
            </a:r>
            <a:r>
              <a:rPr lang="zh-CN" altLang="en-US"/>
              <a:t>要反其道而行之。</a:t>
            </a: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应用更广篇</a:t>
            </a:r>
            <a:r>
              <a:rPr lang="en-US" altLang="zh-CN"/>
              <a:t>                           3/5</a:t>
            </a:r>
            <a:endParaRPr lang="zh-CN" altLang="en-US"/>
          </a:p>
        </p:txBody>
      </p:sp>
      <p:sp>
        <p:nvSpPr>
          <p:cNvPr id="3" name="Text Placeholder 2"/>
          <p:cNvSpPr>
            <a:spLocks noGrp="1"/>
          </p:cNvSpPr>
          <p:nvPr>
            <p:ph type="body" idx="1"/>
          </p:nvPr>
        </p:nvSpPr>
        <p:spPr>
          <a:xfrm>
            <a:off x="207010" y="1350645"/>
            <a:ext cx="8749665" cy="5005070"/>
          </a:xfrm>
        </p:spPr>
        <p:txBody>
          <a:bodyPr>
            <a:normAutofit lnSpcReduction="10000"/>
          </a:bodyPr>
          <a:p>
            <a:pPr>
              <a:buFont typeface="Wingdings" panose="05000000000000000000" charset="0"/>
            </a:pPr>
            <a:r>
              <a:rPr lang="zh-CN" altLang="en-US" sz="2800">
                <a:sym typeface="+mn-ea"/>
              </a:rPr>
              <a:t>数字签名的三个算法：</a:t>
            </a:r>
            <a:endParaRPr lang="zh-CN" altLang="en-US" sz="2800"/>
          </a:p>
          <a:p>
            <a:pPr lvl="1">
              <a:buFont typeface="Wingdings" panose="05000000000000000000" charset="0"/>
              <a:buChar char="v"/>
            </a:pPr>
            <a:r>
              <a:rPr lang="zh-CN" altLang="en-US" sz="2800">
                <a:latin typeface="+mn-lt"/>
                <a:ea typeface="+mn-ea"/>
                <a:sym typeface="+mn-ea"/>
              </a:rPr>
              <a:t>密钥算法：</a:t>
            </a:r>
            <a:r>
              <a:rPr lang="en-US" altLang="zh-CN" sz="2800">
                <a:latin typeface="+mn-lt"/>
                <a:ea typeface="+mn-ea"/>
                <a:sym typeface="+mn-ea"/>
              </a:rPr>
              <a:t>KeyGen(1^k)  → (pk,sk)</a:t>
            </a:r>
            <a:endParaRPr lang="en-US" altLang="zh-CN" sz="2800">
              <a:latin typeface="+mn-lt"/>
              <a:ea typeface="+mn-ea"/>
            </a:endParaRPr>
          </a:p>
          <a:p>
            <a:pPr lvl="1">
              <a:buFont typeface="Wingdings" panose="05000000000000000000" charset="0"/>
              <a:buChar char="v"/>
            </a:pPr>
            <a:r>
              <a:rPr lang="zh-CN" altLang="en-US" sz="2800">
                <a:latin typeface="+mn-lt"/>
                <a:ea typeface="+mn-ea"/>
                <a:sym typeface="+mn-ea"/>
              </a:rPr>
              <a:t>签名算法：</a:t>
            </a:r>
            <a:r>
              <a:rPr lang="en-US" altLang="zh-CN" sz="2800">
                <a:highlight>
                  <a:srgbClr val="FFFF00"/>
                </a:highlight>
                <a:latin typeface="+mn-lt"/>
                <a:ea typeface="+mn-ea"/>
                <a:sym typeface="+mn-ea"/>
              </a:rPr>
              <a:t>Sign(sk, m)  → S_m</a:t>
            </a:r>
            <a:endParaRPr lang="en-US" altLang="zh-CN" sz="2800">
              <a:latin typeface="+mn-lt"/>
              <a:ea typeface="+mn-ea"/>
            </a:endParaRPr>
          </a:p>
          <a:p>
            <a:pPr lvl="1">
              <a:buFont typeface="Wingdings" panose="05000000000000000000" charset="0"/>
              <a:buChar char="v"/>
            </a:pPr>
            <a:r>
              <a:rPr lang="zh-CN" altLang="en-US" sz="2800">
                <a:latin typeface="+mn-lt"/>
                <a:ea typeface="+mn-ea"/>
                <a:sym typeface="+mn-ea"/>
              </a:rPr>
              <a:t>验证算法：</a:t>
            </a:r>
            <a:r>
              <a:rPr lang="en-US" altLang="zh-CN" sz="2800">
                <a:latin typeface="+mn-lt"/>
                <a:ea typeface="+mn-ea"/>
                <a:sym typeface="+mn-ea"/>
              </a:rPr>
              <a:t>Verify(pk, m, S_m) → T/F</a:t>
            </a:r>
            <a:endParaRPr lang="en-US" altLang="zh-CN" sz="2800">
              <a:latin typeface="+mn-lt"/>
              <a:ea typeface="+mn-ea"/>
            </a:endParaRPr>
          </a:p>
          <a:p>
            <a:pPr marL="457200" indent="-457200">
              <a:buFont typeface="Wingdings" panose="05000000000000000000" charset="0"/>
              <a:buChar char="o"/>
            </a:pPr>
            <a:endParaRPr lang="zh-CN" altLang="en-US"/>
          </a:p>
          <a:p>
            <a:pPr marL="457200" indent="-457200">
              <a:buFont typeface="Wingdings" panose="05000000000000000000" charset="0"/>
              <a:buChar char="o"/>
            </a:pPr>
            <a:r>
              <a:rPr lang="en-US" altLang="zh-CN"/>
              <a:t>Unique Signatures:  </a:t>
            </a:r>
            <a:r>
              <a:rPr lang="zh-CN" altLang="en-US"/>
              <a:t>能通过</a:t>
            </a:r>
            <a:r>
              <a:rPr lang="en-US" altLang="zh-CN">
                <a:latin typeface="+mn-lt"/>
                <a:ea typeface="+mn-ea"/>
                <a:sym typeface="+mn-ea"/>
              </a:rPr>
              <a:t>Verify(pk, m, </a:t>
            </a:r>
            <a:r>
              <a:rPr lang="en-US" altLang="zh-CN">
                <a:highlight>
                  <a:srgbClr val="00FF00"/>
                </a:highlight>
                <a:latin typeface="+mn-lt"/>
                <a:ea typeface="+mn-ea"/>
                <a:sym typeface="+mn-ea"/>
              </a:rPr>
              <a:t>* </a:t>
            </a:r>
            <a:r>
              <a:rPr lang="en-US" altLang="zh-CN">
                <a:latin typeface="+mn-lt"/>
                <a:ea typeface="+mn-ea"/>
                <a:sym typeface="+mn-ea"/>
              </a:rPr>
              <a:t>) → T,  </a:t>
            </a:r>
            <a:r>
              <a:rPr lang="zh-CN" altLang="en-US">
                <a:latin typeface="+mn-lt"/>
                <a:ea typeface="+mn-ea"/>
                <a:sym typeface="+mn-ea"/>
              </a:rPr>
              <a:t>这里的</a:t>
            </a:r>
            <a:r>
              <a:rPr lang="zh-CN" altLang="en-US">
                <a:highlight>
                  <a:srgbClr val="00FF00"/>
                </a:highlight>
                <a:latin typeface="+mn-lt"/>
                <a:ea typeface="+mn-ea"/>
                <a:sym typeface="+mn-ea"/>
              </a:rPr>
              <a:t>签名</a:t>
            </a:r>
            <a:r>
              <a:rPr lang="en-US" altLang="zh-CN">
                <a:highlight>
                  <a:srgbClr val="00FF00"/>
                </a:highlight>
                <a:latin typeface="+mn-lt"/>
                <a:ea typeface="+mn-ea"/>
                <a:sym typeface="+mn-ea"/>
              </a:rPr>
              <a:t>(</a:t>
            </a:r>
            <a:r>
              <a:rPr lang="zh-CN" altLang="zh-CN">
                <a:highlight>
                  <a:srgbClr val="00FF00"/>
                </a:highlight>
                <a:latin typeface="+mn-lt"/>
                <a:ea typeface="+mn-ea"/>
                <a:sym typeface="+mn-ea"/>
              </a:rPr>
              <a:t>用</a:t>
            </a:r>
            <a:r>
              <a:rPr lang="en-US" altLang="zh-CN">
                <a:highlight>
                  <a:srgbClr val="00FF00"/>
                </a:highlight>
                <a:latin typeface="+mn-lt"/>
                <a:ea typeface="+mn-ea"/>
                <a:sym typeface="+mn-ea"/>
              </a:rPr>
              <a:t>*</a:t>
            </a:r>
            <a:r>
              <a:rPr lang="zh-CN" altLang="en-US">
                <a:highlight>
                  <a:srgbClr val="00FF00"/>
                </a:highlight>
                <a:latin typeface="+mn-lt"/>
                <a:ea typeface="+mn-ea"/>
                <a:sym typeface="+mn-ea"/>
              </a:rPr>
              <a:t>表示</a:t>
            </a:r>
            <a:r>
              <a:rPr lang="en-US" altLang="zh-CN">
                <a:highlight>
                  <a:srgbClr val="00FF00"/>
                </a:highlight>
                <a:latin typeface="+mn-lt"/>
                <a:ea typeface="+mn-ea"/>
                <a:sym typeface="+mn-ea"/>
              </a:rPr>
              <a:t>)</a:t>
            </a:r>
            <a:r>
              <a:rPr lang="zh-CN" altLang="en-US">
                <a:latin typeface="+mn-lt"/>
                <a:ea typeface="+mn-ea"/>
                <a:sym typeface="+mn-ea"/>
              </a:rPr>
              <a:t>必须是唯一的。有效的签名只能长成一个样子。</a:t>
            </a:r>
            <a:endParaRPr lang="zh-CN" altLang="en-US">
              <a:latin typeface="+mn-lt"/>
              <a:ea typeface="+mn-ea"/>
              <a:sym typeface="+mn-ea"/>
            </a:endParaRPr>
          </a:p>
          <a:p>
            <a:pPr marL="457200" indent="-457200">
              <a:buFont typeface="Wingdings" panose="05000000000000000000" charset="0"/>
              <a:buChar char="o"/>
            </a:pPr>
            <a:r>
              <a:rPr lang="en-US" altLang="zh-CN">
                <a:latin typeface="+mn-lt"/>
                <a:ea typeface="+mn-ea"/>
                <a:sym typeface="+mn-ea"/>
              </a:rPr>
              <a:t>Deterministic Signatures</a:t>
            </a:r>
            <a:r>
              <a:rPr lang="zh-CN" altLang="en-US">
                <a:latin typeface="+mn-lt"/>
                <a:ea typeface="+mn-ea"/>
                <a:sym typeface="+mn-ea"/>
              </a:rPr>
              <a:t>：每次对</a:t>
            </a:r>
            <a:r>
              <a:rPr lang="en-US" altLang="zh-CN">
                <a:latin typeface="+mn-lt"/>
                <a:ea typeface="+mn-ea"/>
                <a:sym typeface="+mn-ea"/>
              </a:rPr>
              <a:t>m</a:t>
            </a:r>
            <a:r>
              <a:rPr lang="zh-CN" altLang="en-US">
                <a:latin typeface="+mn-lt"/>
                <a:ea typeface="+mn-ea"/>
                <a:sym typeface="+mn-ea"/>
              </a:rPr>
              <a:t>签名，运行签名算法后得到的签名总是一样。（但是这个不能保证对</a:t>
            </a:r>
            <a:r>
              <a:rPr lang="en-US" altLang="zh-CN">
                <a:latin typeface="+mn-lt"/>
                <a:ea typeface="+mn-ea"/>
                <a:sym typeface="+mn-ea"/>
              </a:rPr>
              <a:t>m</a:t>
            </a:r>
            <a:r>
              <a:rPr lang="zh-CN" altLang="en-US">
                <a:latin typeface="+mn-lt"/>
                <a:ea typeface="+mn-ea"/>
                <a:sym typeface="+mn-ea"/>
              </a:rPr>
              <a:t>的有效签名有且仅有一种）</a:t>
            </a:r>
            <a:endParaRPr lang="zh-CN" altLang="en-US">
              <a:latin typeface="+mn-lt"/>
              <a:ea typeface="+mn-ea"/>
              <a:sym typeface="+mn-ea"/>
            </a:endParaRPr>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应用更广篇</a:t>
            </a:r>
            <a:r>
              <a:rPr lang="en-US" altLang="zh-CN"/>
              <a:t>                           4/5</a:t>
            </a:r>
            <a:endParaRPr lang="zh-CN" altLang="en-US"/>
          </a:p>
        </p:txBody>
      </p:sp>
      <p:sp>
        <p:nvSpPr>
          <p:cNvPr id="3" name="Text Placeholder 2"/>
          <p:cNvSpPr>
            <a:spLocks noGrp="1"/>
          </p:cNvSpPr>
          <p:nvPr>
            <p:ph type="body" idx="1"/>
          </p:nvPr>
        </p:nvSpPr>
        <p:spPr>
          <a:xfrm>
            <a:off x="207010" y="1350645"/>
            <a:ext cx="8749665" cy="5005070"/>
          </a:xfrm>
        </p:spPr>
        <p:txBody>
          <a:bodyPr>
            <a:normAutofit lnSpcReduction="10000"/>
          </a:bodyPr>
          <a:p>
            <a:pPr>
              <a:buFont typeface="Wingdings" panose="05000000000000000000" charset="0"/>
            </a:pPr>
            <a:r>
              <a:rPr lang="en-US" altLang="zh-CN">
                <a:highlight>
                  <a:srgbClr val="00FF00"/>
                </a:highlight>
                <a:sym typeface="+mn-ea"/>
              </a:rPr>
              <a:t>应用范围更广</a:t>
            </a:r>
            <a:r>
              <a:rPr lang="zh-CN" sz="2800">
                <a:sym typeface="+mn-ea"/>
              </a:rPr>
              <a:t>：</a:t>
            </a:r>
            <a:r>
              <a:rPr lang="en-US" altLang="zh-CN" sz="2000">
                <a:sym typeface="+mn-ea"/>
              </a:rPr>
              <a:t>Strucure-Preserving Signatures </a:t>
            </a:r>
            <a:r>
              <a:rPr lang="zh-CN" altLang="en-US" sz="2000">
                <a:sym typeface="+mn-ea"/>
              </a:rPr>
              <a:t>（代数结构保留</a:t>
            </a:r>
            <a:r>
              <a:rPr lang="zh-CN" altLang="en-US" sz="2000">
                <a:sym typeface="+mn-ea"/>
              </a:rPr>
              <a:t>签名）</a:t>
            </a:r>
            <a:r>
              <a:rPr lang="en-US" altLang="zh-CN" sz="2000">
                <a:sym typeface="+mn-ea"/>
              </a:rPr>
              <a:t>。</a:t>
            </a:r>
            <a:endParaRPr lang="en-US" altLang="zh-CN" sz="2800">
              <a:sym typeface="+mn-ea"/>
            </a:endParaRPr>
          </a:p>
          <a:p>
            <a:pPr>
              <a:buFont typeface="Wingdings" panose="05000000000000000000" charset="0"/>
            </a:pPr>
            <a:endParaRPr lang="zh-CN" altLang="en-US" sz="2800">
              <a:sym typeface="+mn-ea"/>
            </a:endParaRPr>
          </a:p>
          <a:p>
            <a:pPr>
              <a:buFont typeface="Wingdings" panose="05000000000000000000" charset="0"/>
            </a:pPr>
            <a:r>
              <a:rPr lang="zh-CN" altLang="en-US" sz="2800">
                <a:sym typeface="+mn-ea"/>
              </a:rPr>
              <a:t>基于双线性对的数字签名方案里的三个算法：</a:t>
            </a:r>
            <a:endParaRPr lang="zh-CN" altLang="en-US" sz="2800"/>
          </a:p>
          <a:p>
            <a:pPr lvl="1">
              <a:buFont typeface="Wingdings" panose="05000000000000000000" charset="0"/>
              <a:buChar char="v"/>
            </a:pPr>
            <a:r>
              <a:rPr lang="zh-CN" altLang="en-US" sz="2800">
                <a:latin typeface="+mn-lt"/>
                <a:ea typeface="+mn-ea"/>
                <a:sym typeface="+mn-ea"/>
              </a:rPr>
              <a:t>密钥算法：</a:t>
            </a:r>
            <a:r>
              <a:rPr lang="en-US" altLang="zh-CN" sz="2800">
                <a:latin typeface="+mn-lt"/>
                <a:ea typeface="+mn-ea"/>
                <a:sym typeface="+mn-ea"/>
              </a:rPr>
              <a:t>KeyGen(1^k)  → (pk,sk)</a:t>
            </a:r>
            <a:endParaRPr lang="en-US" altLang="zh-CN" sz="2800">
              <a:latin typeface="+mn-lt"/>
              <a:ea typeface="+mn-ea"/>
            </a:endParaRPr>
          </a:p>
          <a:p>
            <a:pPr lvl="1">
              <a:buFont typeface="Wingdings" panose="05000000000000000000" charset="0"/>
              <a:buChar char="v"/>
            </a:pPr>
            <a:r>
              <a:rPr lang="zh-CN" altLang="en-US" sz="2800">
                <a:latin typeface="+mn-lt"/>
                <a:ea typeface="+mn-ea"/>
                <a:sym typeface="+mn-ea"/>
              </a:rPr>
              <a:t>签名算法：</a:t>
            </a:r>
            <a:r>
              <a:rPr lang="en-US" altLang="zh-CN" sz="2800">
                <a:highlight>
                  <a:srgbClr val="FFFF00"/>
                </a:highlight>
                <a:latin typeface="+mn-lt"/>
                <a:ea typeface="+mn-ea"/>
                <a:sym typeface="+mn-ea"/>
              </a:rPr>
              <a:t>Sign(sk, m)  → S_m</a:t>
            </a:r>
            <a:endParaRPr lang="en-US" altLang="zh-CN" sz="2800">
              <a:latin typeface="+mn-lt"/>
              <a:ea typeface="+mn-ea"/>
            </a:endParaRPr>
          </a:p>
          <a:p>
            <a:pPr lvl="1">
              <a:buFont typeface="Wingdings" panose="05000000000000000000" charset="0"/>
              <a:buChar char="v"/>
            </a:pPr>
            <a:r>
              <a:rPr lang="zh-CN" altLang="en-US" sz="2800">
                <a:latin typeface="+mn-lt"/>
                <a:ea typeface="+mn-ea"/>
                <a:sym typeface="+mn-ea"/>
              </a:rPr>
              <a:t>验证算法：</a:t>
            </a:r>
            <a:r>
              <a:rPr lang="en-US" altLang="zh-CN" sz="2800">
                <a:latin typeface="+mn-lt"/>
                <a:ea typeface="+mn-ea"/>
                <a:sym typeface="+mn-ea"/>
              </a:rPr>
              <a:t>Verify(pk, m, S_m) → T/F</a:t>
            </a:r>
            <a:endParaRPr lang="en-US" altLang="zh-CN" sz="2800">
              <a:latin typeface="+mn-lt"/>
              <a:ea typeface="+mn-ea"/>
            </a:endParaRPr>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（背景）每个参数对象可以任意选择构造，包括</a:t>
            </a:r>
            <a:r>
              <a:rPr lang="en-US" altLang="zh-CN">
                <a:latin typeface="+mn-lt"/>
                <a:ea typeface="+mn-ea"/>
                <a:sym typeface="+mn-ea"/>
              </a:rPr>
              <a:t>group element,   integer</a:t>
            </a:r>
            <a:r>
              <a:rPr lang="zh-CN" altLang="en-US">
                <a:latin typeface="+mn-lt"/>
                <a:ea typeface="+mn-ea"/>
                <a:sym typeface="+mn-ea"/>
              </a:rPr>
              <a:t>，</a:t>
            </a:r>
            <a:r>
              <a:rPr lang="en-US" altLang="zh-CN">
                <a:latin typeface="+mn-lt"/>
                <a:ea typeface="+mn-ea"/>
                <a:sym typeface="+mn-ea"/>
              </a:rPr>
              <a:t> n-bit string, </a:t>
            </a:r>
            <a:r>
              <a:rPr lang="zh-CN">
                <a:latin typeface="+mn-lt"/>
                <a:ea typeface="+mn-ea"/>
                <a:sym typeface="+mn-ea"/>
              </a:rPr>
              <a:t>等，</a:t>
            </a:r>
            <a:r>
              <a:rPr lang="en-US" altLang="zh-CN">
                <a:latin typeface="+mn-lt"/>
                <a:ea typeface="+mn-ea"/>
                <a:sym typeface="+mn-ea"/>
              </a:rPr>
              <a:t> </a:t>
            </a:r>
            <a:r>
              <a:rPr lang="zh-CN" altLang="en-US">
                <a:latin typeface="+mn-lt"/>
                <a:ea typeface="+mn-ea"/>
                <a:sym typeface="+mn-ea"/>
              </a:rPr>
              <a:t>只要该方案是能用可用的，且是安全的即可。</a:t>
            </a:r>
            <a:endParaRPr lang="zh-CN" altLang="en-US">
              <a:latin typeface="+mn-lt"/>
              <a:ea typeface="+mn-ea"/>
              <a:sym typeface="+mn-ea"/>
            </a:endParaRPr>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应用更广篇</a:t>
            </a:r>
            <a:r>
              <a:rPr lang="en-US" altLang="zh-CN"/>
              <a:t>                           5/5</a:t>
            </a:r>
            <a:endParaRPr lang="zh-CN" altLang="en-US"/>
          </a:p>
        </p:txBody>
      </p:sp>
      <p:sp>
        <p:nvSpPr>
          <p:cNvPr id="3" name="Text Placeholder 2"/>
          <p:cNvSpPr>
            <a:spLocks noGrp="1"/>
          </p:cNvSpPr>
          <p:nvPr>
            <p:ph type="body" idx="1"/>
          </p:nvPr>
        </p:nvSpPr>
        <p:spPr>
          <a:xfrm>
            <a:off x="207010" y="1350645"/>
            <a:ext cx="8749665" cy="5005070"/>
          </a:xfrm>
        </p:spPr>
        <p:txBody>
          <a:bodyPr>
            <a:normAutofit lnSpcReduction="20000"/>
          </a:bodyPr>
          <a:p>
            <a:pPr>
              <a:lnSpc>
                <a:spcPct val="100000"/>
              </a:lnSpc>
              <a:buFont typeface="Wingdings" panose="05000000000000000000" charset="0"/>
            </a:pPr>
            <a:r>
              <a:rPr lang="en-US" altLang="zh-CN">
                <a:highlight>
                  <a:srgbClr val="00FF00"/>
                </a:highlight>
                <a:sym typeface="+mn-ea"/>
              </a:rPr>
              <a:t>应用范围更广</a:t>
            </a:r>
            <a:r>
              <a:rPr lang="zh-CN" sz="2800">
                <a:sym typeface="+mn-ea"/>
              </a:rPr>
              <a:t>：</a:t>
            </a:r>
            <a:r>
              <a:rPr lang="en-US" altLang="zh-CN" sz="2000">
                <a:sym typeface="+mn-ea"/>
              </a:rPr>
              <a:t>Strucure-Preserving Signatures </a:t>
            </a:r>
            <a:r>
              <a:rPr lang="zh-CN" altLang="en-US" sz="2000">
                <a:sym typeface="+mn-ea"/>
              </a:rPr>
              <a:t>（代数结构保留</a:t>
            </a:r>
            <a:r>
              <a:rPr lang="zh-CN" altLang="en-US" sz="2000">
                <a:sym typeface="+mn-ea"/>
              </a:rPr>
              <a:t>签名）</a:t>
            </a:r>
            <a:r>
              <a:rPr lang="en-US" altLang="zh-CN" sz="2000">
                <a:sym typeface="+mn-ea"/>
              </a:rPr>
              <a:t>。</a:t>
            </a:r>
            <a:endParaRPr lang="en-US" altLang="zh-CN" sz="2800">
              <a:sym typeface="+mn-ea"/>
            </a:endParaRPr>
          </a:p>
          <a:p>
            <a:pPr>
              <a:lnSpc>
                <a:spcPct val="100000"/>
              </a:lnSpc>
              <a:buFont typeface="Wingdings" panose="05000000000000000000" charset="0"/>
            </a:pPr>
            <a:endParaRPr lang="zh-CN" altLang="en-US" sz="2800">
              <a:sym typeface="+mn-ea"/>
            </a:endParaRPr>
          </a:p>
          <a:p>
            <a:pPr>
              <a:lnSpc>
                <a:spcPct val="100000"/>
              </a:lnSpc>
              <a:buFont typeface="Wingdings" panose="05000000000000000000" charset="0"/>
            </a:pPr>
            <a:r>
              <a:rPr lang="zh-CN" altLang="en-US" sz="2800">
                <a:sym typeface="+mn-ea"/>
              </a:rPr>
              <a:t>基于双线性对的数字签名方案里的三个算法：</a:t>
            </a:r>
            <a:endParaRPr lang="zh-CN" altLang="en-US" sz="2800"/>
          </a:p>
          <a:p>
            <a:pPr lvl="1">
              <a:lnSpc>
                <a:spcPct val="100000"/>
              </a:lnSpc>
              <a:buFont typeface="Wingdings" panose="05000000000000000000" charset="0"/>
              <a:buChar char="v"/>
            </a:pPr>
            <a:r>
              <a:rPr lang="zh-CN" altLang="en-US" sz="2800">
                <a:latin typeface="+mn-lt"/>
                <a:ea typeface="+mn-ea"/>
                <a:sym typeface="+mn-ea"/>
              </a:rPr>
              <a:t>密钥算法：</a:t>
            </a:r>
            <a:r>
              <a:rPr lang="en-US" altLang="zh-CN" sz="2800">
                <a:latin typeface="+mn-lt"/>
                <a:ea typeface="+mn-ea"/>
                <a:sym typeface="+mn-ea"/>
              </a:rPr>
              <a:t>KeyGen(1^k)  → (pk,sk)</a:t>
            </a:r>
            <a:endParaRPr lang="en-US" altLang="zh-CN" sz="2800">
              <a:latin typeface="+mn-lt"/>
              <a:ea typeface="+mn-ea"/>
            </a:endParaRPr>
          </a:p>
          <a:p>
            <a:pPr lvl="1">
              <a:lnSpc>
                <a:spcPct val="100000"/>
              </a:lnSpc>
              <a:buFont typeface="Wingdings" panose="05000000000000000000" charset="0"/>
              <a:buChar char="v"/>
            </a:pPr>
            <a:r>
              <a:rPr lang="zh-CN" altLang="en-US" sz="2800">
                <a:latin typeface="+mn-lt"/>
                <a:ea typeface="+mn-ea"/>
                <a:sym typeface="+mn-ea"/>
              </a:rPr>
              <a:t>签名算法：</a:t>
            </a:r>
            <a:r>
              <a:rPr lang="en-US" altLang="zh-CN" sz="2800">
                <a:highlight>
                  <a:srgbClr val="FFFF00"/>
                </a:highlight>
                <a:latin typeface="+mn-lt"/>
                <a:ea typeface="+mn-ea"/>
                <a:sym typeface="+mn-ea"/>
              </a:rPr>
              <a:t>Sign(sk, m)  → S_m</a:t>
            </a:r>
            <a:endParaRPr lang="en-US" altLang="zh-CN" sz="2800">
              <a:latin typeface="+mn-lt"/>
              <a:ea typeface="+mn-ea"/>
            </a:endParaRPr>
          </a:p>
          <a:p>
            <a:pPr lvl="1">
              <a:lnSpc>
                <a:spcPct val="100000"/>
              </a:lnSpc>
              <a:buFont typeface="Wingdings" panose="05000000000000000000" charset="0"/>
              <a:buChar char="v"/>
            </a:pPr>
            <a:r>
              <a:rPr lang="zh-CN" altLang="en-US" sz="2800">
                <a:latin typeface="+mn-lt"/>
                <a:ea typeface="+mn-ea"/>
                <a:sym typeface="+mn-ea"/>
              </a:rPr>
              <a:t>验证算法：</a:t>
            </a:r>
            <a:r>
              <a:rPr lang="en-US" altLang="zh-CN" sz="2800">
                <a:latin typeface="+mn-lt"/>
                <a:ea typeface="+mn-ea"/>
                <a:sym typeface="+mn-ea"/>
              </a:rPr>
              <a:t>Verify(pk, m, S_m) → T/F</a:t>
            </a:r>
            <a:endParaRPr lang="en-US" altLang="zh-CN" sz="2800">
              <a:latin typeface="+mn-lt"/>
              <a:ea typeface="+mn-ea"/>
            </a:endParaRPr>
          </a:p>
          <a:p>
            <a:pPr marL="457200" indent="-457200">
              <a:lnSpc>
                <a:spcPct val="100000"/>
              </a:lnSpc>
              <a:buFont typeface="Wingdings" panose="05000000000000000000" charset="0"/>
              <a:buChar char="o"/>
            </a:pPr>
            <a:endParaRPr lang="zh-CN" altLang="en-US"/>
          </a:p>
          <a:p>
            <a:pPr marL="457200" indent="-457200">
              <a:lnSpc>
                <a:spcPct val="110000"/>
              </a:lnSpc>
              <a:buFont typeface="Wingdings" panose="05000000000000000000" charset="0"/>
              <a:buChar char="o"/>
            </a:pPr>
            <a:r>
              <a:rPr lang="en-US" altLang="zh-CN">
                <a:sym typeface="+mn-ea"/>
              </a:rPr>
              <a:t>Strucure-Preserving Signatures</a:t>
            </a:r>
            <a:r>
              <a:rPr lang="zh-CN" altLang="en-US">
                <a:sym typeface="+mn-ea"/>
              </a:rPr>
              <a:t>：</a:t>
            </a:r>
            <a:r>
              <a:rPr lang="en-US" altLang="zh-CN">
                <a:sym typeface="+mn-ea"/>
              </a:rPr>
              <a:t> (pk, m, S_m)</a:t>
            </a:r>
            <a:r>
              <a:rPr lang="zh-CN" altLang="en-US">
                <a:sym typeface="+mn-ea"/>
              </a:rPr>
              <a:t>都只能是由</a:t>
            </a:r>
            <a:r>
              <a:rPr lang="en-US" altLang="zh-CN">
                <a:sym typeface="+mn-ea"/>
              </a:rPr>
              <a:t>group elements</a:t>
            </a:r>
            <a:r>
              <a:rPr lang="zh-CN" altLang="en-US">
                <a:sym typeface="+mn-ea"/>
              </a:rPr>
              <a:t>构成</a:t>
            </a:r>
            <a:r>
              <a:rPr lang="en-US" altLang="zh-CN">
                <a:sym typeface="+mn-ea"/>
              </a:rPr>
              <a:t>,</a:t>
            </a:r>
            <a:r>
              <a:rPr lang="zh-CN" altLang="en-US">
                <a:sym typeface="+mn-ea"/>
              </a:rPr>
              <a:t>不允许其它参数对象。</a:t>
            </a:r>
            <a:endParaRPr lang="zh-CN" altLang="en-US">
              <a:sym typeface="+mn-ea"/>
            </a:endParaRPr>
          </a:p>
          <a:p>
            <a:pPr marL="457200" indent="-457200">
              <a:lnSpc>
                <a:spcPct val="110000"/>
              </a:lnSpc>
              <a:buFont typeface="Wingdings" panose="05000000000000000000" charset="0"/>
              <a:buChar char="o"/>
            </a:pPr>
            <a:r>
              <a:rPr lang="en-US" altLang="zh-CN">
                <a:latin typeface="+mn-lt"/>
                <a:ea typeface="+mn-ea"/>
                <a:sym typeface="+mn-ea"/>
              </a:rPr>
              <a:t>SPS</a:t>
            </a:r>
            <a:r>
              <a:rPr lang="zh-CN" altLang="en-US">
                <a:latin typeface="+mn-lt"/>
                <a:ea typeface="+mn-ea"/>
                <a:sym typeface="+mn-ea"/>
              </a:rPr>
              <a:t>对</a:t>
            </a:r>
            <a:r>
              <a:rPr lang="en-US" altLang="zh-CN">
                <a:latin typeface="+mn-lt"/>
                <a:ea typeface="+mn-ea"/>
                <a:sym typeface="+mn-ea"/>
              </a:rPr>
              <a:t>Space</a:t>
            </a:r>
            <a:r>
              <a:rPr lang="zh-CN" altLang="en-US">
                <a:latin typeface="+mn-lt"/>
                <a:ea typeface="+mn-ea"/>
                <a:sym typeface="+mn-ea"/>
              </a:rPr>
              <a:t>进行限制，从而使得其可以和零知识证明技术</a:t>
            </a:r>
            <a:r>
              <a:rPr lang="en-US" altLang="zh-CN">
                <a:latin typeface="+mn-lt"/>
                <a:ea typeface="+mn-ea"/>
                <a:sym typeface="+mn-ea"/>
              </a:rPr>
              <a:t>(Zero-Knowledge Proof)</a:t>
            </a:r>
            <a:r>
              <a:rPr lang="zh-CN" altLang="en-US">
                <a:latin typeface="+mn-lt"/>
                <a:ea typeface="+mn-ea"/>
                <a:sym typeface="+mn-ea"/>
              </a:rPr>
              <a:t>完美结合。</a:t>
            </a:r>
            <a:endParaRPr lang="zh-CN" altLang="en-US">
              <a:latin typeface="+mn-lt"/>
              <a:ea typeface="+mn-ea"/>
              <a:sym typeface="+mn-ea"/>
            </a:endParaRPr>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实用评价模型</a:t>
            </a:r>
            <a:r>
              <a:rPr lang="zh-CN"/>
              <a:t>的小节</a:t>
            </a:r>
            <a:endParaRPr lang="zh-CN"/>
          </a:p>
        </p:txBody>
      </p:sp>
      <p:sp>
        <p:nvSpPr>
          <p:cNvPr id="4" name="Footer Placeholder 3"/>
          <p:cNvSpPr>
            <a:spLocks noGrp="1"/>
          </p:cNvSpPr>
          <p:nvPr>
            <p:ph type="ftr" sz="quarter" idx="11"/>
          </p:nvPr>
        </p:nvSpPr>
        <p:spPr/>
        <p:txBody>
          <a:bodyPr/>
          <a:lstStyle/>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/46</a:t>
            </a:r>
            <a:endParaRPr lang="en-US" dirty="0"/>
          </a:p>
        </p:txBody>
      </p:sp>
      <p:sp>
        <p:nvSpPr>
          <p:cNvPr id="3" name="Text Placeholder 2"/>
          <p:cNvSpPr>
            <a:spLocks noGrp="1"/>
          </p:cNvSpPr>
          <p:nvPr>
            <p:ph type="body" idx="1"/>
          </p:nvPr>
        </p:nvSpPr>
        <p:spPr>
          <a:xfrm>
            <a:off x="207010" y="1350645"/>
            <a:ext cx="8749665" cy="4912360"/>
          </a:xfrm>
        </p:spPr>
        <p:txBody>
          <a:bodyPr>
            <a:normAutofit fontScale="90000" lnSpcReduction="20000"/>
          </a:bodyPr>
          <a:p>
            <a:pPr algn="ctr">
              <a:buFont typeface="Wingdings" panose="05000000000000000000" charset="0"/>
            </a:pPr>
            <a:r>
              <a:rPr lang="zh-CN" sz="2600"/>
              <a:t>从</a:t>
            </a:r>
            <a:r>
              <a:rPr lang="en-US" altLang="zh-CN" sz="2600"/>
              <a:t>A</a:t>
            </a:r>
            <a:r>
              <a:rPr lang="zh-CN" altLang="en-US" sz="2600"/>
              <a:t>到</a:t>
            </a:r>
            <a:r>
              <a:rPr lang="en-US" altLang="zh-CN" sz="2600"/>
              <a:t>B  </a:t>
            </a:r>
            <a:r>
              <a:rPr lang="en-US" altLang="zh-CN" sz="2600">
                <a:highlight>
                  <a:srgbClr val="FFFF00"/>
                </a:highlight>
              </a:rPr>
              <a:t>==&gt;</a:t>
            </a:r>
            <a:r>
              <a:rPr lang="en-US" altLang="zh-CN" sz="2600"/>
              <a:t>  </a:t>
            </a:r>
            <a:r>
              <a:rPr lang="zh-CN" sz="2600"/>
              <a:t>从</a:t>
            </a:r>
            <a:r>
              <a:rPr lang="en-US" altLang="zh-CN" sz="2600"/>
              <a:t>A</a:t>
            </a:r>
            <a:r>
              <a:rPr lang="zh-CN" altLang="en-US" sz="2600"/>
              <a:t>到</a:t>
            </a:r>
            <a:r>
              <a:rPr lang="zh-CN" altLang="en-US" sz="2600">
                <a:highlight>
                  <a:srgbClr val="00FF00"/>
                </a:highlight>
              </a:rPr>
              <a:t>更实用</a:t>
            </a:r>
            <a:r>
              <a:rPr lang="zh-CN" altLang="en-US" sz="2600"/>
              <a:t>的</a:t>
            </a:r>
            <a:r>
              <a:rPr lang="en-US" altLang="zh-CN" sz="2600"/>
              <a:t>B   </a:t>
            </a:r>
            <a:endParaRPr lang="en-US" altLang="zh-CN" sz="2600"/>
          </a:p>
          <a:p>
            <a:pPr>
              <a:buFont typeface="Wingdings" panose="05000000000000000000" charset="0"/>
            </a:pPr>
            <a:r>
              <a:rPr lang="zh-CN" altLang="en-US" sz="2600"/>
              <a:t>这里的</a:t>
            </a:r>
            <a:r>
              <a:rPr lang="en-US" altLang="zh-CN" sz="2600"/>
              <a:t>“</a:t>
            </a:r>
            <a:r>
              <a:rPr lang="zh-CN" altLang="en-US" sz="2600"/>
              <a:t>更实用</a:t>
            </a:r>
            <a:r>
              <a:rPr lang="en-US" altLang="zh-CN" sz="2600"/>
              <a:t>”</a:t>
            </a:r>
            <a:r>
              <a:rPr lang="zh-CN" altLang="en-US" sz="2600"/>
              <a:t>包括：</a:t>
            </a:r>
            <a:endParaRPr lang="zh-CN" altLang="en-US" sz="2600"/>
          </a:p>
          <a:p>
            <a:pPr marL="457200" indent="-457200">
              <a:buFont typeface="Wingdings" panose="05000000000000000000" charset="0"/>
              <a:buChar char="o"/>
            </a:pPr>
            <a:r>
              <a:rPr lang="zh-CN" altLang="en-US" sz="2400"/>
              <a:t>计算效率：</a:t>
            </a:r>
            <a:r>
              <a:rPr lang="en-US" altLang="zh-CN" sz="2400"/>
              <a:t> </a:t>
            </a:r>
            <a:r>
              <a:rPr lang="zh-CN" altLang="en-US" sz="2400" b="1">
                <a:solidFill>
                  <a:srgbClr val="1F2DA8"/>
                </a:solidFill>
              </a:rPr>
              <a:t>每一个算法都需要运算才能输出，因为有时间消耗。提高运算能否产生</a:t>
            </a:r>
            <a:r>
              <a:rPr lang="en-US" altLang="zh-CN" sz="2400" b="1">
                <a:solidFill>
                  <a:srgbClr val="1F2DA8"/>
                </a:solidFill>
              </a:rPr>
              <a:t>benefits?</a:t>
            </a:r>
            <a:endParaRPr lang="en-US" altLang="zh-CN" sz="2400" b="1">
              <a:solidFill>
                <a:srgbClr val="1F2DA8"/>
              </a:solidFill>
            </a:endParaRPr>
          </a:p>
          <a:p>
            <a:pPr marL="457200" indent="-457200">
              <a:buFont typeface="Wingdings" panose="05000000000000000000" charset="0"/>
              <a:buChar char="o"/>
            </a:pPr>
            <a:endParaRPr lang="zh-CN" altLang="en-US" sz="2400" b="1">
              <a:solidFill>
                <a:srgbClr val="1F2DA8"/>
              </a:solidFill>
            </a:endParaRPr>
          </a:p>
          <a:p>
            <a:pPr marL="457200" indent="-457200">
              <a:buFont typeface="Wingdings" panose="05000000000000000000" charset="0"/>
              <a:buChar char="o"/>
            </a:pPr>
            <a:r>
              <a:rPr lang="zh-CN" altLang="en-US" sz="2400"/>
              <a:t>存储效率：</a:t>
            </a:r>
            <a:r>
              <a:rPr lang="en-US" altLang="zh-CN" sz="2400"/>
              <a:t> </a:t>
            </a:r>
            <a:r>
              <a:rPr lang="zh-CN" altLang="en-US" sz="2400" b="1">
                <a:solidFill>
                  <a:srgbClr val="1F2DA8"/>
                </a:solidFill>
                <a:sym typeface="+mn-ea"/>
              </a:rPr>
              <a:t>每一个算法都有输出，减小每个算法输出</a:t>
            </a:r>
            <a:r>
              <a:rPr lang="en-US" altLang="zh-CN" sz="2400" b="1">
                <a:solidFill>
                  <a:srgbClr val="1F2DA8"/>
                </a:solidFill>
                <a:sym typeface="+mn-ea"/>
              </a:rPr>
              <a:t>size</a:t>
            </a:r>
            <a:r>
              <a:rPr lang="zh-CN" altLang="en-US" sz="2400" b="1">
                <a:solidFill>
                  <a:srgbClr val="1F2DA8"/>
                </a:solidFill>
                <a:sym typeface="+mn-ea"/>
              </a:rPr>
              <a:t>能否产生</a:t>
            </a:r>
            <a:r>
              <a:rPr lang="en-US" altLang="zh-CN" sz="2400" b="1">
                <a:solidFill>
                  <a:srgbClr val="1F2DA8"/>
                </a:solidFill>
                <a:sym typeface="+mn-ea"/>
              </a:rPr>
              <a:t>benefits?</a:t>
            </a:r>
            <a:endParaRPr lang="en-US" altLang="zh-CN" sz="2400" b="1">
              <a:solidFill>
                <a:srgbClr val="1F2DA8"/>
              </a:solidFill>
              <a:sym typeface="+mn-ea"/>
            </a:endParaRPr>
          </a:p>
          <a:p>
            <a:pPr marL="457200" indent="-457200">
              <a:buFont typeface="Wingdings" panose="05000000000000000000" charset="0"/>
              <a:buChar char="o"/>
            </a:pPr>
            <a:endParaRPr lang="zh-CN" altLang="en-US" sz="2400" b="1">
              <a:solidFill>
                <a:srgbClr val="1F2DA8"/>
              </a:solidFill>
            </a:endParaRPr>
          </a:p>
          <a:p>
            <a:pPr marL="457200" indent="-457200">
              <a:buFont typeface="Wingdings" panose="05000000000000000000" charset="0"/>
              <a:buChar char="o"/>
            </a:pPr>
            <a:r>
              <a:rPr lang="zh-CN" altLang="en-US" sz="2400"/>
              <a:t>实现效率：</a:t>
            </a:r>
            <a:r>
              <a:rPr lang="en-US" altLang="zh-CN" sz="2400"/>
              <a:t> </a:t>
            </a:r>
            <a:r>
              <a:rPr lang="zh-CN" altLang="en-US" sz="2400" b="1">
                <a:solidFill>
                  <a:srgbClr val="1F2DA8"/>
                </a:solidFill>
                <a:sym typeface="+mn-ea"/>
              </a:rPr>
              <a:t>每一个方案里的算法需要</a:t>
            </a:r>
            <a:r>
              <a:rPr lang="en-US" altLang="zh-CN" sz="2400" b="1">
                <a:solidFill>
                  <a:srgbClr val="1F2DA8"/>
                </a:solidFill>
                <a:sym typeface="+mn-ea"/>
              </a:rPr>
              <a:t>building blocks</a:t>
            </a:r>
            <a:r>
              <a:rPr lang="zh-CN" altLang="en-US" sz="2400" b="1">
                <a:solidFill>
                  <a:srgbClr val="1F2DA8"/>
                </a:solidFill>
                <a:sym typeface="+mn-ea"/>
              </a:rPr>
              <a:t>才能运算，能否减少从而获得</a:t>
            </a:r>
            <a:r>
              <a:rPr lang="en-US" altLang="zh-CN" sz="2400" b="1">
                <a:solidFill>
                  <a:srgbClr val="1F2DA8"/>
                </a:solidFill>
                <a:sym typeface="+mn-ea"/>
              </a:rPr>
              <a:t>benefits?</a:t>
            </a:r>
            <a:endParaRPr lang="zh-CN" altLang="en-US" sz="2400" b="1">
              <a:solidFill>
                <a:srgbClr val="1F2DA8"/>
              </a:solidFill>
              <a:sym typeface="+mn-ea"/>
            </a:endParaRPr>
          </a:p>
          <a:p>
            <a:pPr marL="457200" indent="-457200">
              <a:buFont typeface="Wingdings" panose="05000000000000000000" charset="0"/>
              <a:buChar char="o"/>
            </a:pPr>
            <a:endParaRPr lang="zh-CN" altLang="en-US" sz="2400" b="1">
              <a:solidFill>
                <a:srgbClr val="1F2DA8"/>
              </a:solidFill>
              <a:sym typeface="+mn-ea"/>
            </a:endParaRPr>
          </a:p>
          <a:p>
            <a:pPr marL="457200" indent="-457200">
              <a:buFont typeface="Wingdings" panose="05000000000000000000" charset="0"/>
              <a:buChar char="o"/>
            </a:pPr>
            <a:r>
              <a:rPr lang="zh-CN" altLang="en-US" sz="2400"/>
              <a:t>应用更广：</a:t>
            </a:r>
            <a:r>
              <a:rPr lang="en-US" altLang="zh-CN" sz="2400"/>
              <a:t> </a:t>
            </a:r>
            <a:r>
              <a:rPr lang="zh-CN" altLang="en-US" sz="2400" b="1">
                <a:solidFill>
                  <a:srgbClr val="1F2DA8"/>
                </a:solidFill>
                <a:sym typeface="+mn-ea"/>
              </a:rPr>
              <a:t>每一个方案里的算法</a:t>
            </a:r>
            <a:r>
              <a:rPr lang="zh-CN" sz="2400" b="1">
                <a:solidFill>
                  <a:srgbClr val="1F2DA8"/>
                </a:solidFill>
                <a:sym typeface="+mn-ea"/>
              </a:rPr>
              <a:t>都有一些参数对象，能不能通过缩小参数的选择范围，从而找到一些新的应用？</a:t>
            </a:r>
            <a:endParaRPr lang="zh-CN"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54305" y="2589530"/>
            <a:ext cx="8749665" cy="1879600"/>
          </a:xfrm>
        </p:spPr>
        <p:txBody>
          <a:bodyPr/>
          <a:p>
            <a:pPr algn="ctr"/>
            <a:r>
              <a:rPr lang="zh-CN" altLang="en-US"/>
              <a:t>论文摘要导读训练</a:t>
            </a:r>
            <a:br>
              <a:rPr lang="zh-CN" altLang="en-US"/>
            </a:br>
            <a:r>
              <a:rPr lang="zh-CN" altLang="en-US" sz="1800" b="0"/>
              <a:t>（超越数字签名）</a:t>
            </a:r>
            <a:endParaRPr lang="zh-CN" altLang="en-US" sz="1800" b="0"/>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第</a:t>
            </a:r>
            <a:r>
              <a:rPr lang="en-US" altLang="zh-CN"/>
              <a:t>1</a:t>
            </a:r>
            <a:r>
              <a:rPr lang="zh-CN" altLang="en-US"/>
              <a:t>篇</a:t>
            </a: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pic>
        <p:nvPicPr>
          <p:cNvPr id="6" name="Picture 5"/>
          <p:cNvPicPr>
            <a:picLocks noChangeAspect="1"/>
          </p:cNvPicPr>
          <p:nvPr/>
        </p:nvPicPr>
        <p:blipFill>
          <a:blip r:embed="rId1"/>
          <a:stretch>
            <a:fillRect/>
          </a:stretch>
        </p:blipFill>
        <p:spPr>
          <a:xfrm>
            <a:off x="228600" y="1010285"/>
            <a:ext cx="8286750" cy="1771650"/>
          </a:xfrm>
          <a:prstGeom prst="rect">
            <a:avLst/>
          </a:prstGeom>
        </p:spPr>
      </p:pic>
      <p:pic>
        <p:nvPicPr>
          <p:cNvPr id="7" name="Picture 6"/>
          <p:cNvPicPr>
            <a:picLocks noChangeAspect="1"/>
          </p:cNvPicPr>
          <p:nvPr/>
        </p:nvPicPr>
        <p:blipFill>
          <a:blip r:embed="rId2"/>
          <a:stretch>
            <a:fillRect/>
          </a:stretch>
        </p:blipFill>
        <p:spPr>
          <a:xfrm>
            <a:off x="366395" y="3145790"/>
            <a:ext cx="8410575" cy="2667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第</a:t>
            </a:r>
            <a:r>
              <a:rPr lang="en-US" altLang="zh-CN"/>
              <a:t>2</a:t>
            </a:r>
            <a:r>
              <a:rPr lang="zh-CN" altLang="en-US"/>
              <a:t>篇</a:t>
            </a: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pic>
        <p:nvPicPr>
          <p:cNvPr id="3" name="Picture 2"/>
          <p:cNvPicPr>
            <a:picLocks noChangeAspect="1"/>
          </p:cNvPicPr>
          <p:nvPr/>
        </p:nvPicPr>
        <p:blipFill>
          <a:blip r:embed="rId1"/>
          <a:stretch>
            <a:fillRect/>
          </a:stretch>
        </p:blipFill>
        <p:spPr>
          <a:xfrm>
            <a:off x="290830" y="2720340"/>
            <a:ext cx="8324850" cy="3524250"/>
          </a:xfrm>
          <a:prstGeom prst="rect">
            <a:avLst/>
          </a:prstGeom>
        </p:spPr>
      </p:pic>
      <p:pic>
        <p:nvPicPr>
          <p:cNvPr id="8" name="Picture 7"/>
          <p:cNvPicPr>
            <a:picLocks noChangeAspect="1"/>
          </p:cNvPicPr>
          <p:nvPr/>
        </p:nvPicPr>
        <p:blipFill>
          <a:blip r:embed="rId2"/>
          <a:stretch>
            <a:fillRect/>
          </a:stretch>
        </p:blipFill>
        <p:spPr>
          <a:xfrm>
            <a:off x="526415" y="932180"/>
            <a:ext cx="7715250" cy="1676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实用评价模型及其内容概览</a:t>
            </a:r>
          </a:p>
        </p:txBody>
      </p:sp>
      <p:sp>
        <p:nvSpPr>
          <p:cNvPr id="4" name="Footer Placeholder 3"/>
          <p:cNvSpPr>
            <a:spLocks noGrp="1"/>
          </p:cNvSpPr>
          <p:nvPr>
            <p:ph type="ftr" sz="quarter" idx="11"/>
          </p:nvPr>
        </p:nvSpPr>
        <p:spPr/>
        <p:txBody>
          <a:bodyPr/>
          <a:lstStyle/>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/46</a:t>
            </a:r>
            <a:endParaRPr lang="en-US" dirty="0"/>
          </a:p>
        </p:txBody>
      </p:sp>
      <p:sp>
        <p:nvSpPr>
          <p:cNvPr id="3" name="Text Placeholder 2"/>
          <p:cNvSpPr>
            <a:spLocks noGrp="1"/>
          </p:cNvSpPr>
          <p:nvPr>
            <p:ph type="body" idx="1"/>
          </p:nvPr>
        </p:nvSpPr>
        <p:spPr>
          <a:xfrm>
            <a:off x="207010" y="1350645"/>
            <a:ext cx="8749665" cy="4912360"/>
          </a:xfrm>
        </p:spPr>
        <p:txBody>
          <a:bodyPr>
            <a:normAutofit lnSpcReduction="10000"/>
          </a:bodyPr>
          <a:p>
            <a:pPr algn="ctr">
              <a:buFont typeface="Wingdings" panose="05000000000000000000" charset="0"/>
            </a:pPr>
            <a:r>
              <a:rPr lang="zh-CN" sz="2600"/>
              <a:t>从</a:t>
            </a:r>
            <a:r>
              <a:rPr lang="en-US" altLang="zh-CN" sz="2600"/>
              <a:t>A</a:t>
            </a:r>
            <a:r>
              <a:rPr lang="zh-CN" altLang="en-US" sz="2600"/>
              <a:t>到</a:t>
            </a:r>
            <a:r>
              <a:rPr lang="en-US" altLang="zh-CN" sz="2600"/>
              <a:t>B  </a:t>
            </a:r>
            <a:r>
              <a:rPr lang="en-US" altLang="zh-CN" sz="2600">
                <a:highlight>
                  <a:srgbClr val="FFFF00"/>
                </a:highlight>
              </a:rPr>
              <a:t>==&gt;</a:t>
            </a:r>
            <a:r>
              <a:rPr lang="en-US" altLang="zh-CN" sz="2600"/>
              <a:t>  </a:t>
            </a:r>
            <a:r>
              <a:rPr lang="zh-CN" sz="2600"/>
              <a:t>从</a:t>
            </a:r>
            <a:r>
              <a:rPr lang="en-US" altLang="zh-CN" sz="2600"/>
              <a:t>A</a:t>
            </a:r>
            <a:r>
              <a:rPr lang="zh-CN" altLang="en-US" sz="2600"/>
              <a:t>到</a:t>
            </a:r>
            <a:r>
              <a:rPr lang="zh-CN" altLang="en-US" sz="2600">
                <a:highlight>
                  <a:srgbClr val="00FF00"/>
                </a:highlight>
              </a:rPr>
              <a:t>更实用</a:t>
            </a:r>
            <a:r>
              <a:rPr lang="zh-CN" altLang="en-US" sz="2600"/>
              <a:t>的</a:t>
            </a:r>
            <a:r>
              <a:rPr lang="en-US" altLang="zh-CN" sz="2600"/>
              <a:t>B   </a:t>
            </a:r>
            <a:endParaRPr lang="en-US" altLang="zh-CN" sz="2600"/>
          </a:p>
          <a:p>
            <a:pPr>
              <a:buFont typeface="Wingdings" panose="05000000000000000000" charset="0"/>
            </a:pPr>
            <a:endParaRPr lang="zh-CN" altLang="en-US" sz="2600"/>
          </a:p>
          <a:p>
            <a:pPr>
              <a:buFont typeface="Wingdings" panose="05000000000000000000" charset="0"/>
            </a:pPr>
            <a:r>
              <a:rPr lang="zh-CN" altLang="en-US" sz="2600"/>
              <a:t>这里的</a:t>
            </a:r>
            <a:r>
              <a:rPr lang="en-US" altLang="zh-CN" sz="2600"/>
              <a:t>“</a:t>
            </a:r>
            <a:r>
              <a:rPr lang="zh-CN" altLang="en-US" sz="2600"/>
              <a:t>更实用</a:t>
            </a:r>
            <a:r>
              <a:rPr lang="en-US" altLang="zh-CN" sz="2600"/>
              <a:t>”</a:t>
            </a:r>
            <a:r>
              <a:rPr lang="zh-CN" altLang="en-US" sz="2600"/>
              <a:t>包括：</a:t>
            </a:r>
            <a:endParaRPr lang="zh-CN" altLang="en-US" sz="2600"/>
          </a:p>
          <a:p>
            <a:pPr marL="457200" indent="-457200">
              <a:buFont typeface="Wingdings" panose="05000000000000000000" charset="0"/>
              <a:buChar char="o"/>
            </a:pPr>
            <a:r>
              <a:rPr lang="zh-CN" altLang="en-US" sz="2600"/>
              <a:t>计算效率：</a:t>
            </a:r>
            <a:r>
              <a:rPr lang="en-US" altLang="zh-CN" sz="2600"/>
              <a:t> </a:t>
            </a:r>
            <a:r>
              <a:rPr lang="zh-CN" altLang="en-US" sz="2600"/>
              <a:t>时间</a:t>
            </a:r>
            <a:endParaRPr lang="zh-CN" altLang="en-US" sz="2600"/>
          </a:p>
          <a:p>
            <a:pPr marL="457200" indent="-457200">
              <a:buFont typeface="Wingdings" panose="05000000000000000000" charset="0"/>
              <a:buChar char="o"/>
            </a:pPr>
            <a:r>
              <a:rPr lang="zh-CN" altLang="en-US" sz="2600"/>
              <a:t>存储效率：</a:t>
            </a:r>
            <a:r>
              <a:rPr lang="en-US" altLang="zh-CN" sz="2600"/>
              <a:t> </a:t>
            </a:r>
            <a:r>
              <a:rPr lang="zh-CN" altLang="en-US" sz="2600"/>
              <a:t>存储</a:t>
            </a:r>
            <a:endParaRPr lang="zh-CN" altLang="en-US" sz="2600"/>
          </a:p>
          <a:p>
            <a:pPr marL="457200" indent="-457200">
              <a:buFont typeface="Wingdings" panose="05000000000000000000" charset="0"/>
              <a:buChar char="o"/>
            </a:pPr>
            <a:r>
              <a:rPr lang="zh-CN" altLang="en-US" sz="2600"/>
              <a:t>实现效率：</a:t>
            </a:r>
            <a:r>
              <a:rPr lang="en-US" altLang="zh-CN" sz="2600"/>
              <a:t> </a:t>
            </a:r>
            <a:r>
              <a:rPr lang="zh-CN" altLang="en-US" sz="2600"/>
              <a:t>成本</a:t>
            </a:r>
            <a:endParaRPr lang="zh-CN" altLang="en-US" sz="2600"/>
          </a:p>
          <a:p>
            <a:pPr marL="457200" indent="-457200">
              <a:buFont typeface="Wingdings" panose="05000000000000000000" charset="0"/>
              <a:buChar char="o"/>
            </a:pPr>
            <a:r>
              <a:rPr lang="zh-CN" altLang="en-US" sz="2600"/>
              <a:t>应用更广：</a:t>
            </a:r>
            <a:r>
              <a:rPr lang="en-US" altLang="zh-CN" sz="2600"/>
              <a:t> </a:t>
            </a:r>
            <a:r>
              <a:rPr lang="zh-CN" altLang="en-US" sz="2600"/>
              <a:t>范围</a:t>
            </a:r>
            <a:endParaRPr lang="en-US" altLang="zh-CN" sz="2600"/>
          </a:p>
          <a:p>
            <a:pPr>
              <a:buFont typeface="Wingdings" panose="05000000000000000000" charset="0"/>
            </a:pPr>
            <a:endParaRPr lang="en-US" altLang="zh-CN" sz="2600"/>
          </a:p>
          <a:p>
            <a:pPr>
              <a:buFont typeface="Wingdings" panose="05000000000000000000" charset="0"/>
            </a:pPr>
            <a:r>
              <a:rPr lang="zh-CN" altLang="en-US" sz="2600"/>
              <a:t>说明：</a:t>
            </a:r>
            <a:r>
              <a:rPr lang="zh-CN" altLang="en-US" sz="2400"/>
              <a:t>以上四点特指不同的</a:t>
            </a:r>
            <a:r>
              <a:rPr lang="en-US" altLang="zh-CN" sz="2400"/>
              <a:t>benefits</a:t>
            </a:r>
            <a:r>
              <a:rPr lang="zh-CN" altLang="en-US" sz="2400"/>
              <a:t>，那又是谁的</a:t>
            </a:r>
            <a:r>
              <a:rPr lang="en-US" altLang="zh-CN" sz="2400"/>
              <a:t>benefits</a:t>
            </a:r>
            <a:r>
              <a:rPr lang="zh-CN" altLang="en-US" sz="2400"/>
              <a:t>呢？正是因为</a:t>
            </a:r>
            <a:r>
              <a:rPr lang="en-US" altLang="zh-CN" sz="2400"/>
              <a:t>benefits</a:t>
            </a:r>
            <a:r>
              <a:rPr lang="zh-CN" altLang="en-US" sz="2400"/>
              <a:t>有不同的对象，每一类可以有多种研究方式。</a:t>
            </a:r>
            <a:endParaRPr lang="zh-CN" altLang="en-US"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第</a:t>
            </a:r>
            <a:r>
              <a:rPr lang="en-US" altLang="zh-CN"/>
              <a:t>3</a:t>
            </a:r>
            <a:r>
              <a:rPr lang="zh-CN" altLang="en-US"/>
              <a:t>篇</a:t>
            </a: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pic>
        <p:nvPicPr>
          <p:cNvPr id="6" name="Picture 5"/>
          <p:cNvPicPr>
            <a:picLocks noChangeAspect="1"/>
          </p:cNvPicPr>
          <p:nvPr/>
        </p:nvPicPr>
        <p:blipFill>
          <a:blip r:embed="rId1"/>
          <a:stretch>
            <a:fillRect/>
          </a:stretch>
        </p:blipFill>
        <p:spPr>
          <a:xfrm>
            <a:off x="452120" y="2698115"/>
            <a:ext cx="8239125" cy="3562350"/>
          </a:xfrm>
          <a:prstGeom prst="rect">
            <a:avLst/>
          </a:prstGeom>
        </p:spPr>
      </p:pic>
      <p:pic>
        <p:nvPicPr>
          <p:cNvPr id="7" name="Picture 6"/>
          <p:cNvPicPr>
            <a:picLocks noChangeAspect="1"/>
          </p:cNvPicPr>
          <p:nvPr/>
        </p:nvPicPr>
        <p:blipFill>
          <a:blip r:embed="rId2"/>
          <a:stretch>
            <a:fillRect/>
          </a:stretch>
        </p:blipFill>
        <p:spPr>
          <a:xfrm>
            <a:off x="452120" y="821055"/>
            <a:ext cx="8162925" cy="180022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Picture 7"/>
          <p:cNvPicPr>
            <a:picLocks noChangeAspect="1"/>
          </p:cNvPicPr>
          <p:nvPr/>
        </p:nvPicPr>
        <p:blipFill>
          <a:blip r:embed="rId1"/>
          <a:stretch>
            <a:fillRect/>
          </a:stretch>
        </p:blipFill>
        <p:spPr>
          <a:xfrm>
            <a:off x="1012190" y="683260"/>
            <a:ext cx="7164070" cy="1532890"/>
          </a:xfrm>
          <a:prstGeom prst="rect">
            <a:avLst/>
          </a:prstGeom>
        </p:spPr>
      </p:pic>
      <p:sp>
        <p:nvSpPr>
          <p:cNvPr id="2" name="Title 1"/>
          <p:cNvSpPr>
            <a:spLocks noGrp="1"/>
          </p:cNvSpPr>
          <p:nvPr>
            <p:ph type="title"/>
          </p:nvPr>
        </p:nvSpPr>
        <p:spPr/>
        <p:txBody>
          <a:bodyPr/>
          <a:p>
            <a:r>
              <a:rPr lang="zh-CN" altLang="en-US"/>
              <a:t>第</a:t>
            </a:r>
            <a:r>
              <a:rPr lang="en-US" altLang="zh-CN"/>
              <a:t>4</a:t>
            </a:r>
            <a:r>
              <a:rPr lang="zh-CN" altLang="en-US"/>
              <a:t>篇</a:t>
            </a: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pic>
        <p:nvPicPr>
          <p:cNvPr id="3" name="Picture 2"/>
          <p:cNvPicPr>
            <a:picLocks noChangeAspect="1"/>
          </p:cNvPicPr>
          <p:nvPr/>
        </p:nvPicPr>
        <p:blipFill>
          <a:blip r:embed="rId2"/>
          <a:stretch>
            <a:fillRect/>
          </a:stretch>
        </p:blipFill>
        <p:spPr>
          <a:xfrm>
            <a:off x="1012190" y="2216150"/>
            <a:ext cx="7207885" cy="405892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tretch>
            <a:fillRect/>
          </a:stretch>
        </p:blipFill>
        <p:spPr>
          <a:xfrm>
            <a:off x="1445895" y="2397760"/>
            <a:ext cx="6047740" cy="3891280"/>
          </a:xfrm>
          <a:prstGeom prst="rect">
            <a:avLst/>
          </a:prstGeom>
        </p:spPr>
      </p:pic>
      <p:pic>
        <p:nvPicPr>
          <p:cNvPr id="6" name="Picture 5"/>
          <p:cNvPicPr>
            <a:picLocks noChangeAspect="1"/>
          </p:cNvPicPr>
          <p:nvPr/>
        </p:nvPicPr>
        <p:blipFill>
          <a:blip r:embed="rId2"/>
          <a:stretch>
            <a:fillRect/>
          </a:stretch>
        </p:blipFill>
        <p:spPr>
          <a:xfrm>
            <a:off x="707390" y="645160"/>
            <a:ext cx="7524750" cy="1685925"/>
          </a:xfrm>
          <a:prstGeom prst="rect">
            <a:avLst/>
          </a:prstGeom>
        </p:spPr>
      </p:pic>
      <p:sp>
        <p:nvSpPr>
          <p:cNvPr id="2" name="Title 1"/>
          <p:cNvSpPr>
            <a:spLocks noGrp="1"/>
          </p:cNvSpPr>
          <p:nvPr>
            <p:ph type="title"/>
          </p:nvPr>
        </p:nvSpPr>
        <p:spPr/>
        <p:txBody>
          <a:bodyPr/>
          <a:p>
            <a:r>
              <a:rPr lang="zh-CN" altLang="en-US"/>
              <a:t>第</a:t>
            </a:r>
            <a:r>
              <a:rPr lang="en-US" altLang="zh-CN"/>
              <a:t>5</a:t>
            </a:r>
            <a:r>
              <a:rPr lang="zh-CN" altLang="en-US"/>
              <a:t>篇</a:t>
            </a: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1905000" y="170815"/>
            <a:ext cx="5334000" cy="1527175"/>
          </a:xfrm>
          <a:prstGeom prst="rect">
            <a:avLst/>
          </a:prstGeom>
        </p:spPr>
      </p:pic>
      <p:sp>
        <p:nvSpPr>
          <p:cNvPr id="2" name="Title 1"/>
          <p:cNvSpPr>
            <a:spLocks noGrp="1"/>
          </p:cNvSpPr>
          <p:nvPr>
            <p:ph type="title"/>
          </p:nvPr>
        </p:nvSpPr>
        <p:spPr/>
        <p:txBody>
          <a:bodyPr/>
          <a:p>
            <a:r>
              <a:rPr lang="zh-CN" altLang="en-US"/>
              <a:t>第</a:t>
            </a:r>
            <a:r>
              <a:rPr lang="en-US" altLang="zh-CN"/>
              <a:t>6</a:t>
            </a:r>
            <a:r>
              <a:rPr lang="zh-CN" altLang="en-US"/>
              <a:t>篇</a:t>
            </a: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pic>
        <p:nvPicPr>
          <p:cNvPr id="8" name="Picture 7"/>
          <p:cNvPicPr>
            <a:picLocks noChangeAspect="1"/>
          </p:cNvPicPr>
          <p:nvPr/>
        </p:nvPicPr>
        <p:blipFill>
          <a:blip r:embed="rId2"/>
          <a:srcRect b="6024"/>
          <a:stretch>
            <a:fillRect/>
          </a:stretch>
        </p:blipFill>
        <p:spPr>
          <a:xfrm>
            <a:off x="1188720" y="1842135"/>
            <a:ext cx="6766560" cy="430022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第</a:t>
            </a:r>
            <a:r>
              <a:rPr lang="en-US" altLang="zh-CN"/>
              <a:t>7</a:t>
            </a:r>
            <a:r>
              <a:rPr lang="zh-CN" altLang="en-US"/>
              <a:t>篇</a:t>
            </a: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pic>
        <p:nvPicPr>
          <p:cNvPr id="6" name="Picture 5"/>
          <p:cNvPicPr>
            <a:picLocks noChangeAspect="1"/>
          </p:cNvPicPr>
          <p:nvPr/>
        </p:nvPicPr>
        <p:blipFill>
          <a:blip r:embed="rId1"/>
          <a:stretch>
            <a:fillRect/>
          </a:stretch>
        </p:blipFill>
        <p:spPr>
          <a:xfrm>
            <a:off x="1881505" y="1010285"/>
            <a:ext cx="5400675" cy="1371600"/>
          </a:xfrm>
          <a:prstGeom prst="rect">
            <a:avLst/>
          </a:prstGeom>
        </p:spPr>
      </p:pic>
      <p:pic>
        <p:nvPicPr>
          <p:cNvPr id="7" name="Picture 6"/>
          <p:cNvPicPr>
            <a:picLocks noChangeAspect="1"/>
          </p:cNvPicPr>
          <p:nvPr/>
        </p:nvPicPr>
        <p:blipFill>
          <a:blip r:embed="rId2"/>
          <a:stretch>
            <a:fillRect/>
          </a:stretch>
        </p:blipFill>
        <p:spPr>
          <a:xfrm>
            <a:off x="311785" y="2905760"/>
            <a:ext cx="8732520" cy="276923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第</a:t>
            </a:r>
            <a:r>
              <a:rPr lang="en-US" altLang="zh-CN"/>
              <a:t>8</a:t>
            </a:r>
            <a:r>
              <a:rPr lang="zh-CN" altLang="en-US"/>
              <a:t>篇</a:t>
            </a: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pic>
        <p:nvPicPr>
          <p:cNvPr id="3" name="Picture 2"/>
          <p:cNvPicPr>
            <a:picLocks noChangeAspect="1"/>
          </p:cNvPicPr>
          <p:nvPr/>
        </p:nvPicPr>
        <p:blipFill>
          <a:blip r:embed="rId1"/>
          <a:stretch>
            <a:fillRect/>
          </a:stretch>
        </p:blipFill>
        <p:spPr>
          <a:xfrm>
            <a:off x="814070" y="2720340"/>
            <a:ext cx="7515225" cy="3343275"/>
          </a:xfrm>
          <a:prstGeom prst="rect">
            <a:avLst/>
          </a:prstGeom>
        </p:spPr>
      </p:pic>
      <p:pic>
        <p:nvPicPr>
          <p:cNvPr id="8" name="Picture 7"/>
          <p:cNvPicPr>
            <a:picLocks noChangeAspect="1"/>
          </p:cNvPicPr>
          <p:nvPr/>
        </p:nvPicPr>
        <p:blipFill>
          <a:blip r:embed="rId2"/>
          <a:stretch>
            <a:fillRect/>
          </a:stretch>
        </p:blipFill>
        <p:spPr>
          <a:xfrm>
            <a:off x="814070" y="885825"/>
            <a:ext cx="7400925" cy="169545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20" y="2705735"/>
            <a:ext cx="8749665" cy="839470"/>
          </a:xfrm>
        </p:spPr>
        <p:txBody>
          <a:bodyPr/>
          <a:lstStyle/>
          <a:p>
            <a:pPr algn="ctr"/>
            <a:r>
              <a:rPr lang="zh-CN" altLang="en-US"/>
              <a:t>第6课（完）</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/46</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计算效率篇</a:t>
            </a:r>
            <a:r>
              <a:rPr lang="en-US" altLang="zh-CN"/>
              <a:t>                           1/8</a:t>
            </a:r>
            <a:endParaRPr lang="zh-CN" altLang="en-US"/>
          </a:p>
        </p:txBody>
      </p:sp>
      <p:sp>
        <p:nvSpPr>
          <p:cNvPr id="3" name="Text Placeholder 2"/>
          <p:cNvSpPr>
            <a:spLocks noGrp="1"/>
          </p:cNvSpPr>
          <p:nvPr>
            <p:ph type="body" idx="1"/>
          </p:nvPr>
        </p:nvSpPr>
        <p:spPr>
          <a:xfrm>
            <a:off x="207010" y="1350645"/>
            <a:ext cx="8749665" cy="5005070"/>
          </a:xfrm>
        </p:spPr>
        <p:txBody>
          <a:bodyPr/>
          <a:p>
            <a:pPr marL="457200" indent="-457200">
              <a:buFont typeface="Wingdings" panose="05000000000000000000" charset="0"/>
              <a:buChar char="o"/>
            </a:pPr>
            <a:r>
              <a:rPr lang="zh-CN" altLang="en-US">
                <a:highlight>
                  <a:srgbClr val="FFFF00"/>
                </a:highlight>
              </a:rPr>
              <a:t>计算效率</a:t>
            </a:r>
            <a:r>
              <a:rPr lang="zh-CN" altLang="en-US"/>
              <a:t>特指在算法定义和设计起点不变的前提下，通过</a:t>
            </a:r>
            <a:r>
              <a:rPr lang="zh-CN" altLang="en-US">
                <a:sym typeface="+mn-ea"/>
              </a:rPr>
              <a:t>重新构造</a:t>
            </a:r>
            <a:r>
              <a:rPr lang="zh-CN" altLang="en-US"/>
              <a:t>方案协议提高方案的运算效率。</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假设一个密码概念有</a:t>
            </a:r>
            <a:r>
              <a:rPr lang="en-US" altLang="zh-CN"/>
              <a:t>5</a:t>
            </a:r>
            <a:r>
              <a:rPr lang="zh-CN" altLang="en-US"/>
              <a:t>个算法。理论上提高其中</a:t>
            </a:r>
            <a:r>
              <a:rPr lang="zh-CN" altLang="en-US">
                <a:sym typeface="+mn-ea"/>
              </a:rPr>
              <a:t>任意</a:t>
            </a:r>
            <a:r>
              <a:rPr lang="zh-CN" altLang="en-US"/>
              <a:t>一个算法的效率，其结果就是提高了方案的效率。</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因此给定一个方案，我们可以构造五个不同的方案专注于提高不同的算法。至于该方案是否有存在的价值，取决于</a:t>
            </a:r>
            <a:r>
              <a:rPr lang="en-US" altLang="zh-CN"/>
              <a:t>“</a:t>
            </a:r>
            <a:r>
              <a:rPr lang="zh-CN" altLang="en-US">
                <a:solidFill>
                  <a:schemeClr val="bg1"/>
                </a:solidFill>
                <a:highlight>
                  <a:srgbClr val="FF0000"/>
                </a:highlight>
              </a:rPr>
              <a:t>某应用场景是否能出现更多</a:t>
            </a:r>
            <a:r>
              <a:rPr lang="en-US" altLang="zh-CN">
                <a:solidFill>
                  <a:schemeClr val="bg1"/>
                </a:solidFill>
                <a:highlight>
                  <a:srgbClr val="FF0000"/>
                </a:highlight>
              </a:rPr>
              <a:t>benefits</a:t>
            </a:r>
            <a:r>
              <a:rPr lang="en-US" altLang="zh-CN"/>
              <a:t>”</a:t>
            </a:r>
            <a:r>
              <a:rPr lang="zh-CN" altLang="en-US"/>
              <a:t>。</a:t>
            </a:r>
            <a:endParaRPr lang="zh-CN" altLang="en-US"/>
          </a:p>
          <a:p>
            <a:pPr>
              <a:buFont typeface="Wingdings" panose="05000000000000000000" charset="0"/>
            </a:pPr>
            <a:endParaRPr lang="zh-CN" altLang="en-US"/>
          </a:p>
          <a:p>
            <a:pPr marL="457200" indent="-457200">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计算效率篇</a:t>
            </a:r>
            <a:r>
              <a:rPr lang="en-US" altLang="zh-CN">
                <a:sym typeface="+mn-ea"/>
              </a:rPr>
              <a:t>                           2/8</a:t>
            </a:r>
            <a:endParaRPr lang="zh-CN" altLang="en-US"/>
          </a:p>
        </p:txBody>
      </p:sp>
      <p:sp>
        <p:nvSpPr>
          <p:cNvPr id="3" name="Text Placeholder 2"/>
          <p:cNvSpPr>
            <a:spLocks noGrp="1"/>
          </p:cNvSpPr>
          <p:nvPr>
            <p:ph type="body" idx="1"/>
          </p:nvPr>
        </p:nvSpPr>
        <p:spPr>
          <a:xfrm>
            <a:off x="207010" y="1350645"/>
            <a:ext cx="8749665" cy="5005070"/>
          </a:xfrm>
        </p:spPr>
        <p:txBody>
          <a:bodyPr>
            <a:normAutofit/>
          </a:bodyPr>
          <a:p>
            <a:pPr marL="457200" indent="-457200">
              <a:buFont typeface="Wingdings" panose="05000000000000000000" charset="0"/>
              <a:buChar char="o"/>
            </a:pPr>
            <a:r>
              <a:rPr lang="zh-CN" altLang="en-US" sz="2400"/>
              <a:t>数字签名的三个算法：</a:t>
            </a:r>
            <a:endParaRPr lang="zh-CN" altLang="en-US" sz="2400"/>
          </a:p>
          <a:p>
            <a:pPr lvl="1">
              <a:buFont typeface="Wingdings" panose="05000000000000000000" charset="0"/>
              <a:buChar char="v"/>
            </a:pPr>
            <a:r>
              <a:rPr lang="zh-CN" altLang="en-US" sz="2400">
                <a:highlight>
                  <a:srgbClr val="FFFF00"/>
                </a:highlight>
                <a:latin typeface="+mn-lt"/>
                <a:ea typeface="+mn-ea"/>
                <a:sym typeface="+mn-ea"/>
              </a:rPr>
              <a:t>密钥算法</a:t>
            </a:r>
            <a:r>
              <a:rPr lang="zh-CN" altLang="en-US" sz="2400">
                <a:latin typeface="+mn-lt"/>
                <a:ea typeface="+mn-ea"/>
                <a:sym typeface="+mn-ea"/>
              </a:rPr>
              <a:t>：</a:t>
            </a:r>
            <a:r>
              <a:rPr lang="en-US" altLang="zh-CN" sz="2400">
                <a:latin typeface="+mn-lt"/>
                <a:ea typeface="+mn-ea"/>
                <a:sym typeface="+mn-ea"/>
              </a:rPr>
              <a:t>KeyGen(1^k)  → (pk,sk)</a:t>
            </a:r>
            <a:endParaRPr lang="en-US" altLang="zh-CN" sz="2400">
              <a:latin typeface="+mn-lt"/>
              <a:ea typeface="+mn-ea"/>
            </a:endParaRPr>
          </a:p>
          <a:p>
            <a:pPr lvl="1">
              <a:buFont typeface="Wingdings" panose="05000000000000000000" charset="0"/>
              <a:buChar char="v"/>
            </a:pPr>
            <a:r>
              <a:rPr lang="zh-CN" altLang="en-US" sz="2400">
                <a:highlight>
                  <a:srgbClr val="00FF00"/>
                </a:highlight>
                <a:latin typeface="+mn-lt"/>
                <a:ea typeface="+mn-ea"/>
                <a:sym typeface="+mn-ea"/>
              </a:rPr>
              <a:t>签名算法</a:t>
            </a:r>
            <a:r>
              <a:rPr lang="zh-CN" altLang="en-US" sz="2400">
                <a:latin typeface="+mn-lt"/>
                <a:ea typeface="+mn-ea"/>
                <a:sym typeface="+mn-ea"/>
              </a:rPr>
              <a:t>：</a:t>
            </a:r>
            <a:r>
              <a:rPr lang="en-US" altLang="zh-CN" sz="2400">
                <a:latin typeface="+mn-lt"/>
                <a:ea typeface="+mn-ea"/>
                <a:sym typeface="+mn-ea"/>
              </a:rPr>
              <a:t>Sign(sk, m)  → S_m</a:t>
            </a:r>
            <a:endParaRPr lang="en-US" altLang="zh-CN" sz="2400">
              <a:latin typeface="+mn-lt"/>
              <a:ea typeface="+mn-ea"/>
            </a:endParaRPr>
          </a:p>
          <a:p>
            <a:pPr lvl="1">
              <a:buFont typeface="Wingdings" panose="05000000000000000000" charset="0"/>
              <a:buChar char="v"/>
            </a:pPr>
            <a:r>
              <a:rPr lang="zh-CN" altLang="en-US" sz="2400">
                <a:highlight>
                  <a:srgbClr val="FF00FF"/>
                </a:highlight>
                <a:latin typeface="+mn-lt"/>
                <a:ea typeface="+mn-ea"/>
                <a:sym typeface="+mn-ea"/>
              </a:rPr>
              <a:t>验证算法</a:t>
            </a:r>
            <a:r>
              <a:rPr lang="zh-CN" altLang="en-US" sz="2400">
                <a:latin typeface="+mn-lt"/>
                <a:ea typeface="+mn-ea"/>
                <a:sym typeface="+mn-ea"/>
              </a:rPr>
              <a:t>：</a:t>
            </a:r>
            <a:r>
              <a:rPr lang="en-US" altLang="zh-CN" sz="2400">
                <a:latin typeface="+mn-lt"/>
                <a:ea typeface="+mn-ea"/>
                <a:sym typeface="+mn-ea"/>
              </a:rPr>
              <a:t>Verify(pk, m, S_m) → T/F</a:t>
            </a:r>
            <a:endParaRPr lang="en-US" altLang="zh-CN" sz="2400">
              <a:latin typeface="+mn-lt"/>
              <a:ea typeface="+mn-ea"/>
            </a:endParaRPr>
          </a:p>
          <a:p>
            <a:pPr marL="457200" indent="-457200">
              <a:buFont typeface="Wingdings" panose="05000000000000000000" charset="0"/>
              <a:buChar char="o"/>
            </a:pPr>
            <a:r>
              <a:rPr lang="zh-CN" altLang="en-US" sz="2400"/>
              <a:t>在这三类计算中，密钥算法对应的计算效率相对最不重要，或者说研究人员暂时找不到一个相应的、合适的研究动机。</a:t>
            </a:r>
            <a:endParaRPr lang="zh-CN" altLang="en-US" sz="2400"/>
          </a:p>
          <a:p>
            <a:pPr marL="457200" indent="-457200">
              <a:buFont typeface="Wingdings" panose="05000000000000000000" charset="0"/>
              <a:buChar char="o"/>
            </a:pPr>
            <a:r>
              <a:rPr lang="zh-CN" altLang="en-US" sz="2400"/>
              <a:t>那么签名计算和签名验证中哪一类的计算效率更为重要？答：没有更重要，只有更适合。在某个特殊的应用场景中，只有更合适的方案，没有更重要或最好的方案。</a:t>
            </a:r>
            <a:endParaRPr lang="zh-CN" altLang="en-US" sz="2400"/>
          </a:p>
          <a:p>
            <a:pPr marL="457200" indent="-457200">
              <a:buFont typeface="Wingdings" panose="05000000000000000000" charset="0"/>
              <a:buChar char="o"/>
            </a:pPr>
            <a:r>
              <a:rPr lang="zh-CN" altLang="en-US" sz="2400"/>
              <a:t>如果需要通过应用讲故事，那么</a:t>
            </a:r>
            <a:r>
              <a:rPr lang="en-US" altLang="zh-CN" sz="2400"/>
              <a:t>“</a:t>
            </a:r>
            <a:r>
              <a:rPr lang="zh-CN" altLang="en-US" sz="2400"/>
              <a:t>服务器</a:t>
            </a:r>
            <a:r>
              <a:rPr lang="en-US" altLang="zh-CN" sz="2400"/>
              <a:t>”</a:t>
            </a:r>
            <a:r>
              <a:rPr lang="zh-CN" altLang="en-US" sz="2400"/>
              <a:t>是非常好的服务对象，因为服务器计算量大，对计算的时间消耗非常敏感。</a:t>
            </a:r>
            <a:endParaRPr lang="zh-CN" altLang="en-US" sz="2400"/>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计算效率篇</a:t>
            </a:r>
            <a:r>
              <a:rPr lang="en-US" altLang="zh-CN">
                <a:sym typeface="+mn-ea"/>
              </a:rPr>
              <a:t>                           3/8</a:t>
            </a:r>
            <a:endParaRPr lang="zh-CN" altLang="en-US"/>
          </a:p>
        </p:txBody>
      </p:sp>
      <p:sp>
        <p:nvSpPr>
          <p:cNvPr id="3" name="Text Placeholder 2"/>
          <p:cNvSpPr>
            <a:spLocks noGrp="1"/>
          </p:cNvSpPr>
          <p:nvPr>
            <p:ph type="body" idx="1"/>
          </p:nvPr>
        </p:nvSpPr>
        <p:spPr>
          <a:xfrm>
            <a:off x="207010" y="1350645"/>
            <a:ext cx="8749665" cy="5005070"/>
          </a:xfrm>
        </p:spPr>
        <p:txBody>
          <a:bodyPr>
            <a:normAutofit/>
          </a:bodyPr>
          <a:p>
            <a:pPr>
              <a:buFont typeface="Wingdings" panose="05000000000000000000" charset="0"/>
            </a:pPr>
            <a:r>
              <a:rPr lang="zh-CN" altLang="en-US" sz="2600"/>
              <a:t>假如小明提出了第一个数字签名方案，小强提出了第二个方案并发现发现他的签名方案有着</a:t>
            </a:r>
            <a:r>
              <a:rPr lang="zh-CN" altLang="en-US" sz="2600">
                <a:highlight>
                  <a:srgbClr val="FFFF00"/>
                </a:highlight>
              </a:rPr>
              <a:t>更高的签名计算</a:t>
            </a:r>
            <a:r>
              <a:rPr lang="zh-CN" altLang="en-US" sz="2600"/>
              <a:t>效率。小强的</a:t>
            </a:r>
            <a:r>
              <a:rPr lang="en-US" altLang="zh-CN" sz="2600"/>
              <a:t>Introduction</a:t>
            </a:r>
            <a:r>
              <a:rPr lang="zh-CN" altLang="en-US" sz="2600"/>
              <a:t>可以这么介绍的：</a:t>
            </a:r>
            <a:endParaRPr lang="zh-CN" altLang="en-US" sz="2600"/>
          </a:p>
          <a:p>
            <a:pPr>
              <a:buFont typeface="Wingdings" panose="05000000000000000000" charset="0"/>
            </a:pPr>
            <a:r>
              <a:rPr lang="en-US" altLang="zh-CN" sz="2600"/>
              <a:t>“</a:t>
            </a:r>
            <a:r>
              <a:rPr lang="zh-CN" altLang="en-US" sz="2400">
                <a:solidFill>
                  <a:srgbClr val="1F2DA8"/>
                </a:solidFill>
              </a:rPr>
              <a:t>快来瞧瞧我的新方案啊，当服务器需要为不同客户端发送不同数据并使用数字签名保证数据完整性时，我的方案可以让服务器每秒产生更多的数字签名，与更多的客户端通讯对话。</a:t>
            </a:r>
            <a:r>
              <a:rPr lang="en-US" altLang="zh-CN" sz="2600"/>
              <a:t>”</a:t>
            </a:r>
            <a:endParaRPr lang="en-US" altLang="zh-CN" sz="2600"/>
          </a:p>
          <a:p>
            <a:pPr>
              <a:buFont typeface="Wingdings" panose="05000000000000000000" charset="0"/>
            </a:pPr>
            <a:endParaRPr lang="en-US" altLang="zh-CN" sz="2600"/>
          </a:p>
          <a:p>
            <a:pPr marL="457200" indent="-457200">
              <a:buFont typeface="Wingdings" panose="05000000000000000000" charset="0"/>
              <a:buChar char="o"/>
            </a:pPr>
            <a:r>
              <a:rPr lang="zh-CN" altLang="en-US" sz="2600"/>
              <a:t>服务器需要做签名计算，而且量大</a:t>
            </a:r>
            <a:endParaRPr lang="zh-CN" altLang="en-US" sz="2600"/>
          </a:p>
          <a:p>
            <a:pPr marL="457200" indent="-457200">
              <a:buFont typeface="Wingdings" panose="05000000000000000000" charset="0"/>
              <a:buChar char="o"/>
            </a:pPr>
            <a:r>
              <a:rPr lang="zh-CN" altLang="en-US" sz="2600"/>
              <a:t>新方案能够保证服务器与更多的客户端实现安全通讯。</a:t>
            </a:r>
            <a:endParaRPr lang="zh-CN" altLang="en-US" sz="2600"/>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计算效率篇</a:t>
            </a:r>
            <a:r>
              <a:rPr lang="en-US" altLang="zh-CN">
                <a:sym typeface="+mn-ea"/>
              </a:rPr>
              <a:t>                           4/8</a:t>
            </a:r>
            <a:endParaRPr lang="zh-CN" altLang="en-US"/>
          </a:p>
        </p:txBody>
      </p:sp>
      <p:sp>
        <p:nvSpPr>
          <p:cNvPr id="3" name="Text Placeholder 2"/>
          <p:cNvSpPr>
            <a:spLocks noGrp="1"/>
          </p:cNvSpPr>
          <p:nvPr>
            <p:ph type="body" idx="1"/>
          </p:nvPr>
        </p:nvSpPr>
        <p:spPr>
          <a:xfrm>
            <a:off x="207010" y="1350645"/>
            <a:ext cx="8749665" cy="5005070"/>
          </a:xfrm>
        </p:spPr>
        <p:txBody>
          <a:bodyPr>
            <a:normAutofit/>
          </a:bodyPr>
          <a:p>
            <a:pPr>
              <a:buFont typeface="Wingdings" panose="05000000000000000000" charset="0"/>
            </a:pPr>
            <a:r>
              <a:rPr lang="zh-CN" altLang="en-US" sz="2600"/>
              <a:t>假如小明提出了第一个数字签名方案，小刚提出了第二个方案并发现发现他的签名方案有着</a:t>
            </a:r>
            <a:r>
              <a:rPr lang="zh-CN" altLang="en-US" sz="2600">
                <a:highlight>
                  <a:srgbClr val="00FF00"/>
                </a:highlight>
              </a:rPr>
              <a:t>更高的签名验证</a:t>
            </a:r>
            <a:r>
              <a:rPr lang="zh-CN" altLang="en-US" sz="2600"/>
              <a:t>效率。小刚的</a:t>
            </a:r>
            <a:r>
              <a:rPr lang="en-US" altLang="zh-CN" sz="2600"/>
              <a:t>Introduction</a:t>
            </a:r>
            <a:r>
              <a:rPr lang="zh-CN" altLang="en-US" sz="2600"/>
              <a:t>可以这么介绍的：</a:t>
            </a:r>
            <a:endParaRPr lang="zh-CN" altLang="en-US" sz="2600"/>
          </a:p>
          <a:p>
            <a:pPr>
              <a:buFont typeface="Wingdings" panose="05000000000000000000" charset="0"/>
            </a:pPr>
            <a:r>
              <a:rPr lang="en-US" altLang="zh-CN" sz="2600"/>
              <a:t>“</a:t>
            </a:r>
            <a:r>
              <a:rPr lang="zh-CN" altLang="en-US" sz="2400">
                <a:solidFill>
                  <a:srgbClr val="1F2DA8"/>
                </a:solidFill>
              </a:rPr>
              <a:t>我的这个新方案很不错，当服务器需要验证客户端发来的签名时，我的方案可以让服务器每秒验证更多客户端发送过来的签名，与更多的客户端通讯对话。</a:t>
            </a:r>
            <a:r>
              <a:rPr lang="en-US" altLang="zh-CN" sz="2600"/>
              <a:t>”</a:t>
            </a:r>
            <a:endParaRPr lang="en-US" altLang="zh-CN" sz="2600"/>
          </a:p>
          <a:p>
            <a:pPr>
              <a:buFont typeface="Wingdings" panose="05000000000000000000" charset="0"/>
            </a:pPr>
            <a:endParaRPr lang="en-US" altLang="zh-CN" sz="2600"/>
          </a:p>
          <a:p>
            <a:pPr marL="457200" indent="-457200">
              <a:buFont typeface="Wingdings" panose="05000000000000000000" charset="0"/>
              <a:buChar char="o"/>
            </a:pPr>
            <a:r>
              <a:rPr lang="zh-CN" altLang="en-US" sz="2600"/>
              <a:t>服务器需要做签名验证，而且量大（客户多）</a:t>
            </a:r>
            <a:endParaRPr lang="zh-CN" altLang="en-US" sz="2600"/>
          </a:p>
          <a:p>
            <a:pPr marL="457200" indent="-457200">
              <a:buFont typeface="Wingdings" panose="05000000000000000000" charset="0"/>
              <a:buChar char="o"/>
            </a:pPr>
            <a:r>
              <a:rPr lang="zh-CN" altLang="en-US" sz="2600"/>
              <a:t>新方案能够保证服务器与更多的客户端完成通讯响应。</a:t>
            </a:r>
            <a:endParaRPr lang="zh-CN" altLang="en-US" sz="2600"/>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zh-CN" altLang="en-US"/>
              <a:t>计算效率篇</a:t>
            </a:r>
            <a:r>
              <a:rPr lang="en-US" altLang="zh-CN">
                <a:sym typeface="+mn-ea"/>
              </a:rPr>
              <a:t>                           5/8</a:t>
            </a:r>
            <a:endParaRPr lang="zh-CN" altLang="en-US"/>
          </a:p>
        </p:txBody>
      </p:sp>
      <p:sp>
        <p:nvSpPr>
          <p:cNvPr id="4" name="Footer Placeholder 3"/>
          <p:cNvSpPr>
            <a:spLocks noGrp="1"/>
          </p:cNvSpPr>
          <p:nvPr>
            <p:ph type="ftr" sz="quarter" idx="11"/>
          </p:nvPr>
        </p:nvSpPr>
        <p:spPr/>
        <p:txBody>
          <a:bodyPr/>
          <a:p>
            <a:r>
              <a:rPr lang="zh-CN" altLang="en-US"/>
              <a:t>《公钥密码学研究方法论》第6课</a:t>
            </a:r>
            <a:endParaRPr lang="zh-CN" altLang="en-US"/>
          </a:p>
        </p:txBody>
      </p:sp>
      <p:sp>
        <p:nvSpPr>
          <p:cNvPr id="5" name="Slide Number Placeholder 4"/>
          <p:cNvSpPr>
            <a:spLocks noGrp="1"/>
          </p:cNvSpPr>
          <p:nvPr>
            <p:ph type="sldNum" sz="quarter" idx="12"/>
          </p:nvPr>
        </p:nvSpPr>
        <p:spPr/>
        <p:txBody>
          <a:bodyPr/>
          <a:p>
            <a:fld id="{9B618960-8005-486C-9A75-10CB2AAC16F9}" type="slidenum">
              <a:rPr lang="en-US" smtClean="0"/>
            </a:fld>
            <a:r>
              <a:rPr lang="en-US" smtClean="0"/>
              <a:t>/46</a:t>
            </a:r>
            <a:endParaRPr lang="en-US"/>
          </a:p>
        </p:txBody>
      </p:sp>
      <p:pic>
        <p:nvPicPr>
          <p:cNvPr id="7" name="Picture 6"/>
          <p:cNvPicPr>
            <a:picLocks noChangeAspect="1"/>
          </p:cNvPicPr>
          <p:nvPr/>
        </p:nvPicPr>
        <p:blipFill>
          <a:blip r:embed="rId1"/>
          <a:stretch>
            <a:fillRect/>
          </a:stretch>
        </p:blipFill>
        <p:spPr>
          <a:xfrm>
            <a:off x="442595" y="909320"/>
            <a:ext cx="8258175" cy="1724025"/>
          </a:xfrm>
          <a:prstGeom prst="rect">
            <a:avLst/>
          </a:prstGeom>
        </p:spPr>
      </p:pic>
      <p:pic>
        <p:nvPicPr>
          <p:cNvPr id="8" name="Picture 7"/>
          <p:cNvPicPr>
            <a:picLocks noChangeAspect="1"/>
          </p:cNvPicPr>
          <p:nvPr/>
        </p:nvPicPr>
        <p:blipFill>
          <a:blip r:embed="rId2"/>
          <a:stretch>
            <a:fillRect/>
          </a:stretch>
        </p:blipFill>
        <p:spPr>
          <a:xfrm>
            <a:off x="337820" y="2899410"/>
            <a:ext cx="8362950" cy="31908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8754</Words>
  <Application>WPS Presentation</Application>
  <PresentationFormat>On-screen Show (4:3)</PresentationFormat>
  <Paragraphs>536</Paragraphs>
  <Slides>46</Slides>
  <Notes>41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46</vt:i4>
      </vt:variant>
    </vt:vector>
  </HeadingPairs>
  <TitlesOfParts>
    <vt:vector size="58" baseType="lpstr">
      <vt:lpstr>Arial</vt:lpstr>
      <vt:lpstr>宋体</vt:lpstr>
      <vt:lpstr>Wingdings</vt:lpstr>
      <vt:lpstr>微软雅黑</vt:lpstr>
      <vt:lpstr>Garamond</vt:lpstr>
      <vt:lpstr>仿宋</vt:lpstr>
      <vt:lpstr>黑体</vt:lpstr>
      <vt:lpstr>Wingdings</vt:lpstr>
      <vt:lpstr>Arial Unicode MS</vt:lpstr>
      <vt:lpstr>Calibri</vt:lpstr>
      <vt:lpstr>Cambria Math</vt:lpstr>
      <vt:lpstr>Office Theme</vt:lpstr>
      <vt:lpstr>公钥密码学研究方法论  </vt:lpstr>
      <vt:lpstr>内容回顾</vt:lpstr>
      <vt:lpstr>Outline：密码学研究的第二篇论文（实用评价篇）</vt:lpstr>
      <vt:lpstr>实用评价模型及其内容概览</vt:lpstr>
      <vt:lpstr>计算效率篇                           1/8</vt:lpstr>
      <vt:lpstr>计算效率篇                           2/8</vt:lpstr>
      <vt:lpstr>计算效率篇                           3/8</vt:lpstr>
      <vt:lpstr>计算效率篇                           4/8</vt:lpstr>
      <vt:lpstr>计算效率篇                           5/8</vt:lpstr>
      <vt:lpstr>计算效率篇                           6/8</vt:lpstr>
      <vt:lpstr>计算效率篇                           7/8</vt:lpstr>
      <vt:lpstr>计算效率篇                           8/8</vt:lpstr>
      <vt:lpstr>存储效率篇                           1/9</vt:lpstr>
      <vt:lpstr>存储效率篇                           2/9</vt:lpstr>
      <vt:lpstr>存储效率篇                           3/9</vt:lpstr>
      <vt:lpstr>存储效率篇                           4/9</vt:lpstr>
      <vt:lpstr>存储效率篇                           5/9</vt:lpstr>
      <vt:lpstr>存储效率篇                           6/9</vt:lpstr>
      <vt:lpstr>存储效率篇                           7/9</vt:lpstr>
      <vt:lpstr>存储效率篇                           8/9</vt:lpstr>
      <vt:lpstr>存储效率篇                           9/9</vt:lpstr>
      <vt:lpstr>存储效率的故事                     1/4</vt:lpstr>
      <vt:lpstr>存储效率的故事                     2/4</vt:lpstr>
      <vt:lpstr>存储效率的故事                     3/4</vt:lpstr>
      <vt:lpstr>存储效率的故事                     4/4</vt:lpstr>
      <vt:lpstr>通讯效率篇                           </vt:lpstr>
      <vt:lpstr>实现效率篇                           1/4</vt:lpstr>
      <vt:lpstr>实现效率篇                           2/4</vt:lpstr>
      <vt:lpstr>实现效率篇                           3/4</vt:lpstr>
      <vt:lpstr>实现效率篇                           4/4</vt:lpstr>
      <vt:lpstr>应用更广篇                           1/5</vt:lpstr>
      <vt:lpstr>应用更广篇                           2/5</vt:lpstr>
      <vt:lpstr>应用更广篇                           3/5</vt:lpstr>
      <vt:lpstr>应用更广篇                           4/5</vt:lpstr>
      <vt:lpstr>应用更广篇                           5/5</vt:lpstr>
      <vt:lpstr>实用评价模型的小节</vt:lpstr>
      <vt:lpstr>论文摘要导读训练 （超越数字签名）</vt:lpstr>
      <vt:lpstr>第1篇</vt:lpstr>
      <vt:lpstr>第2篇</vt:lpstr>
      <vt:lpstr>第3篇</vt:lpstr>
      <vt:lpstr>第4篇</vt:lpstr>
      <vt:lpstr>第5篇</vt:lpstr>
      <vt:lpstr>第6篇</vt:lpstr>
      <vt:lpstr>第7篇</vt:lpstr>
      <vt:lpstr>第8篇</vt:lpstr>
      <vt:lpstr>第6课（完）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fuchun</dc:creator>
  <cp:lastModifiedBy>fuchun</cp:lastModifiedBy>
  <cp:revision>268</cp:revision>
  <dcterms:created xsi:type="dcterms:W3CDTF">2023-09-01T10:24:00Z</dcterms:created>
  <dcterms:modified xsi:type="dcterms:W3CDTF">2023-10-03T01:16:37Z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796F623A12B24670BD5378CB9944AF64_12</vt:lpwstr>
  </property>
  <property fmtid="{D5CDD505-2E9C-101B-9397-08002B2CF9AE}" pid="3" name="KSOProductBuildVer">
    <vt:lpwstr>1033-12.2.0.13215</vt:lpwstr>
  </property>
</Properties>
</file>