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4"/>
  </p:notesMasterIdLst>
  <p:handoutMasterIdLst>
    <p:handoutMasterId r:id="rId61"/>
  </p:handoutMasterIdLst>
  <p:sldIdLst>
    <p:sldId id="256" r:id="rId3"/>
    <p:sldId id="563" r:id="rId5"/>
    <p:sldId id="562" r:id="rId6"/>
    <p:sldId id="399" r:id="rId7"/>
    <p:sldId id="466" r:id="rId8"/>
    <p:sldId id="470" r:id="rId9"/>
    <p:sldId id="467" r:id="rId10"/>
    <p:sldId id="471" r:id="rId11"/>
    <p:sldId id="472" r:id="rId12"/>
    <p:sldId id="473" r:id="rId13"/>
    <p:sldId id="474" r:id="rId14"/>
    <p:sldId id="476" r:id="rId15"/>
    <p:sldId id="475" r:id="rId16"/>
    <p:sldId id="477" r:id="rId17"/>
    <p:sldId id="478" r:id="rId18"/>
    <p:sldId id="479" r:id="rId19"/>
    <p:sldId id="480" r:id="rId20"/>
    <p:sldId id="482" r:id="rId21"/>
    <p:sldId id="481" r:id="rId22"/>
    <p:sldId id="483" r:id="rId23"/>
    <p:sldId id="525" r:id="rId24"/>
    <p:sldId id="464" r:id="rId25"/>
    <p:sldId id="484" r:id="rId26"/>
    <p:sldId id="486" r:id="rId27"/>
    <p:sldId id="490" r:id="rId28"/>
    <p:sldId id="491" r:id="rId29"/>
    <p:sldId id="485" r:id="rId30"/>
    <p:sldId id="492" r:id="rId31"/>
    <p:sldId id="493" r:id="rId32"/>
    <p:sldId id="494" r:id="rId33"/>
    <p:sldId id="495" r:id="rId34"/>
    <p:sldId id="497" r:id="rId35"/>
    <p:sldId id="498" r:id="rId36"/>
    <p:sldId id="496" r:id="rId37"/>
    <p:sldId id="499" r:id="rId38"/>
    <p:sldId id="500" r:id="rId39"/>
    <p:sldId id="501" r:id="rId40"/>
    <p:sldId id="503" r:id="rId41"/>
    <p:sldId id="504" r:id="rId42"/>
    <p:sldId id="502" r:id="rId43"/>
    <p:sldId id="505" r:id="rId44"/>
    <p:sldId id="506" r:id="rId45"/>
    <p:sldId id="507" r:id="rId46"/>
    <p:sldId id="508" r:id="rId47"/>
    <p:sldId id="509" r:id="rId48"/>
    <p:sldId id="510" r:id="rId49"/>
    <p:sldId id="512" r:id="rId50"/>
    <p:sldId id="513" r:id="rId51"/>
    <p:sldId id="516" r:id="rId52"/>
    <p:sldId id="515" r:id="rId53"/>
    <p:sldId id="517" r:id="rId54"/>
    <p:sldId id="518" r:id="rId55"/>
    <p:sldId id="519" r:id="rId56"/>
    <p:sldId id="520" r:id="rId57"/>
    <p:sldId id="521" r:id="rId58"/>
    <p:sldId id="522" r:id="rId59"/>
    <p:sldId id="384"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1"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1F2DA8"/>
    <a:srgbClr val="111924"/>
    <a:srgbClr val="090E10"/>
    <a:srgbClr val="213236"/>
    <a:srgbClr val="1F3135"/>
    <a:srgbClr val="C16B08"/>
    <a:srgbClr val="0C2340"/>
    <a:srgbClr val="203135"/>
    <a:srgbClr val="0C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1" autoAdjust="0"/>
    <p:restoredTop sz="94660"/>
  </p:normalViewPr>
  <p:slideViewPr>
    <p:cSldViewPr snapToGrid="0" showGuides="1">
      <p:cViewPr varScale="1">
        <p:scale>
          <a:sx n="92" d="100"/>
          <a:sy n="92" d="100"/>
        </p:scale>
        <p:origin x="-924" y="-102"/>
      </p:cViewPr>
      <p:guideLst>
        <p:guide orient="horz" pos="2221"/>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4" Type="http://schemas.openxmlformats.org/officeDocument/2006/relationships/tableStyles" Target="tableStyles.xml"/><Relationship Id="rId63" Type="http://schemas.openxmlformats.org/officeDocument/2006/relationships/viewProps" Target="viewProps.xml"/><Relationship Id="rId62" Type="http://schemas.openxmlformats.org/officeDocument/2006/relationships/presProps" Target="presProps.xml"/><Relationship Id="rId61" Type="http://schemas.openxmlformats.org/officeDocument/2006/relationships/handoutMaster" Target="handoutMasters/handoutMaster1.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sym typeface="+mn-ea"/>
              </a:rPr>
              <a:t>能穿多少穿多少可以理解为：</a:t>
            </a:r>
            <a:r>
              <a:rPr lang="en-US" altLang="zh-CN">
                <a:sym typeface="+mn-ea"/>
              </a:rPr>
              <a:t> </a:t>
            </a:r>
            <a:r>
              <a:rPr lang="zh-CN" altLang="en-US">
                <a:sym typeface="+mn-ea"/>
              </a:rPr>
              <a:t>穿越多越好，也可以理解为穿越少越好</a:t>
            </a:r>
            <a:endParaRPr lang="zh-CN" altLang="en-US">
              <a:sym typeface="+mn-e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t>我们这么画范围，来自任意的</a:t>
            </a:r>
            <a:r>
              <a:rPr lang="en-US" altLang="zh-CN"/>
              <a:t> PPT </a:t>
            </a:r>
            <a:r>
              <a:rPr lang="zh-CN" altLang="en-US"/>
              <a:t>敌人，</a:t>
            </a:r>
            <a:r>
              <a:rPr lang="en-US" altLang="zh-CN"/>
              <a:t> </a:t>
            </a:r>
            <a:r>
              <a:rPr lang="zh-CN" altLang="en-US"/>
              <a:t>那么未来的敌人也一定在这里面。</a:t>
            </a:r>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t>这是公钥加密的一个安全模型</a:t>
            </a:r>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t>这种概率表达对初学者相对不友好</a:t>
            </a:r>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t>安全模型之外的安全性呢？</a:t>
            </a:r>
            <a:r>
              <a:rPr lang="en-US" altLang="zh-CN"/>
              <a:t> </a:t>
            </a:r>
            <a:r>
              <a:rPr lang="zh-CN" altLang="en-US"/>
              <a:t>答：</a:t>
            </a:r>
            <a:r>
              <a:rPr lang="en-US" altLang="zh-CN"/>
              <a:t> </a:t>
            </a:r>
            <a:r>
              <a:rPr lang="zh-CN" altLang="en-US"/>
              <a:t>不考虑。</a:t>
            </a:r>
            <a:r>
              <a:rPr lang="en-US" altLang="zh-CN"/>
              <a:t> </a:t>
            </a:r>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t>因为</a:t>
            </a:r>
            <a:r>
              <a:rPr lang="en-US" altLang="zh-CN"/>
              <a:t> </a:t>
            </a:r>
            <a:r>
              <a:rPr lang="zh-CN" altLang="en-US"/>
              <a:t>证明过程中，有些签名证明者能算，但有些签名证明者不能算。安全归约需要恰当好处地让</a:t>
            </a:r>
            <a:r>
              <a:rPr lang="en-US" altLang="zh-CN"/>
              <a:t>“</a:t>
            </a:r>
            <a:r>
              <a:rPr lang="zh-CN" altLang="en-US"/>
              <a:t>敌人询问的签名恰好是可以算的，敌人伪造的签名恰好是可归约的</a:t>
            </a:r>
            <a:r>
              <a:rPr lang="en-US" altLang="zh-CN"/>
              <a:t>”</a:t>
            </a:r>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B</a:t>
            </a:r>
            <a:r>
              <a:rPr lang="zh-CN" altLang="en-US"/>
              <a:t>是方案</a:t>
            </a:r>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t>预言机也有叫谕言机</a:t>
            </a:r>
            <a:endParaRPr lang="zh-CN" altLang="en-US"/>
          </a:p>
          <a:p>
            <a:r>
              <a:rPr lang="zh-CN" altLang="en-US"/>
              <a:t>如果不用</a:t>
            </a:r>
            <a:r>
              <a:rPr lang="en-US" altLang="zh-CN"/>
              <a:t>RO</a:t>
            </a:r>
            <a:r>
              <a:rPr lang="zh-CN" altLang="en-US"/>
              <a:t>模型，</a:t>
            </a:r>
            <a:r>
              <a:rPr lang="en-US" altLang="zh-CN"/>
              <a:t> </a:t>
            </a:r>
            <a:r>
              <a:rPr lang="zh-CN" altLang="en-US"/>
              <a:t>我们不知道敌人用到了哪些</a:t>
            </a:r>
            <a:r>
              <a:rPr lang="en-US" altLang="zh-CN"/>
              <a:t>H(x)</a:t>
            </a:r>
            <a:r>
              <a:rPr lang="zh-CN" altLang="en-US"/>
              <a:t>的值用于攻破方案。</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t>这个只是高度的技巧，有些细节不是这样的。比如，没有考虑概率</a:t>
            </a:r>
            <a:endParaRPr 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t>在密码学方面，发</a:t>
            </a:r>
            <a:r>
              <a:rPr lang="en-US" altLang="zh-CN"/>
              <a:t>STOC</a:t>
            </a:r>
            <a:r>
              <a:rPr lang="zh-CN" altLang="en-US"/>
              <a:t>和</a:t>
            </a:r>
            <a:r>
              <a:rPr lang="en-US" altLang="zh-CN"/>
              <a:t>FOCS</a:t>
            </a:r>
            <a:r>
              <a:rPr lang="zh-CN" altLang="en-US"/>
              <a:t>，比三大密码学会议更难</a:t>
            </a:r>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ltLang="zh-CN"/>
              <a:t>98</a:t>
            </a:r>
            <a:r>
              <a:rPr lang="zh-CN" altLang="en-US"/>
              <a:t>年指出</a:t>
            </a:r>
            <a:r>
              <a:rPr lang="en-US" altLang="zh-CN"/>
              <a:t>RO</a:t>
            </a:r>
            <a:r>
              <a:rPr lang="zh-CN" altLang="en-US"/>
              <a:t>的潜在为</a:t>
            </a:r>
            <a:endParaRPr lang="zh-CN" altLang="en-US"/>
          </a:p>
          <a:p>
            <a:r>
              <a:rPr lang="en-US" altLang="zh-CN"/>
              <a:t>99</a:t>
            </a:r>
            <a:r>
              <a:rPr lang="zh-CN" altLang="en-US"/>
              <a:t>年马上有</a:t>
            </a:r>
            <a:r>
              <a:rPr lang="en-US" altLang="zh-CN"/>
              <a:t>without RO</a:t>
            </a:r>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ltLang="zh-CN"/>
              <a:t>relax </a:t>
            </a:r>
            <a:r>
              <a:rPr lang="zh-CN" altLang="en-US"/>
              <a:t>一些条件</a:t>
            </a:r>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t>比如，之前用</a:t>
            </a:r>
            <a:r>
              <a:rPr lang="en-US" altLang="zh-CN"/>
              <a:t>group </a:t>
            </a:r>
            <a:r>
              <a:rPr lang="zh-CN" altLang="en-US"/>
              <a:t>构造的方案很难做安全证明</a:t>
            </a:r>
            <a:endParaRPr lang="zh-CN" altLang="en-US"/>
          </a:p>
          <a:p>
            <a:r>
              <a:rPr lang="zh-CN" altLang="en-US"/>
              <a:t>在双线性对下，要达到相同性质的方案做到可证明安全就相对容易了</a:t>
            </a:r>
            <a:endParaRPr lang="zh-CN" altLang="en-US"/>
          </a:p>
          <a:p>
            <a:endParaRPr lang="zh-CN" altLang="en-US"/>
          </a:p>
          <a:p>
            <a:r>
              <a:rPr lang="en-US" altLang="zh-CN"/>
              <a:t>RO</a:t>
            </a:r>
            <a:r>
              <a:rPr lang="zh-CN" altLang="en-US"/>
              <a:t>的使用也可以看成后退一步海阔天空，因为</a:t>
            </a:r>
            <a:r>
              <a:rPr lang="en-US" altLang="zh-CN"/>
              <a:t>hash function</a:t>
            </a:r>
            <a:r>
              <a:rPr lang="zh-CN" altLang="en-US"/>
              <a:t>被特殊对待的</a:t>
            </a:r>
            <a:endParaRPr lang="zh-CN" altLang="en-US"/>
          </a:p>
          <a:p>
            <a:r>
              <a:rPr lang="zh-CN" altLang="en-US"/>
              <a:t>归约到新的困难问题也是，</a:t>
            </a:r>
            <a:r>
              <a:rPr lang="en-US" altLang="zh-CN"/>
              <a:t> </a:t>
            </a:r>
            <a:r>
              <a:rPr lang="zh-CN" altLang="en-US"/>
              <a:t>因为</a:t>
            </a:r>
            <a:r>
              <a:rPr lang="zh-CN"/>
              <a:t>归约到经典困难问题难。</a:t>
            </a:r>
            <a:r>
              <a:rPr lang="en-US" altLang="zh-CN"/>
              <a:t> </a:t>
            </a:r>
            <a:r>
              <a:rPr lang="zh-CN" altLang="en-US"/>
              <a:t>双线性的出现非常容易创造新的困难问题。</a:t>
            </a:r>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A</a:t>
            </a:r>
            <a:r>
              <a:rPr lang="zh-CN" altLang="en-US"/>
              <a:t>是正常收到的</a:t>
            </a:r>
            <a:endParaRPr lang="zh-CN" altLang="en-US"/>
          </a:p>
          <a:p>
            <a:r>
              <a:rPr lang="en-US" altLang="zh-CN"/>
              <a:t>B</a:t>
            </a:r>
            <a:r>
              <a:rPr lang="zh-CN" altLang="en-US"/>
              <a:t>是包括密文的所有信息</a:t>
            </a:r>
            <a:endParaRPr lang="en-US" altLang="zh-C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t>和数字签名相比，这个加密概念对应的安全模型就显得非常复杂。</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zh-CN" altLang="en-US"/>
              <a:t>这里，</a:t>
            </a:r>
            <a:r>
              <a:rPr lang="en-US" altLang="zh-CN"/>
              <a:t>“</a:t>
            </a:r>
            <a:r>
              <a:rPr lang="zh-CN" altLang="en-US"/>
              <a:t>之上</a:t>
            </a:r>
            <a:r>
              <a:rPr lang="en-US" altLang="zh-CN"/>
              <a:t>”</a:t>
            </a:r>
            <a:r>
              <a:rPr lang="zh-CN" altLang="en-US"/>
              <a:t>的意思是，</a:t>
            </a:r>
            <a:r>
              <a:rPr lang="en-US" altLang="zh-CN"/>
              <a:t> </a:t>
            </a:r>
            <a:r>
              <a:rPr lang="zh-CN" altLang="en-US"/>
              <a:t>困难性有，则</a:t>
            </a:r>
            <a:r>
              <a:rPr lang="en-US" altLang="zh-CN"/>
              <a:t> </a:t>
            </a:r>
            <a:r>
              <a:rPr lang="zh-CN" altLang="en-US"/>
              <a:t>安全性就有</a:t>
            </a:r>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ltLang="zh-CN">
                <a:sym typeface="+mn-ea"/>
              </a:rPr>
              <a:t>sk_{A4D}</a:t>
            </a:r>
            <a:r>
              <a:rPr lang="zh-CN" altLang="en-US">
                <a:sym typeface="+mn-ea"/>
              </a:rPr>
              <a:t>：</a:t>
            </a:r>
            <a:r>
              <a:rPr lang="en-US" altLang="zh-CN">
                <a:sym typeface="+mn-ea"/>
              </a:rPr>
              <a:t> </a:t>
            </a:r>
            <a:r>
              <a:rPr lang="zh-CN" altLang="en-US">
                <a:sym typeface="+mn-ea"/>
              </a:rPr>
              <a:t>指的是</a:t>
            </a:r>
            <a:r>
              <a:rPr lang="en-US" altLang="zh-CN">
                <a:sym typeface="+mn-ea"/>
              </a:rPr>
              <a:t>  A </a:t>
            </a:r>
            <a:r>
              <a:rPr lang="zh-CN" altLang="en-US">
                <a:sym typeface="+mn-ea"/>
              </a:rPr>
              <a:t>发送给</a:t>
            </a:r>
            <a:r>
              <a:rPr lang="en-US" altLang="zh-CN">
                <a:sym typeface="+mn-ea"/>
              </a:rPr>
              <a:t> D</a:t>
            </a:r>
            <a:r>
              <a:rPr lang="zh-CN" altLang="en-US">
                <a:sym typeface="+mn-ea"/>
              </a:rPr>
              <a:t>对应的解密密钥</a:t>
            </a:r>
            <a:endParaRPr lang="zh-CN" altLang="en-US"/>
          </a:p>
          <a:p>
            <a:endParaRPr lang="zh-CN" altLang="en-US"/>
          </a:p>
          <a:p>
            <a:r>
              <a:rPr lang="zh-CN" altLang="en-US"/>
              <a:t>如果小迪计算</a:t>
            </a:r>
            <a:r>
              <a:rPr lang="en-US" altLang="zh-CN"/>
              <a:t>sk_{E4D}</a:t>
            </a:r>
            <a:r>
              <a:rPr lang="zh-CN" altLang="en-US"/>
              <a:t>是简单的，则猜测加密的密文消息就应该是简单的。</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zh-CN" altLang="en-US"/>
              <a:t>这仅仅是一种概括，具体的证明还可以分为多种不同的方法</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t>但证明的思路很类似</a:t>
            </a:r>
            <a:endParaRPr lang="zh-CN" altLang="en-US"/>
          </a:p>
          <a:p>
            <a:endParaRPr lang="zh-CN" altLang="en-US"/>
          </a:p>
          <a:p>
            <a:r>
              <a:rPr lang="zh-CN" altLang="en-US"/>
              <a:t>只要</a:t>
            </a:r>
            <a:r>
              <a:rPr lang="en-US" altLang="zh-CN"/>
              <a:t>B</a:t>
            </a:r>
            <a:r>
              <a:rPr lang="zh-CN" altLang="en-US"/>
              <a:t>是困难的，则</a:t>
            </a:r>
            <a:r>
              <a:rPr lang="en-US" altLang="zh-CN"/>
              <a:t>A</a:t>
            </a:r>
            <a:r>
              <a:rPr lang="zh-CN" altLang="en-US"/>
              <a:t>一定困难。</a:t>
            </a:r>
            <a:r>
              <a:rPr lang="en-US" altLang="zh-CN"/>
              <a:t> </a:t>
            </a:r>
            <a:r>
              <a:rPr lang="zh-CN" altLang="en-US"/>
              <a:t>只要</a:t>
            </a:r>
            <a:r>
              <a:rPr lang="en-US" altLang="zh-CN"/>
              <a:t>P</a:t>
            </a:r>
            <a:r>
              <a:rPr lang="zh-CN" altLang="en-US"/>
              <a:t>是困难的，则</a:t>
            </a:r>
            <a:r>
              <a:rPr lang="en-US" altLang="zh-CN"/>
              <a:t>S</a:t>
            </a:r>
            <a:r>
              <a:rPr lang="zh-CN" altLang="en-US"/>
              <a:t>一定安全。</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pattFill prst="pct5">
          <a:fgClr>
            <a:schemeClr val="bg1">
              <a:lumMod val="75000"/>
            </a:schemeClr>
          </a:fgClr>
          <a:bgClr>
            <a:srgbClr val="213236"/>
          </a:bgClr>
        </a:patt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6230" y="1122680"/>
            <a:ext cx="8576310" cy="1479550"/>
          </a:xfrm>
          <a:solidFill>
            <a:schemeClr val="bg1"/>
          </a:solidFill>
        </p:spPr>
        <p:txBody>
          <a:bodyPr anchor="ctr" anchorCtr="0"/>
          <a:lstStyle/>
          <a:p>
            <a:pPr algn="ctr"/>
            <a:r>
              <a:rPr lang="en-US" altLang="zh-CN" sz="6600" b="1" dirty="0">
                <a:solidFill>
                  <a:srgbClr val="C16B08"/>
                </a:solidFill>
                <a:latin typeface="微软雅黑" panose="020B0503020204020204" charset="-122"/>
                <a:ea typeface="微软雅黑" panose="020B0503020204020204" charset="-122"/>
              </a:rPr>
              <a:t> </a:t>
            </a:r>
            <a:endParaRPr lang="en-US" altLang="zh-CN" sz="6600" b="1" dirty="0">
              <a:solidFill>
                <a:srgbClr val="C16B08"/>
              </a:solidFill>
              <a:latin typeface="微软雅黑" panose="020B0503020204020204" charset="-122"/>
              <a:ea typeface="微软雅黑" panose="020B0503020204020204" charset="-122"/>
            </a:endParaRPr>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r>
              <a:rPr lang="en-US"/>
              <a:t>《数字签名研究方法论》第3课</a:t>
            </a:r>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pic>
        <p:nvPicPr>
          <p:cNvPr id="7" name="Picture 6"/>
          <p:cNvPicPr>
            <a:picLocks noChangeAspect="1"/>
          </p:cNvPicPr>
          <p:nvPr userDrawn="1"/>
        </p:nvPicPr>
        <p:blipFill>
          <a:blip r:embed="rId2"/>
          <a:stretch>
            <a:fillRect/>
          </a:stretch>
        </p:blipFill>
        <p:spPr>
          <a:xfrm>
            <a:off x="4182745" y="5848985"/>
            <a:ext cx="855980" cy="849630"/>
          </a:xfrm>
          <a:prstGeom prst="rect">
            <a:avLst/>
          </a:prstGeom>
        </p:spPr>
      </p:pic>
    </p:spTree>
  </p:cSld>
  <p:clrMapOvr>
    <a:overrideClrMapping bg1="lt1" tx1="dk1" bg2="lt2" tx2="dk2" accent1="accent1" accent2="accent2" accent3="accent3" accent4="accent4" accent5="accent5" accent6="accent6" hlink="hlink" folHlink="folHlink"/>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7010" y="170815"/>
            <a:ext cx="8749665" cy="839470"/>
          </a:xfrm>
        </p:spPr>
        <p:txBody>
          <a:bodyPr/>
          <a:lstStyle>
            <a:lvl1pPr>
              <a:defRPr b="1">
                <a:latin typeface="微软雅黑" panose="020B0503020204020204" charset="-122"/>
                <a:ea typeface="微软雅黑" panose="020B0503020204020204" charset="-122"/>
              </a:defRPr>
            </a:lvl1pPr>
          </a:lstStyle>
          <a:p>
            <a:r>
              <a:rPr lang="zh-CN" altLang="en-US"/>
              <a:t>我是标题</a:t>
            </a:r>
            <a:endParaRPr lang="zh-CN" alt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r>
              <a:rPr lang="zh-CN" altLang="en-US"/>
              <a:t>《公钥密码学研究方法论》第3课</a:t>
            </a:r>
            <a:endParaRPr lang="zh-CN" alt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r>
              <a:rPr lang="en-US" smtClean="0"/>
              <a:t>/57</a:t>
            </a:r>
            <a:endParaRPr lang="en-US"/>
          </a:p>
        </p:txBody>
      </p:sp>
      <p:sp>
        <p:nvSpPr>
          <p:cNvPr id="8" name="Text Placeholder 7"/>
          <p:cNvSpPr>
            <a:spLocks noGrp="1"/>
          </p:cNvSpPr>
          <p:nvPr>
            <p:ph type="body" idx="1" hasCustomPrompt="1"/>
          </p:nvPr>
        </p:nvSpPr>
        <p:spPr>
          <a:xfrm>
            <a:off x="207010" y="1350645"/>
            <a:ext cx="8749665" cy="4351655"/>
          </a:xfrm>
          <a:prstGeom prst="rect">
            <a:avLst/>
          </a:prstGeom>
        </p:spPr>
        <p:txBody>
          <a:bodyPr vert="horz" lIns="91440" tIns="45720" rIns="91440" bIns="45720" rtlCol="0">
            <a:normAutofit/>
          </a:bodyPr>
          <a:lstStyle>
            <a:lvl1pPr marL="0" indent="0">
              <a:lnSpc>
                <a:spcPct val="100000"/>
              </a:lnSpc>
              <a:buNone/>
              <a:defRPr u="none" strike="noStrike" kern="1200" cap="none" spc="0" normalizeH="0">
                <a:solidFill>
                  <a:schemeClr val="tx1"/>
                </a:solidFill>
                <a:uFillTx/>
                <a:latin typeface="Garamond" panose="02020404030301010803" charset="0"/>
                <a:ea typeface="仿宋" panose="02010609060101010101" charset="-122"/>
              </a:defRPr>
            </a:lvl1pPr>
            <a:lvl5pPr>
              <a:defRPr>
                <a:latin typeface="仿宋" panose="02010609060101010101" charset="-122"/>
                <a:ea typeface="仿宋" panose="02010609060101010101" charset="-122"/>
              </a:defRPr>
            </a:lvl5pPr>
          </a:lstStyle>
          <a:p>
            <a:pPr lvl="0"/>
            <a:r>
              <a:rPr lang="zh-CN" altLang="en-US"/>
              <a:t>这是内容区</a:t>
            </a:r>
            <a:endParaRPr lang="zh-CN" altLang="en-US"/>
          </a:p>
        </p:txBody>
      </p:sp>
      <p:pic>
        <p:nvPicPr>
          <p:cNvPr id="9" name="Picture 8"/>
          <p:cNvPicPr>
            <a:picLocks noChangeAspect="1"/>
          </p:cNvPicPr>
          <p:nvPr userDrawn="1"/>
        </p:nvPicPr>
        <p:blipFill>
          <a:blip r:embed="rId2"/>
          <a:srcRect r="19562" b="-13553"/>
          <a:stretch>
            <a:fillRect/>
          </a:stretch>
        </p:blipFill>
        <p:spPr>
          <a:xfrm>
            <a:off x="207010" y="6297295"/>
            <a:ext cx="8749665" cy="124460"/>
          </a:xfrm>
          <a:prstGeom prst="rect">
            <a:avLst/>
          </a:prstGeom>
        </p:spPr>
      </p:pic>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r>
              <a:rPr lang="en-US"/>
              <a:t>《数字签名研究方法论》第3课</a:t>
            </a:r>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pic>
        <p:nvPicPr>
          <p:cNvPr id="6" name="Picture 5" descr="u2"/>
          <p:cNvPicPr>
            <a:picLocks noChangeAspect="1"/>
          </p:cNvPicPr>
          <p:nvPr userDrawn="1"/>
        </p:nvPicPr>
        <p:blipFill>
          <a:blip r:embed="rId2"/>
          <a:stretch>
            <a:fillRect/>
          </a:stretch>
        </p:blipFill>
        <p:spPr>
          <a:xfrm>
            <a:off x="2495550" y="226695"/>
            <a:ext cx="3962400" cy="3876675"/>
          </a:xfrm>
          <a:prstGeom prst="rect">
            <a:avLst/>
          </a:prstGeom>
        </p:spPr>
      </p:pic>
      <p:sp>
        <p:nvSpPr>
          <p:cNvPr id="7" name="Text Box 6"/>
          <p:cNvSpPr txBox="1"/>
          <p:nvPr userDrawn="1"/>
        </p:nvSpPr>
        <p:spPr>
          <a:xfrm>
            <a:off x="635" y="4664710"/>
            <a:ext cx="9142730" cy="1076325"/>
          </a:xfrm>
          <a:prstGeom prst="rect">
            <a:avLst/>
          </a:prstGeom>
          <a:noFill/>
        </p:spPr>
        <p:txBody>
          <a:bodyPr wrap="square" rtlCol="0">
            <a:spAutoFit/>
          </a:bodyPr>
          <a:lstStyle/>
          <a:p>
            <a:pPr algn="ctr"/>
            <a:r>
              <a:rPr lang="zh-CN" altLang="en-US" sz="6400">
                <a:latin typeface="黑体" panose="02010609060101010101" charset="-122"/>
                <a:ea typeface="黑体" panose="02010609060101010101" charset="-122"/>
              </a:rPr>
              <a:t>道友，你终于还是来了！</a:t>
            </a:r>
            <a:endParaRPr lang="zh-CN" altLang="en-US" sz="6400">
              <a:latin typeface="黑体" panose="02010609060101010101" charset="-122"/>
              <a:ea typeface="黑体" panose="02010609060101010101" charset="-122"/>
            </a:endParaRPr>
          </a:p>
        </p:txBody>
      </p:sp>
    </p:spTree>
  </p:cSld>
  <p:clrMapOvr>
    <a:masterClrMapping/>
  </p:clrMapOvr>
  <p:timing>
    <p:tnLst>
      <p:par>
        <p:cTn id="1" dur="indefinite" restart="never" nodeType="tmRoot"/>
      </p:par>
    </p:tnLst>
  </p:timing>
  <p:hf hdr="0" dt="0"/>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t>
            </a:r>
            <a:r>
              <a:rPr lang="zh-CN" altLang="en-US"/>
              <a:t>公钥密码学</a:t>
            </a:r>
            <a:r>
              <a:rPr lang="en-US"/>
              <a:t>研究方法论》第3课</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8440" y="1122680"/>
            <a:ext cx="8721725" cy="1479550"/>
          </a:xfrm>
          <a:solidFill>
            <a:schemeClr val="bg1"/>
          </a:solidFill>
        </p:spPr>
        <p:txBody>
          <a:bodyPr anchor="ctr" anchorCtr="0"/>
          <a:lstStyle/>
          <a:p>
            <a:pPr algn="ctr"/>
            <a:r>
              <a:rPr lang="zh-CN" altLang="en-US" sz="6000" b="1" dirty="0">
                <a:solidFill>
                  <a:srgbClr val="C16B08"/>
                </a:solidFill>
                <a:latin typeface="微软雅黑" panose="020B0503020204020204" charset="-122"/>
                <a:ea typeface="微软雅黑" panose="020B0503020204020204" charset="-122"/>
              </a:rPr>
              <a:t>公钥密码学研究方法论</a:t>
            </a:r>
            <a:r>
              <a:rPr lang="en-US" altLang="zh-CN" sz="6000" b="1" dirty="0">
                <a:solidFill>
                  <a:srgbClr val="C16B08"/>
                </a:solidFill>
                <a:latin typeface="微软雅黑" panose="020B0503020204020204" charset="-122"/>
                <a:ea typeface="微软雅黑" panose="020B0503020204020204" charset="-122"/>
              </a:rPr>
              <a:t>  </a:t>
            </a:r>
            <a:endParaRPr lang="en-US" altLang="zh-CN" sz="6000" b="1" dirty="0">
              <a:solidFill>
                <a:srgbClr val="C16B08"/>
              </a:solidFill>
              <a:latin typeface="微软雅黑" panose="020B0503020204020204" charset="-122"/>
              <a:ea typeface="微软雅黑" panose="020B0503020204020204" charset="-122"/>
            </a:endParaRPr>
          </a:p>
        </p:txBody>
      </p:sp>
      <p:sp>
        <p:nvSpPr>
          <p:cNvPr id="11" name="Rectangle 10"/>
          <p:cNvSpPr/>
          <p:nvPr/>
        </p:nvSpPr>
        <p:spPr>
          <a:xfrm>
            <a:off x="1750695" y="4001770"/>
            <a:ext cx="5719445" cy="1630045"/>
          </a:xfrm>
          <a:prstGeom prst="rect">
            <a:avLst/>
          </a:prstGeom>
          <a:solidFill>
            <a:schemeClr val="bg1">
              <a:alpha val="84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dirty="0">
              <a:ln>
                <a:noFill/>
              </a:ln>
              <a:solidFill>
                <a:srgbClr val="FF0000"/>
              </a:solidFill>
              <a:effectLst/>
              <a:uLnTx/>
              <a:uFillTx/>
              <a:latin typeface="+mn-lt"/>
              <a:ea typeface="+mn-ea"/>
              <a:cs typeface="+mn-cs"/>
            </a:endParaRPr>
          </a:p>
        </p:txBody>
      </p:sp>
      <p:sp>
        <p:nvSpPr>
          <p:cNvPr id="11272" name="Text Box 2"/>
          <p:cNvSpPr txBox="1"/>
          <p:nvPr/>
        </p:nvSpPr>
        <p:spPr>
          <a:xfrm>
            <a:off x="1750695" y="3988435"/>
            <a:ext cx="5719445" cy="1630045"/>
          </a:xfrm>
          <a:prstGeom prst="rect">
            <a:avLst/>
          </a:prstGeom>
          <a:noFill/>
          <a:ln w="9525">
            <a:noFill/>
          </a:ln>
        </p:spPr>
        <p:txBody>
          <a:bodyPr wrap="square" anchor="t" anchorCtr="0">
            <a:noAutofit/>
          </a:bodyPr>
          <a:lstStyle/>
          <a:p>
            <a:pPr algn="ctr">
              <a:lnSpc>
                <a:spcPct val="80000"/>
              </a:lnSpc>
              <a:spcBef>
                <a:spcPts val="0"/>
              </a:spcBef>
              <a:spcAft>
                <a:spcPts val="0"/>
              </a:spcAft>
            </a:pPr>
            <a:r>
              <a:rPr lang="en-US" altLang="zh-CN" sz="3200">
                <a:latin typeface="Arial" panose="020B0604020202020204" pitchFamily="34" charset="0"/>
              </a:rPr>
              <a:t>Xiaohan Zhao</a:t>
            </a:r>
            <a:endParaRPr lang="en-US" altLang="zh-CN" sz="3200">
              <a:latin typeface="Arial" panose="020B0604020202020204" pitchFamily="34" charset="0"/>
            </a:endParaRPr>
          </a:p>
          <a:p>
            <a:pPr algn="ctr">
              <a:lnSpc>
                <a:spcPct val="80000"/>
              </a:lnSpc>
              <a:spcBef>
                <a:spcPts val="0"/>
              </a:spcBef>
              <a:spcAft>
                <a:spcPts val="0"/>
              </a:spcAft>
            </a:pPr>
            <a:r>
              <a:rPr lang="zh-CN" altLang="en-US" sz="3200" b="1">
                <a:latin typeface="微软雅黑" panose="020B0503020204020204" charset="-122"/>
                <a:ea typeface="微软雅黑" panose="020B0503020204020204" charset="-122"/>
              </a:rPr>
              <a:t>赵小涵</a:t>
            </a:r>
            <a:endParaRPr lang="zh-CN" altLang="en-US" sz="3200">
              <a:latin typeface="微软雅黑" panose="020B0503020204020204" charset="-122"/>
              <a:ea typeface="微软雅黑" panose="020B0503020204020204" charset="-122"/>
            </a:endParaRPr>
          </a:p>
          <a:p>
            <a:pPr algn="ctr">
              <a:lnSpc>
                <a:spcPct val="80000"/>
              </a:lnSpc>
              <a:spcBef>
                <a:spcPts val="0"/>
              </a:spcBef>
              <a:spcAft>
                <a:spcPts val="0"/>
              </a:spcAft>
            </a:pPr>
            <a:endParaRPr lang="en-US" altLang="zh-CN" sz="3200">
              <a:latin typeface="Arial" panose="020B0604020202020204" pitchFamily="34" charset="0"/>
            </a:endParaRPr>
          </a:p>
          <a:p>
            <a:pPr algn="ctr">
              <a:lnSpc>
                <a:spcPct val="80000"/>
              </a:lnSpc>
              <a:spcBef>
                <a:spcPts val="0"/>
              </a:spcBef>
              <a:spcAft>
                <a:spcPts val="0"/>
              </a:spcAft>
            </a:pPr>
            <a:r>
              <a:rPr lang="zh-CN" altLang="en-US" sz="3200">
                <a:latin typeface="微软雅黑" panose="020B0503020204020204" charset="-122"/>
                <a:ea typeface="微软雅黑" panose="020B0503020204020204" charset="-122"/>
              </a:rPr>
              <a:t>西安电子科技大学</a:t>
            </a:r>
            <a:endParaRPr lang="zh-CN" altLang="en-US" sz="3200">
              <a:latin typeface="微软雅黑" panose="020B0503020204020204" charset="-122"/>
              <a:ea typeface="微软雅黑" panose="020B0503020204020204" charset="-122"/>
            </a:endParaRPr>
          </a:p>
        </p:txBody>
      </p:sp>
      <p:sp>
        <p:nvSpPr>
          <p:cNvPr id="4" name="Text Box 3"/>
          <p:cNvSpPr txBox="1"/>
          <p:nvPr/>
        </p:nvSpPr>
        <p:spPr>
          <a:xfrm>
            <a:off x="2286000" y="2875280"/>
            <a:ext cx="4572000" cy="706755"/>
          </a:xfrm>
          <a:prstGeom prst="rect">
            <a:avLst/>
          </a:prstGeom>
          <a:noFill/>
        </p:spPr>
        <p:txBody>
          <a:bodyPr wrap="square" rtlCol="0" anchor="t">
            <a:spAutoFit/>
          </a:bodyPr>
          <a:lstStyle/>
          <a:p>
            <a:pPr algn="ctr"/>
            <a:r>
              <a:rPr lang="zh-CN" altLang="en-US" sz="4000" b="1" dirty="0">
                <a:solidFill>
                  <a:srgbClr val="C16B08"/>
                </a:solidFill>
                <a:latin typeface="微软雅黑" panose="020B0503020204020204" charset="-122"/>
                <a:ea typeface="微软雅黑" panose="020B0503020204020204" charset="-122"/>
                <a:cs typeface="+mj-cs"/>
                <a:sym typeface="+mn-ea"/>
              </a:rPr>
              <a:t>第3课</a:t>
            </a:r>
            <a:endParaRPr lang="zh-CN" altLang="en-US" sz="4000" b="1" dirty="0">
              <a:solidFill>
                <a:srgbClr val="C16B08"/>
              </a:solidFill>
              <a:latin typeface="微软雅黑" panose="020B0503020204020204" charset="-122"/>
              <a:ea typeface="微软雅黑" panose="020B0503020204020204" charset="-122"/>
              <a:cs typeface="+mj-cs"/>
              <a:sym typeface="+mn-ea"/>
            </a:endParaRPr>
          </a:p>
        </p:txBody>
      </p:sp>
      <p:pic>
        <p:nvPicPr>
          <p:cNvPr id="11270" name="Picture 2"/>
          <p:cNvPicPr>
            <a:picLocks noChangeAspect="1"/>
          </p:cNvPicPr>
          <p:nvPr/>
        </p:nvPicPr>
        <p:blipFill>
          <a:blip r:embed="rId2"/>
          <a:srcRect l="8949" b="17923"/>
          <a:stretch>
            <a:fillRect/>
          </a:stretch>
        </p:blipFill>
        <p:spPr>
          <a:xfrm>
            <a:off x="8395335" y="1136650"/>
            <a:ext cx="511175" cy="542290"/>
          </a:xfrm>
          <a:prstGeom prst="rect">
            <a:avLst/>
          </a:prstGeom>
          <a:noFill/>
          <a:ln w="9525">
            <a:noFill/>
          </a:ln>
        </p:spPr>
      </p:pic>
      <p:pic>
        <p:nvPicPr>
          <p:cNvPr id="7" name="Picture 6"/>
          <p:cNvPicPr>
            <a:picLocks noChangeAspect="1"/>
          </p:cNvPicPr>
          <p:nvPr/>
        </p:nvPicPr>
        <p:blipFill>
          <a:blip r:embed="rId3"/>
          <a:stretch>
            <a:fillRect/>
          </a:stretch>
        </p:blipFill>
        <p:spPr>
          <a:xfrm>
            <a:off x="4182745" y="5848985"/>
            <a:ext cx="855980" cy="84963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计算复杂性再探   1/4</a:t>
            </a:r>
            <a:endParaRPr lang="zh-CN" altLang="en-US"/>
          </a:p>
        </p:txBody>
      </p:sp>
      <p:sp>
        <p:nvSpPr>
          <p:cNvPr id="3" name="Text Placeholder 2"/>
          <p:cNvSpPr>
            <a:spLocks noGrp="1"/>
          </p:cNvSpPr>
          <p:nvPr>
            <p:ph type="body" idx="1"/>
          </p:nvPr>
        </p:nvSpPr>
        <p:spPr>
          <a:xfrm>
            <a:off x="207010" y="1350645"/>
            <a:ext cx="8749665" cy="5005705"/>
          </a:xfrm>
        </p:spPr>
        <p:txBody>
          <a:bodyPr>
            <a:normAutofit lnSpcReduction="10000"/>
          </a:bodyPr>
          <a:p>
            <a:pPr marL="457200" indent="-457200">
              <a:lnSpc>
                <a:spcPct val="100000"/>
              </a:lnSpc>
              <a:buFont typeface="Wingdings" panose="05000000000000000000" charset="0"/>
              <a:buChar char="o"/>
            </a:pPr>
            <a:r>
              <a:rPr lang="en-US">
                <a:sym typeface="+mn-ea"/>
              </a:rPr>
              <a:t>单向性问题是公钥密码学的安全基础，但是单向性从来没有被我们人类正经地证明过。</a:t>
            </a:r>
            <a:endParaRPr lang="en-US"/>
          </a:p>
          <a:p>
            <a:pPr marL="457200" indent="-457200">
              <a:lnSpc>
                <a:spcPct val="100000"/>
              </a:lnSpc>
              <a:buFont typeface="Wingdings" panose="05000000000000000000" charset="0"/>
              <a:buChar char="o"/>
            </a:pPr>
            <a:r>
              <a:rPr lang="en-US">
                <a:sym typeface="+mn-ea"/>
              </a:rPr>
              <a:t>“该函数</a:t>
            </a:r>
            <a:r>
              <a:rPr lang="en-US">
                <a:highlight>
                  <a:srgbClr val="FFFF00"/>
                </a:highlight>
                <a:sym typeface="+mn-ea"/>
              </a:rPr>
              <a:t>肯定</a:t>
            </a:r>
            <a:r>
              <a:rPr lang="en-US">
                <a:sym typeface="+mn-ea"/>
              </a:rPr>
              <a:t>具有单向性”这种结论在接下来很长的时间内应该无法给出。密码圈能严肃得出的结论只能是“该函数</a:t>
            </a:r>
            <a:r>
              <a:rPr lang="en-US">
                <a:highlight>
                  <a:srgbClr val="00FF00"/>
                </a:highlight>
                <a:sym typeface="+mn-ea"/>
              </a:rPr>
              <a:t>在特定假设条件下</a:t>
            </a:r>
            <a:r>
              <a:rPr lang="en-US">
                <a:sym typeface="+mn-ea"/>
              </a:rPr>
              <a:t>具有单向性”。</a:t>
            </a:r>
            <a:r>
              <a:rPr lang="zh-CN" altLang="en-US">
                <a:sym typeface="+mn-ea"/>
              </a:rPr>
              <a:t>这是因为只要能解决上述的问题，我们就解决计算复杂性理论里闻名的</a:t>
            </a:r>
            <a:r>
              <a:rPr lang="en-US" altLang="zh-CN">
                <a:sym typeface="+mn-ea"/>
              </a:rPr>
              <a:t>P</a:t>
            </a:r>
            <a:r>
              <a:rPr lang="zh-CN" altLang="en-US">
                <a:sym typeface="+mn-ea"/>
              </a:rPr>
              <a:t>与</a:t>
            </a:r>
            <a:r>
              <a:rPr lang="en-US" altLang="zh-CN">
                <a:sym typeface="+mn-ea"/>
              </a:rPr>
              <a:t>NP</a:t>
            </a:r>
            <a:r>
              <a:rPr lang="zh-CN" altLang="en-US">
                <a:sym typeface="+mn-ea"/>
              </a:rPr>
              <a:t>问题。</a:t>
            </a:r>
            <a:endParaRPr lang="zh-CN" altLang="en-US">
              <a:sym typeface="+mn-ea"/>
            </a:endParaRPr>
          </a:p>
          <a:p>
            <a:pPr marL="457200" indent="-457200">
              <a:lnSpc>
                <a:spcPct val="100000"/>
              </a:lnSpc>
              <a:buFont typeface="Wingdings" panose="05000000000000000000" charset="0"/>
              <a:buChar char="o"/>
            </a:pPr>
            <a:endParaRPr lang="zh-CN" altLang="en-US"/>
          </a:p>
          <a:p>
            <a:pPr marL="457200" indent="-457200">
              <a:buFont typeface="Wingdings" panose="05000000000000000000" charset="0"/>
              <a:buChar char="o"/>
            </a:pPr>
            <a:r>
              <a:rPr lang="zh-CN" altLang="en-US">
                <a:sym typeface="+mn-ea"/>
              </a:rPr>
              <a:t>在计算复杂性理论里，</a:t>
            </a:r>
            <a:r>
              <a:rPr lang="en-US" altLang="zh-CN">
                <a:sym typeface="+mn-ea"/>
              </a:rPr>
              <a:t>P</a:t>
            </a:r>
            <a:r>
              <a:rPr lang="zh-CN" altLang="en-US">
                <a:sym typeface="+mn-ea"/>
              </a:rPr>
              <a:t>和</a:t>
            </a:r>
            <a:r>
              <a:rPr lang="en-US" altLang="zh-CN">
                <a:sym typeface="+mn-ea"/>
              </a:rPr>
              <a:t>NP</a:t>
            </a:r>
            <a:r>
              <a:rPr lang="zh-CN" altLang="en-US">
                <a:sym typeface="+mn-ea"/>
              </a:rPr>
              <a:t>是两大</a:t>
            </a:r>
            <a:r>
              <a:rPr lang="zh-CN" altLang="en-US">
                <a:highlight>
                  <a:srgbClr val="FF00FF"/>
                </a:highlight>
                <a:sym typeface="+mn-ea"/>
              </a:rPr>
              <a:t>类</a:t>
            </a:r>
            <a:r>
              <a:rPr lang="zh-CN" altLang="en-US">
                <a:sym typeface="+mn-ea"/>
              </a:rPr>
              <a:t>计算问题集。所谓的“类”就是一个集合，且集合里装满了各种各样的计算问题。每个类按照一种规则给予收集。</a:t>
            </a:r>
            <a:endParaRPr lang="zh-CN" altLang="en-US"/>
          </a:p>
          <a:p>
            <a:pPr marL="457200" indent="-457200">
              <a:buFont typeface="Wingdings" panose="05000000000000000000" charset="0"/>
              <a:buChar char="o"/>
            </a:pPr>
            <a:endParaRPr lang="zh-CN" altLang="en-US"/>
          </a:p>
        </p:txBody>
      </p:sp>
      <p:sp>
        <p:nvSpPr>
          <p:cNvPr id="4" name="Footer Placeholder 3"/>
          <p:cNvSpPr>
            <a:spLocks noGrp="1"/>
          </p:cNvSpPr>
          <p:nvPr>
            <p:ph type="ftr" sz="quarter" idx="11"/>
          </p:nvPr>
        </p:nvSpPr>
        <p:spPr/>
        <p:txBody>
          <a:bodyPr/>
          <a:p>
            <a:r>
              <a:rPr lang="zh-CN" altLang="en-US"/>
              <a:t>《公钥密码学研究方法论》第3课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/57</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计算复杂性再探   2/4</a:t>
            </a:r>
            <a:endParaRPr lang="zh-CN" altLang="en-US"/>
          </a:p>
        </p:txBody>
      </p:sp>
      <p:sp>
        <p:nvSpPr>
          <p:cNvPr id="3" name="Text Placeholder 2"/>
          <p:cNvSpPr>
            <a:spLocks noGrp="1"/>
          </p:cNvSpPr>
          <p:nvPr>
            <p:ph type="body" idx="1"/>
          </p:nvPr>
        </p:nvSpPr>
        <p:spPr>
          <a:xfrm>
            <a:off x="207010" y="1350645"/>
            <a:ext cx="8749665" cy="5005705"/>
          </a:xfrm>
        </p:spPr>
        <p:txBody>
          <a:bodyPr>
            <a:normAutofit/>
          </a:bodyPr>
          <a:p>
            <a:pPr>
              <a:lnSpc>
                <a:spcPct val="100000"/>
              </a:lnSpc>
              <a:buFont typeface="Wingdings" panose="05000000000000000000" charset="0"/>
            </a:pPr>
            <a:r>
              <a:rPr lang="en-US" altLang="zh-CN">
                <a:sym typeface="+mn-ea"/>
              </a:rPr>
              <a:t>P</a:t>
            </a:r>
            <a:r>
              <a:rPr lang="zh-CN" altLang="en-US">
                <a:sym typeface="+mn-ea"/>
              </a:rPr>
              <a:t>与</a:t>
            </a:r>
            <a:r>
              <a:rPr lang="en-US" altLang="zh-CN">
                <a:sym typeface="+mn-ea"/>
              </a:rPr>
              <a:t>NP</a:t>
            </a:r>
            <a:r>
              <a:rPr lang="zh-CN" altLang="en-US">
                <a:sym typeface="+mn-ea"/>
              </a:rPr>
              <a:t>问题：</a:t>
            </a:r>
            <a:endParaRPr lang="zh-CN" altLang="en-US">
              <a:sym typeface="+mn-ea"/>
            </a:endParaRPr>
          </a:p>
          <a:p>
            <a:pPr marL="457200" indent="-457200">
              <a:lnSpc>
                <a:spcPct val="100000"/>
              </a:lnSpc>
              <a:buFont typeface="Wingdings" panose="05000000000000000000" charset="0"/>
              <a:buChar char="o"/>
            </a:pPr>
            <a:r>
              <a:rPr lang="zh-CN" altLang="en-US"/>
              <a:t>P类问题是NP类问题的一个子集，研究人员把NP类问题按问题的困难性分为了三层（或者三个小类）：</a:t>
            </a:r>
            <a:endParaRPr lang="zh-CN" altLang="en-US"/>
          </a:p>
          <a:p>
            <a:pPr marL="457200" indent="-457200">
              <a:lnSpc>
                <a:spcPct val="100000"/>
              </a:lnSpc>
              <a:buFont typeface="Wingdings" panose="05000000000000000000" charset="0"/>
              <a:buChar char="o"/>
            </a:pPr>
            <a:endParaRPr lang="zh-CN" altLang="en-US"/>
          </a:p>
          <a:p>
            <a:pPr marL="457200" indent="-457200">
              <a:lnSpc>
                <a:spcPct val="100000"/>
              </a:lnSpc>
              <a:buFont typeface="Wingdings" panose="05000000000000000000" charset="0"/>
              <a:buChar char="o"/>
            </a:pPr>
            <a:endParaRPr lang="zh-CN" altLang="en-US"/>
          </a:p>
          <a:p>
            <a:pPr marL="457200" indent="-457200">
              <a:lnSpc>
                <a:spcPct val="100000"/>
              </a:lnSpc>
              <a:buFont typeface="Wingdings" panose="05000000000000000000" charset="0"/>
              <a:buChar char="o"/>
            </a:pPr>
            <a:endParaRPr lang="zh-CN" altLang="en-US"/>
          </a:p>
          <a:p>
            <a:pPr marL="457200" indent="-457200">
              <a:lnSpc>
                <a:spcPct val="110000"/>
              </a:lnSpc>
              <a:buFont typeface="Wingdings" panose="05000000000000000000" charset="0"/>
              <a:buChar char="o"/>
            </a:pPr>
            <a:r>
              <a:rPr lang="zh-CN" altLang="en-US"/>
              <a:t>这里的“难”指的是该问题不存在简单的解法，或者该问题存在简单解法但我们人类目前尚未找到。</a:t>
            </a:r>
            <a:endParaRPr lang="zh-CN" altLang="en-US"/>
          </a:p>
          <a:p>
            <a:pPr marL="457200" indent="-457200">
              <a:buFont typeface="Wingdings" panose="05000000000000000000" charset="0"/>
              <a:buChar char="o"/>
            </a:pPr>
            <a:endParaRPr lang="zh-CN" altLang="en-US"/>
          </a:p>
        </p:txBody>
      </p:sp>
      <p:sp>
        <p:nvSpPr>
          <p:cNvPr id="4" name="Footer Placeholder 3"/>
          <p:cNvSpPr>
            <a:spLocks noGrp="1"/>
          </p:cNvSpPr>
          <p:nvPr>
            <p:ph type="ftr" sz="quarter" idx="11"/>
          </p:nvPr>
        </p:nvSpPr>
        <p:spPr/>
        <p:txBody>
          <a:bodyPr/>
          <a:p>
            <a:r>
              <a:rPr lang="zh-CN" altLang="en-US"/>
              <a:t>《公钥密码学研究方法论》第3课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/57</a:t>
            </a:r>
            <a:endParaRPr lang="en-US"/>
          </a:p>
        </p:txBody>
      </p:sp>
      <p:pic>
        <p:nvPicPr>
          <p:cNvPr id="8" name="Picture 7"/>
          <p:cNvPicPr>
            <a:picLocks noChangeAspect="1"/>
          </p:cNvPicPr>
          <p:nvPr/>
        </p:nvPicPr>
        <p:blipFill>
          <a:blip r:embed="rId1"/>
          <a:stretch>
            <a:fillRect/>
          </a:stretch>
        </p:blipFill>
        <p:spPr>
          <a:xfrm>
            <a:off x="600075" y="2892425"/>
            <a:ext cx="7915275" cy="15811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计算复杂性再探   3/4</a:t>
            </a:r>
            <a:endParaRPr lang="zh-CN" altLang="en-US"/>
          </a:p>
        </p:txBody>
      </p:sp>
      <p:sp>
        <p:nvSpPr>
          <p:cNvPr id="3" name="Text Placeholder 2"/>
          <p:cNvSpPr>
            <a:spLocks noGrp="1"/>
          </p:cNvSpPr>
          <p:nvPr>
            <p:ph type="body" idx="1"/>
          </p:nvPr>
        </p:nvSpPr>
        <p:spPr>
          <a:xfrm>
            <a:off x="207010" y="3068320"/>
            <a:ext cx="8749665" cy="3288665"/>
          </a:xfrm>
        </p:spPr>
        <p:txBody>
          <a:bodyPr>
            <a:normAutofit lnSpcReduction="10000"/>
          </a:bodyPr>
          <a:p>
            <a:pPr marL="457200" indent="-457200">
              <a:lnSpc>
                <a:spcPct val="100000"/>
              </a:lnSpc>
              <a:buFont typeface="Wingdings" panose="05000000000000000000" charset="0"/>
              <a:buChar char="o"/>
            </a:pPr>
            <a:r>
              <a:rPr>
                <a:sym typeface="+mn-ea"/>
              </a:rPr>
              <a:t>计算复杂性理论通过一种“归约（Reduction）”技术证明第三层NP问题里所有问题难度一样。</a:t>
            </a:r>
            <a:endParaRPr>
              <a:sym typeface="+mn-ea"/>
            </a:endParaRPr>
          </a:p>
          <a:p>
            <a:pPr marL="457200" indent="-457200">
              <a:lnSpc>
                <a:spcPct val="100000"/>
              </a:lnSpc>
              <a:buFont typeface="Wingdings" panose="05000000000000000000" charset="0"/>
              <a:buChar char="o"/>
            </a:pPr>
            <a:r>
              <a:rPr>
                <a:sym typeface="+mn-ea"/>
              </a:rPr>
              <a:t>然而，第二层NP问题里的每一个问题都很有个性。假如A和B都属于第二层，那么研究人员或许很难证明A比B困难、B比A困难或者A和B难度一样。</a:t>
            </a:r>
            <a:endParaRPr>
              <a:sym typeface="+mn-ea"/>
            </a:endParaRPr>
          </a:p>
          <a:p>
            <a:pPr marL="457200" indent="-457200">
              <a:lnSpc>
                <a:spcPct val="100000"/>
              </a:lnSpc>
              <a:buFont typeface="Wingdings" panose="05000000000000000000" charset="0"/>
              <a:buChar char="o"/>
            </a:pPr>
            <a:r>
              <a:rPr lang="zh-CN">
                <a:sym typeface="+mn-ea"/>
              </a:rPr>
              <a:t>目前密码方案的安全性不具有第三层</a:t>
            </a:r>
            <a:r>
              <a:rPr lang="en-US" altLang="zh-CN">
                <a:sym typeface="+mn-ea"/>
              </a:rPr>
              <a:t>NP</a:t>
            </a:r>
            <a:r>
              <a:rPr lang="zh-CN" altLang="en-US">
                <a:sym typeface="+mn-ea"/>
              </a:rPr>
              <a:t>问题优点</a:t>
            </a:r>
            <a:endParaRPr lang="zh-CN" altLang="en-US">
              <a:sym typeface="+mn-ea"/>
            </a:endParaRPr>
          </a:p>
        </p:txBody>
      </p:sp>
      <p:sp>
        <p:nvSpPr>
          <p:cNvPr id="4" name="Footer Placeholder 3"/>
          <p:cNvSpPr>
            <a:spLocks noGrp="1"/>
          </p:cNvSpPr>
          <p:nvPr>
            <p:ph type="ftr" sz="quarter" idx="11"/>
          </p:nvPr>
        </p:nvSpPr>
        <p:spPr/>
        <p:txBody>
          <a:bodyPr/>
          <a:p>
            <a:r>
              <a:rPr lang="zh-CN" altLang="en-US"/>
              <a:t>《公钥密码学研究方法论》第3课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/57</a:t>
            </a:r>
            <a:endParaRPr lang="en-US"/>
          </a:p>
        </p:txBody>
      </p:sp>
      <p:pic>
        <p:nvPicPr>
          <p:cNvPr id="8" name="Picture 7"/>
          <p:cNvPicPr>
            <a:picLocks noChangeAspect="1"/>
          </p:cNvPicPr>
          <p:nvPr/>
        </p:nvPicPr>
        <p:blipFill>
          <a:blip r:embed="rId1"/>
          <a:stretch>
            <a:fillRect/>
          </a:stretch>
        </p:blipFill>
        <p:spPr>
          <a:xfrm>
            <a:off x="600075" y="1350645"/>
            <a:ext cx="7915275" cy="158115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计算复杂性再探   4/4</a:t>
            </a:r>
            <a:endParaRPr lang="zh-CN" altLang="en-US"/>
          </a:p>
        </p:txBody>
      </p:sp>
      <p:sp>
        <p:nvSpPr>
          <p:cNvPr id="3" name="Text Placeholder 2"/>
          <p:cNvSpPr>
            <a:spLocks noGrp="1"/>
          </p:cNvSpPr>
          <p:nvPr>
            <p:ph type="body" idx="1"/>
          </p:nvPr>
        </p:nvSpPr>
        <p:spPr>
          <a:xfrm>
            <a:off x="207010" y="1350645"/>
            <a:ext cx="8749665" cy="3011805"/>
          </a:xfrm>
        </p:spPr>
        <p:txBody>
          <a:bodyPr>
            <a:normAutofit/>
          </a:bodyPr>
          <a:p>
            <a:pPr>
              <a:lnSpc>
                <a:spcPct val="100000"/>
              </a:lnSpc>
              <a:buFont typeface="Wingdings" panose="05000000000000000000" charset="0"/>
            </a:pPr>
            <a:r>
              <a:rPr lang="en-US" altLang="zh-CN">
                <a:cs typeface="Garamond" panose="02020404030301010803" charset="0"/>
                <a:sym typeface="+mn-ea"/>
              </a:rPr>
              <a:t>P≠ NP</a:t>
            </a:r>
            <a:r>
              <a:rPr lang="en-US" altLang="zh-CN">
                <a:latin typeface="仿宋" panose="02010609060101010101" charset="-122"/>
                <a:sym typeface="+mn-ea"/>
              </a:rPr>
              <a:t> </a:t>
            </a:r>
            <a:r>
              <a:rPr lang="zh-CN" altLang="en-US">
                <a:latin typeface="仿宋" panose="02010609060101010101" charset="-122"/>
                <a:sym typeface="+mn-ea"/>
              </a:rPr>
              <a:t>是公钥密码学存在的必要但不充分条件，即公钥密码存在需要满足以下条件：</a:t>
            </a:r>
            <a:endParaRPr lang="zh-CN" altLang="en-US">
              <a:latin typeface="仿宋" panose="02010609060101010101" charset="-122"/>
              <a:sym typeface="+mn-ea"/>
            </a:endParaRPr>
          </a:p>
          <a:p>
            <a:pPr marL="971550" lvl="1" indent="-514350">
              <a:lnSpc>
                <a:spcPct val="100000"/>
              </a:lnSpc>
              <a:buFont typeface="+mj-lt"/>
              <a:buAutoNum type="arabicParenR"/>
            </a:pPr>
            <a:r>
              <a:rPr lang="en-US" altLang="zh-CN">
                <a:cs typeface="Garamond" panose="02020404030301010803" charset="0"/>
                <a:sym typeface="+mn-ea"/>
              </a:rPr>
              <a:t>P≠ NP </a:t>
            </a:r>
            <a:r>
              <a:rPr lang="zh-CN" altLang="en-US">
                <a:cs typeface="Garamond" panose="02020404030301010803" charset="0"/>
                <a:sym typeface="+mn-ea"/>
              </a:rPr>
              <a:t>是成立的</a:t>
            </a:r>
            <a:endParaRPr lang="en-US" altLang="zh-CN">
              <a:cs typeface="Garamond" panose="02020404030301010803" charset="0"/>
              <a:sym typeface="+mn-ea"/>
            </a:endParaRPr>
          </a:p>
          <a:p>
            <a:pPr marL="971550" lvl="1" indent="-514350">
              <a:lnSpc>
                <a:spcPct val="100000"/>
              </a:lnSpc>
              <a:buFont typeface="+mj-lt"/>
              <a:buAutoNum type="arabicParenR"/>
            </a:pPr>
            <a:r>
              <a:rPr lang="zh-CN" altLang="en-US">
                <a:cs typeface="Garamond" panose="02020404030301010803" charset="0"/>
                <a:sym typeface="+mn-ea"/>
              </a:rPr>
              <a:t>条件</a:t>
            </a:r>
            <a:r>
              <a:rPr lang="en-US" altLang="zh-CN">
                <a:cs typeface="Garamond" panose="02020404030301010803" charset="0"/>
                <a:sym typeface="+mn-ea"/>
              </a:rPr>
              <a:t>2</a:t>
            </a:r>
            <a:r>
              <a:rPr lang="zh-CN" altLang="en-US">
                <a:cs typeface="Garamond" panose="02020404030301010803" charset="0"/>
                <a:sym typeface="+mn-ea"/>
              </a:rPr>
              <a:t>，</a:t>
            </a:r>
            <a:r>
              <a:rPr lang="en-US" altLang="zh-CN">
                <a:cs typeface="Garamond" panose="02020404030301010803" charset="0"/>
                <a:sym typeface="+mn-ea"/>
              </a:rPr>
              <a:t> </a:t>
            </a:r>
            <a:endParaRPr lang="en-US" altLang="zh-CN">
              <a:cs typeface="Garamond" panose="02020404030301010803" charset="0"/>
              <a:sym typeface="+mn-ea"/>
            </a:endParaRPr>
          </a:p>
          <a:p>
            <a:pPr marL="971550" lvl="1" indent="-514350">
              <a:lnSpc>
                <a:spcPct val="100000"/>
              </a:lnSpc>
              <a:buFont typeface="+mj-lt"/>
              <a:buAutoNum type="arabicParenR"/>
            </a:pPr>
            <a:r>
              <a:rPr lang="zh-CN" altLang="en-US">
                <a:cs typeface="Garamond" panose="02020404030301010803" charset="0"/>
                <a:sym typeface="+mn-ea"/>
              </a:rPr>
              <a:t>条件</a:t>
            </a:r>
            <a:r>
              <a:rPr lang="en-US" altLang="zh-CN">
                <a:cs typeface="Garamond" panose="02020404030301010803" charset="0"/>
                <a:sym typeface="+mn-ea"/>
              </a:rPr>
              <a:t>3</a:t>
            </a:r>
            <a:r>
              <a:rPr lang="zh-CN" altLang="en-US">
                <a:cs typeface="Garamond" panose="02020404030301010803" charset="0"/>
                <a:sym typeface="+mn-ea"/>
              </a:rPr>
              <a:t>，</a:t>
            </a:r>
            <a:endParaRPr lang="zh-CN" altLang="en-US">
              <a:cs typeface="Garamond" panose="02020404030301010803" charset="0"/>
              <a:sym typeface="+mn-ea"/>
            </a:endParaRPr>
          </a:p>
          <a:p>
            <a:pPr marL="971550" lvl="1" indent="-514350">
              <a:lnSpc>
                <a:spcPct val="100000"/>
              </a:lnSpc>
              <a:buFont typeface="+mj-lt"/>
              <a:buAutoNum type="arabicParenR"/>
            </a:pPr>
            <a:r>
              <a:rPr lang="en-US" altLang="zh-CN">
                <a:cs typeface="Garamond" panose="02020404030301010803" charset="0"/>
                <a:sym typeface="+mn-ea"/>
              </a:rPr>
              <a:t>……</a:t>
            </a:r>
            <a:endParaRPr lang="en-US" altLang="zh-CN">
              <a:cs typeface="Garamond" panose="02020404030301010803" charset="0"/>
              <a:sym typeface="+mn-ea"/>
            </a:endParaRPr>
          </a:p>
          <a:p>
            <a:pPr marL="457200" indent="-457200">
              <a:lnSpc>
                <a:spcPct val="100000"/>
              </a:lnSpc>
              <a:buFont typeface="Wingdings" panose="05000000000000000000" charset="0"/>
              <a:buChar char="o"/>
            </a:pPr>
            <a:endParaRPr lang="zh-CN" altLang="en-US">
              <a:sym typeface="+mn-ea"/>
            </a:endParaRPr>
          </a:p>
          <a:p>
            <a:pPr>
              <a:buFont typeface="Wingdings" panose="05000000000000000000" charset="0"/>
            </a:pPr>
            <a:endParaRPr lang="zh-CN" altLang="en-US"/>
          </a:p>
        </p:txBody>
      </p:sp>
      <p:sp>
        <p:nvSpPr>
          <p:cNvPr id="4" name="Footer Placeholder 3"/>
          <p:cNvSpPr>
            <a:spLocks noGrp="1"/>
          </p:cNvSpPr>
          <p:nvPr>
            <p:ph type="ftr" sz="quarter" idx="11"/>
          </p:nvPr>
        </p:nvSpPr>
        <p:spPr/>
        <p:txBody>
          <a:bodyPr/>
          <a:p>
            <a:r>
              <a:rPr lang="zh-CN" altLang="en-US"/>
              <a:t>《公钥密码学研究方法论》第3课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/57</a:t>
            </a:r>
            <a:endParaRPr lang="en-US"/>
          </a:p>
        </p:txBody>
      </p:sp>
      <p:graphicFrame>
        <p:nvGraphicFramePr>
          <p:cNvPr id="6" name="Table 5"/>
          <p:cNvGraphicFramePr/>
          <p:nvPr/>
        </p:nvGraphicFramePr>
        <p:xfrm>
          <a:off x="487045" y="4252595"/>
          <a:ext cx="8028305" cy="2286000"/>
        </p:xfrm>
        <a:graphic>
          <a:graphicData uri="http://schemas.openxmlformats.org/drawingml/2006/table">
            <a:tbl>
              <a:tblPr firstRow="1" bandRow="1">
                <a:tableStyleId>{5C22544A-7EE6-4342-B048-85BDC9FD1C3A}</a:tableStyleId>
              </a:tblPr>
              <a:tblGrid>
                <a:gridCol w="1336040"/>
                <a:gridCol w="2473325"/>
                <a:gridCol w="4218940"/>
              </a:tblGrid>
              <a:tr h="457200">
                <a:tc>
                  <a:txBody>
                    <a:bodyPr/>
                    <a:p>
                      <a:pPr algn="ctr">
                        <a:buNone/>
                      </a:pPr>
                      <a:endParaRPr lang="zh-CN" altLang="en-US" sz="2400"/>
                    </a:p>
                  </a:txBody>
                  <a:tcPr/>
                </a:tc>
                <a:tc>
                  <a:txBody>
                    <a:bodyPr/>
                    <a:p>
                      <a:pPr algn="ctr">
                        <a:buNone/>
                      </a:pPr>
                      <a:r>
                        <a:rPr lang="en-US" sz="2400"/>
                        <a:t>NP</a:t>
                      </a:r>
                      <a:r>
                        <a:rPr lang="zh-CN" altLang="en-US" sz="2400"/>
                        <a:t>里的计算困难</a:t>
                      </a:r>
                      <a:endParaRPr lang="zh-CN" altLang="en-US" sz="2400"/>
                    </a:p>
                  </a:txBody>
                  <a:tcPr/>
                </a:tc>
                <a:tc>
                  <a:txBody>
                    <a:bodyPr/>
                    <a:p>
                      <a:pPr algn="ctr">
                        <a:buNone/>
                      </a:pPr>
                      <a:r>
                        <a:rPr lang="zh-CN" altLang="en-US" sz="2400" b="1"/>
                        <a:t>公钥密码要求的计算困难</a:t>
                      </a:r>
                      <a:endParaRPr lang="zh-CN" altLang="en-US" sz="2400" b="1"/>
                    </a:p>
                  </a:txBody>
                  <a:tcPr/>
                </a:tc>
              </a:tr>
              <a:tr h="457200">
                <a:tc>
                  <a:txBody>
                    <a:bodyPr/>
                    <a:p>
                      <a:pPr algn="ctr">
                        <a:buNone/>
                      </a:pPr>
                      <a:r>
                        <a:rPr lang="zh-CN" altLang="en-US" sz="2000" b="1"/>
                        <a:t>计算模型</a:t>
                      </a:r>
                      <a:endParaRPr lang="zh-CN" altLang="en-US" sz="2000" b="1"/>
                    </a:p>
                  </a:txBody>
                  <a:tcPr/>
                </a:tc>
                <a:tc>
                  <a:txBody>
                    <a:bodyPr/>
                    <a:p>
                      <a:pPr algn="ctr">
                        <a:buNone/>
                      </a:pPr>
                      <a:r>
                        <a:rPr lang="zh-CN" altLang="en-US" sz="2000"/>
                        <a:t>确定图灵机</a:t>
                      </a:r>
                      <a:endParaRPr lang="zh-CN" altLang="en-US" sz="2000"/>
                    </a:p>
                  </a:txBody>
                  <a:tcPr/>
                </a:tc>
                <a:tc>
                  <a:txBody>
                    <a:bodyPr/>
                    <a:p>
                      <a:pPr algn="ctr">
                        <a:buNone/>
                      </a:pPr>
                      <a:r>
                        <a:rPr lang="zh-CN" altLang="en-US" sz="2000"/>
                        <a:t>概率图灵机</a:t>
                      </a:r>
                      <a:r>
                        <a:rPr lang="zh-CN" altLang="en-US" sz="1800"/>
                        <a:t>Probabilistic Turing Machine</a:t>
                      </a:r>
                      <a:endParaRPr lang="zh-CN" altLang="en-US" sz="1800"/>
                    </a:p>
                  </a:txBody>
                  <a:tcPr/>
                </a:tc>
              </a:tr>
              <a:tr h="457200">
                <a:tc>
                  <a:txBody>
                    <a:bodyPr/>
                    <a:p>
                      <a:pPr algn="ctr">
                        <a:buNone/>
                      </a:pPr>
                      <a:r>
                        <a:rPr lang="zh-CN" altLang="en-US" sz="2000" b="1"/>
                        <a:t>时间统计</a:t>
                      </a:r>
                      <a:endParaRPr lang="zh-CN" altLang="en-US" sz="2000" b="1"/>
                    </a:p>
                  </a:txBody>
                  <a:tcPr/>
                </a:tc>
                <a:tc>
                  <a:txBody>
                    <a:bodyPr/>
                    <a:p>
                      <a:pPr algn="ctr">
                        <a:buNone/>
                      </a:pPr>
                      <a:r>
                        <a:rPr lang="en-US" sz="2000"/>
                        <a:t>Worst-Case</a:t>
                      </a:r>
                      <a:endParaRPr lang="en-US" sz="2000"/>
                    </a:p>
                  </a:txBody>
                  <a:tcPr/>
                </a:tc>
                <a:tc>
                  <a:txBody>
                    <a:bodyPr/>
                    <a:p>
                      <a:pPr algn="ctr">
                        <a:buNone/>
                      </a:pPr>
                      <a:r>
                        <a:rPr lang="en-US" sz="2000"/>
                        <a:t>Average Case</a:t>
                      </a:r>
                      <a:endParaRPr lang="en-US" sz="2000"/>
                    </a:p>
                  </a:txBody>
                  <a:tcPr/>
                </a:tc>
              </a:tr>
              <a:tr h="457200">
                <a:tc>
                  <a:txBody>
                    <a:bodyPr/>
                    <a:p>
                      <a:pPr algn="ctr">
                        <a:buNone/>
                      </a:pPr>
                      <a:r>
                        <a:rPr lang="zh-CN" altLang="en-US" sz="2000" b="1"/>
                        <a:t>问题类型</a:t>
                      </a:r>
                      <a:endParaRPr lang="zh-CN" altLang="en-US" sz="2000" b="1"/>
                    </a:p>
                  </a:txBody>
                  <a:tcPr/>
                </a:tc>
                <a:tc>
                  <a:txBody>
                    <a:bodyPr/>
                    <a:p>
                      <a:pPr algn="ctr">
                        <a:buNone/>
                      </a:pPr>
                      <a:r>
                        <a:rPr lang="zh-CN" altLang="en-US" sz="2000"/>
                        <a:t>判别式问题</a:t>
                      </a:r>
                      <a:endParaRPr lang="zh-CN" altLang="en-US" sz="2000"/>
                    </a:p>
                  </a:txBody>
                  <a:tcPr/>
                </a:tc>
                <a:tc>
                  <a:txBody>
                    <a:bodyPr/>
                    <a:p>
                      <a:pPr algn="ctr">
                        <a:buNone/>
                      </a:pPr>
                      <a:r>
                        <a:rPr lang="zh-CN" altLang="en-US" sz="2000"/>
                        <a:t>计算式问题，判别式问题</a:t>
                      </a:r>
                      <a:endParaRPr lang="zh-CN" altLang="en-US" sz="2000"/>
                    </a:p>
                  </a:txBody>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归约和安全归约      1/3</a:t>
            </a:r>
            <a:endParaRPr lang="zh-CN" altLang="en-US"/>
          </a:p>
        </p:txBody>
      </p:sp>
      <p:sp>
        <p:nvSpPr>
          <p:cNvPr id="3" name="Text Placeholder 2"/>
          <p:cNvSpPr>
            <a:spLocks noGrp="1"/>
          </p:cNvSpPr>
          <p:nvPr>
            <p:ph type="body" idx="1"/>
          </p:nvPr>
        </p:nvSpPr>
        <p:spPr>
          <a:xfrm>
            <a:off x="207010" y="1350645"/>
            <a:ext cx="8749665" cy="3201035"/>
          </a:xfrm>
        </p:spPr>
        <p:txBody>
          <a:bodyPr/>
          <a:p>
            <a:pPr marL="457200" indent="-457200">
              <a:buFont typeface="Wingdings" panose="05000000000000000000" charset="0"/>
              <a:buChar char="o"/>
            </a:pPr>
            <a:r>
              <a:rPr lang="en-US"/>
              <a:t>密码学的可证明安全发展至今有多种不同的安全分析方法。最适合数字签名的安全分析方法是安全归约（Security Reduction）</a:t>
            </a:r>
            <a:r>
              <a:rPr lang="zh-CN" altLang="en-US"/>
              <a:t>。</a:t>
            </a:r>
            <a:r>
              <a:rPr lang="en-US" altLang="zh-CN"/>
              <a:t> </a:t>
            </a:r>
            <a:r>
              <a:rPr lang="zh-CN" altLang="en-US"/>
              <a:t>（其它的后面介绍）</a:t>
            </a:r>
            <a:endParaRPr lang="en-US"/>
          </a:p>
          <a:p>
            <a:pPr marL="457200" indent="-457200">
              <a:buFont typeface="Wingdings" panose="05000000000000000000" charset="0"/>
              <a:buChar char="o"/>
            </a:pPr>
            <a:r>
              <a:rPr lang="zh-CN" altLang="en-US"/>
              <a:t>安全归约</a:t>
            </a:r>
            <a:r>
              <a:rPr lang="en-US"/>
              <a:t>是一种起源于计算复杂性理论的归约技术。归约和</a:t>
            </a:r>
            <a:r>
              <a:rPr lang="en-US">
                <a:sym typeface="+mn-ea"/>
              </a:rPr>
              <a:t>安全</a:t>
            </a:r>
            <a:r>
              <a:rPr lang="en-US"/>
              <a:t>归约</a:t>
            </a:r>
            <a:r>
              <a:rPr lang="zh-CN" altLang="en-US"/>
              <a:t>的目的</a:t>
            </a:r>
            <a:r>
              <a:rPr lang="en-US"/>
              <a:t>不一样的:</a:t>
            </a:r>
            <a:endParaRPr lang="en-US"/>
          </a:p>
          <a:p>
            <a:pPr marL="914400" lvl="1" indent="-457200">
              <a:buFont typeface="Wingdings" panose="05000000000000000000" charset="0"/>
              <a:buChar char="v"/>
            </a:pPr>
            <a:r>
              <a:rPr lang="zh-CN" altLang="en-US">
                <a:sym typeface="+mn-ea"/>
              </a:rPr>
              <a:t>前</a:t>
            </a:r>
            <a:r>
              <a:rPr lang="zh-CN" altLang="en-US"/>
              <a:t>者用于证明解决困难问题</a:t>
            </a:r>
            <a:r>
              <a:rPr lang="en-US" altLang="zh-CN"/>
              <a:t>A</a:t>
            </a:r>
            <a:r>
              <a:rPr lang="zh-CN" altLang="en-US"/>
              <a:t>比解决困难问题</a:t>
            </a:r>
            <a:r>
              <a:rPr lang="en-US" altLang="zh-CN"/>
              <a:t>B</a:t>
            </a:r>
            <a:r>
              <a:rPr lang="zh-CN" altLang="en-US"/>
              <a:t>更难</a:t>
            </a:r>
            <a:r>
              <a:rPr lang="en-US" altLang="zh-CN"/>
              <a:t>;</a:t>
            </a:r>
            <a:endParaRPr lang="en-US" altLang="zh-CN"/>
          </a:p>
          <a:p>
            <a:pPr marL="914400" lvl="1" indent="-457200">
              <a:buFont typeface="Wingdings" panose="05000000000000000000" charset="0"/>
              <a:buChar char="v"/>
            </a:pPr>
            <a:r>
              <a:rPr lang="zh-CN" altLang="en-US">
                <a:sym typeface="+mn-ea"/>
              </a:rPr>
              <a:t>后者用于证明攻破密码方</a:t>
            </a:r>
            <a:r>
              <a:rPr lang="en-US">
                <a:sym typeface="+mn-ea"/>
              </a:rPr>
              <a:t>案S</a:t>
            </a:r>
            <a:r>
              <a:rPr lang="zh-CN" altLang="en-US">
                <a:sym typeface="+mn-ea"/>
              </a:rPr>
              <a:t>比解决困难问题</a:t>
            </a:r>
            <a:r>
              <a:rPr lang="en-US" altLang="zh-CN">
                <a:sym typeface="+mn-ea"/>
              </a:rPr>
              <a:t>P</a:t>
            </a:r>
            <a:r>
              <a:rPr lang="zh-CN" altLang="en-US">
                <a:sym typeface="+mn-ea"/>
              </a:rPr>
              <a:t>更难</a:t>
            </a:r>
            <a:endParaRPr lang="en-US" altLang="zh-CN"/>
          </a:p>
        </p:txBody>
      </p:sp>
      <p:sp>
        <p:nvSpPr>
          <p:cNvPr id="4" name="Footer Placeholder 3"/>
          <p:cNvSpPr>
            <a:spLocks noGrp="1"/>
          </p:cNvSpPr>
          <p:nvPr>
            <p:ph type="ftr" sz="quarter" idx="11"/>
          </p:nvPr>
        </p:nvSpPr>
        <p:spPr/>
        <p:txBody>
          <a:bodyPr/>
          <a:p>
            <a:r>
              <a:rPr lang="zh-CN" altLang="en-US"/>
              <a:t>《公钥密码学研究方法论》第3课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/57</a:t>
            </a:r>
            <a:endParaRPr lang="en-US"/>
          </a:p>
        </p:txBody>
      </p:sp>
      <p:pic>
        <p:nvPicPr>
          <p:cNvPr id="6" name="Picture 5"/>
          <p:cNvPicPr>
            <a:picLocks noChangeAspect="1"/>
          </p:cNvPicPr>
          <p:nvPr/>
        </p:nvPicPr>
        <p:blipFill>
          <a:blip r:embed="rId1"/>
          <a:stretch>
            <a:fillRect/>
          </a:stretch>
        </p:blipFill>
        <p:spPr>
          <a:xfrm>
            <a:off x="455930" y="4700905"/>
            <a:ext cx="8252460" cy="1397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归约和安全归约      2/3</a:t>
            </a:r>
            <a:endParaRPr lang="zh-CN" altLang="en-US"/>
          </a:p>
        </p:txBody>
      </p:sp>
      <p:sp>
        <p:nvSpPr>
          <p:cNvPr id="3" name="Text Placeholder 2"/>
          <p:cNvSpPr>
            <a:spLocks noGrp="1"/>
          </p:cNvSpPr>
          <p:nvPr>
            <p:ph type="body" idx="1"/>
          </p:nvPr>
        </p:nvSpPr>
        <p:spPr>
          <a:xfrm>
            <a:off x="207010" y="1350645"/>
            <a:ext cx="8749665" cy="5239385"/>
          </a:xfrm>
        </p:spPr>
        <p:txBody>
          <a:bodyPr>
            <a:normAutofit fontScale="90000" lnSpcReduction="10000"/>
          </a:bodyPr>
          <a:p>
            <a:pPr>
              <a:buFont typeface="Wingdings" panose="05000000000000000000" charset="0"/>
            </a:pPr>
            <a:r>
              <a:rPr lang="zh-CN" altLang="en-US"/>
              <a:t>例子：</a:t>
            </a:r>
            <a:r>
              <a:rPr lang="en-US" altLang="zh-CN"/>
              <a:t> </a:t>
            </a:r>
            <a:r>
              <a:rPr lang="zh-CN" altLang="en-US"/>
              <a:t>请证明问题</a:t>
            </a:r>
            <a:r>
              <a:rPr lang="en-US" altLang="zh-CN"/>
              <a:t>E</a:t>
            </a:r>
            <a:r>
              <a:rPr lang="zh-CN" altLang="en-US"/>
              <a:t>比问题</a:t>
            </a:r>
            <a:r>
              <a:rPr lang="en-US" altLang="zh-CN"/>
              <a:t>F</a:t>
            </a:r>
            <a:r>
              <a:rPr lang="zh-CN" altLang="en-US"/>
              <a:t>更难。</a:t>
            </a:r>
            <a:endParaRPr lang="zh-CN" altLang="en-US"/>
          </a:p>
          <a:p>
            <a:pPr>
              <a:buFont typeface="Wingdings" panose="05000000000000000000" charset="0"/>
            </a:pPr>
            <a:endParaRPr lang="zh-CN" altLang="en-US" sz="2400"/>
          </a:p>
          <a:p>
            <a:pPr marL="342900" indent="-342900">
              <a:buFont typeface="Wingdings" panose="05000000000000000000" charset="0"/>
              <a:buChar char="o"/>
            </a:pPr>
            <a:r>
              <a:rPr lang="zh-CN" altLang="en-US" sz="2400">
                <a:highlight>
                  <a:srgbClr val="FFFF00"/>
                </a:highlight>
              </a:rPr>
              <a:t>问题</a:t>
            </a:r>
            <a:r>
              <a:rPr lang="en-US" altLang="zh-CN" sz="2400">
                <a:highlight>
                  <a:srgbClr val="FFFF00"/>
                </a:highlight>
              </a:rPr>
              <a:t>E</a:t>
            </a:r>
            <a:r>
              <a:rPr lang="zh-CN" altLang="en-US" sz="2400"/>
              <a:t>：发明一个任意门（哆啦A梦里的极品道具）</a:t>
            </a:r>
            <a:endParaRPr lang="zh-CN" altLang="en-US" sz="2400"/>
          </a:p>
          <a:p>
            <a:pPr marL="342900" indent="-342900">
              <a:buFont typeface="Wingdings" panose="05000000000000000000" charset="0"/>
              <a:buChar char="o"/>
            </a:pPr>
            <a:r>
              <a:rPr lang="zh-CN" altLang="en-US" sz="2400">
                <a:highlight>
                  <a:srgbClr val="00FF00"/>
                </a:highlight>
              </a:rPr>
              <a:t>问题</a:t>
            </a:r>
            <a:r>
              <a:rPr lang="en-US" altLang="zh-CN" sz="2400">
                <a:highlight>
                  <a:srgbClr val="00FF00"/>
                </a:highlight>
              </a:rPr>
              <a:t>F</a:t>
            </a:r>
            <a:r>
              <a:rPr lang="zh-CN" altLang="en-US" sz="2400"/>
              <a:t>：偷窃有间银行里的黄金（老马创办的有间银行）</a:t>
            </a:r>
            <a:endParaRPr lang="zh-CN" altLang="en-US" sz="2400"/>
          </a:p>
          <a:p>
            <a:pPr marL="457200" indent="-457200">
              <a:buFont typeface="Wingdings" panose="05000000000000000000" charset="0"/>
              <a:buChar char="o"/>
            </a:pPr>
            <a:endParaRPr lang="zh-CN" altLang="en-US" sz="2400"/>
          </a:p>
          <a:p>
            <a:pPr>
              <a:buFont typeface="Wingdings" panose="05000000000000000000" charset="0"/>
            </a:pPr>
            <a:r>
              <a:rPr lang="zh-CN" altLang="en-US"/>
              <a:t>证明：</a:t>
            </a:r>
            <a:r>
              <a:rPr lang="zh-CN" altLang="en-US">
                <a:solidFill>
                  <a:srgbClr val="FF0000"/>
                </a:solidFill>
              </a:rPr>
              <a:t>假如问题E是容易的</a:t>
            </a:r>
            <a:r>
              <a:rPr lang="zh-CN" altLang="en-US"/>
              <a:t>，我们就先设计出一个任意门。然后，开启任意门并把任意门的另一头设置在有间银行的地下金库里，从而可以非常简单地把黄金偷窃出来。因此，问题E至少不比问题F简单（理解为问题E比问题F更困难），即问题E简单且问题F困难是不可能的。</a:t>
            </a:r>
            <a:endParaRPr lang="zh-CN" altLang="en-US"/>
          </a:p>
          <a:p>
            <a:pPr>
              <a:buFont typeface="Wingdings" panose="05000000000000000000" charset="0"/>
            </a:pPr>
            <a:endParaRPr lang="zh-CN" altLang="en-US"/>
          </a:p>
          <a:p>
            <a:pPr>
              <a:buFont typeface="Wingdings" panose="05000000000000000000" charset="0"/>
            </a:pPr>
            <a:r>
              <a:rPr lang="zh-CN" altLang="en-US"/>
              <a:t>说明：安全归约技术的本质就是上述这种证明方法。</a:t>
            </a:r>
            <a:endParaRPr lang="zh-CN" altLang="en-US"/>
          </a:p>
          <a:p>
            <a:pPr>
              <a:buFont typeface="Wingdings" panose="05000000000000000000" charset="0"/>
            </a:pPr>
            <a:endParaRPr lang="zh-CN" altLang="en-US"/>
          </a:p>
        </p:txBody>
      </p:sp>
      <p:sp>
        <p:nvSpPr>
          <p:cNvPr id="4" name="Footer Placeholder 3"/>
          <p:cNvSpPr>
            <a:spLocks noGrp="1"/>
          </p:cNvSpPr>
          <p:nvPr>
            <p:ph type="ftr" sz="quarter" idx="11"/>
          </p:nvPr>
        </p:nvSpPr>
        <p:spPr/>
        <p:txBody>
          <a:bodyPr/>
          <a:p>
            <a:r>
              <a:rPr lang="zh-CN" altLang="en-US"/>
              <a:t>《公钥密码学研究方法论》第3课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/57</a:t>
            </a:r>
            <a:endParaRPr lang="en-US"/>
          </a:p>
        </p:txBody>
      </p:sp>
      <p:pic>
        <p:nvPicPr>
          <p:cNvPr id="7" name="Picture 6"/>
          <p:cNvPicPr>
            <a:picLocks noChangeAspect="1"/>
          </p:cNvPicPr>
          <p:nvPr/>
        </p:nvPicPr>
        <p:blipFill>
          <a:blip r:embed="rId1"/>
          <a:srcRect l="21285" r="16848"/>
          <a:stretch>
            <a:fillRect/>
          </a:stretch>
        </p:blipFill>
        <p:spPr>
          <a:xfrm>
            <a:off x="7430135" y="313055"/>
            <a:ext cx="1620520" cy="1743075"/>
          </a:xfrm>
          <a:prstGeom prst="rect">
            <a:avLst/>
          </a:prstGeom>
        </p:spPr>
      </p:pic>
      <p:pic>
        <p:nvPicPr>
          <p:cNvPr id="10" name="Picture 9"/>
          <p:cNvPicPr>
            <a:picLocks noChangeAspect="1"/>
          </p:cNvPicPr>
          <p:nvPr/>
        </p:nvPicPr>
        <p:blipFill>
          <a:blip r:embed="rId2"/>
          <a:stretch>
            <a:fillRect/>
          </a:stretch>
        </p:blipFill>
        <p:spPr>
          <a:xfrm>
            <a:off x="7829550" y="2273935"/>
            <a:ext cx="821690" cy="288290"/>
          </a:xfrm>
          <a:prstGeom prst="rect">
            <a:avLst/>
          </a:prstGeom>
        </p:spPr>
      </p:pic>
      <p:pic>
        <p:nvPicPr>
          <p:cNvPr id="11" name="Picture 10"/>
          <p:cNvPicPr>
            <a:picLocks noChangeAspect="1"/>
          </p:cNvPicPr>
          <p:nvPr/>
        </p:nvPicPr>
        <p:blipFill>
          <a:blip r:embed="rId2"/>
          <a:stretch>
            <a:fillRect/>
          </a:stretch>
        </p:blipFill>
        <p:spPr>
          <a:xfrm>
            <a:off x="8261985" y="2273935"/>
            <a:ext cx="821690" cy="288290"/>
          </a:xfrm>
          <a:prstGeom prst="rect">
            <a:avLst/>
          </a:prstGeom>
        </p:spPr>
      </p:pic>
      <p:pic>
        <p:nvPicPr>
          <p:cNvPr id="9" name="Picture 8"/>
          <p:cNvPicPr>
            <a:picLocks noChangeAspect="1"/>
          </p:cNvPicPr>
          <p:nvPr/>
        </p:nvPicPr>
        <p:blipFill>
          <a:blip r:embed="rId2"/>
          <a:stretch>
            <a:fillRect/>
          </a:stretch>
        </p:blipFill>
        <p:spPr>
          <a:xfrm>
            <a:off x="8134985" y="2056130"/>
            <a:ext cx="821690" cy="28829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归约和安全归约      3/3</a:t>
            </a:r>
            <a:endParaRPr lang="zh-CN" altLang="en-US"/>
          </a:p>
        </p:txBody>
      </p:sp>
      <p:sp>
        <p:nvSpPr>
          <p:cNvPr id="3" name="Text Placeholder 2"/>
          <p:cNvSpPr>
            <a:spLocks noGrp="1"/>
          </p:cNvSpPr>
          <p:nvPr>
            <p:ph type="body" idx="1"/>
          </p:nvPr>
        </p:nvSpPr>
        <p:spPr>
          <a:xfrm>
            <a:off x="207010" y="1350645"/>
            <a:ext cx="8749665" cy="4829810"/>
          </a:xfrm>
        </p:spPr>
        <p:txBody>
          <a:bodyPr>
            <a:normAutofit fontScale="90000" lnSpcReduction="10000"/>
          </a:bodyPr>
          <a:p>
            <a:pPr>
              <a:buFont typeface="Wingdings" panose="05000000000000000000" charset="0"/>
            </a:pPr>
            <a:r>
              <a:rPr lang="zh-CN" altLang="en-US"/>
              <a:t>发明安全归约技术的</a:t>
            </a:r>
            <a:r>
              <a:rPr lang="zh-CN" altLang="en-US">
                <a:highlight>
                  <a:srgbClr val="00FF00"/>
                </a:highlight>
              </a:rPr>
              <a:t>背后无奈</a:t>
            </a:r>
            <a:r>
              <a:rPr lang="zh-CN" altLang="en-US"/>
              <a:t>：</a:t>
            </a:r>
            <a:r>
              <a:rPr lang="en-US" altLang="zh-CN"/>
              <a:t> </a:t>
            </a:r>
            <a:r>
              <a:rPr lang="en-US" altLang="zh-CN">
                <a:cs typeface="Garamond" panose="02020404030301010803" charset="0"/>
              </a:rPr>
              <a:t>N≠NP</a:t>
            </a:r>
            <a:r>
              <a:rPr lang="zh-CN" altLang="en-US">
                <a:latin typeface="仿宋" panose="02010609060101010101" charset="-122"/>
              </a:rPr>
              <a:t>问题还没有解决</a:t>
            </a:r>
            <a:endParaRPr lang="zh-CN" altLang="en-US">
              <a:latin typeface="仿宋" panose="02010609060101010101" charset="-122"/>
            </a:endParaRPr>
          </a:p>
          <a:p>
            <a:pPr marL="342900" indent="-342900">
              <a:buFont typeface="Wingdings" panose="05000000000000000000" charset="0"/>
              <a:buChar char="o"/>
            </a:pPr>
            <a:r>
              <a:rPr lang="zh-CN" altLang="en-US">
                <a:solidFill>
                  <a:schemeClr val="tx1"/>
                </a:solidFill>
                <a:uFillTx/>
              </a:rPr>
              <a:t>攻击一个密码方案可以抽象为解决一个计算问题C。</a:t>
            </a:r>
            <a:endParaRPr lang="zh-CN" altLang="en-US">
              <a:solidFill>
                <a:schemeClr val="tx1"/>
              </a:solidFill>
              <a:uFillTx/>
            </a:endParaRPr>
          </a:p>
          <a:p>
            <a:pPr marL="342900" indent="-342900">
              <a:buFont typeface="Wingdings" panose="05000000000000000000" charset="0"/>
              <a:buChar char="o"/>
            </a:pPr>
            <a:r>
              <a:rPr lang="zh-CN" altLang="en-US">
                <a:solidFill>
                  <a:schemeClr val="tx1"/>
                </a:solidFill>
                <a:uFillTx/>
              </a:rPr>
              <a:t>由于P≠NP这个基础问题尚未得到证明，研究人员也就没有办法直接证明解决计算问题C是困难的，否则该证明的存在意味着P≠NP。</a:t>
            </a:r>
            <a:endParaRPr lang="zh-CN" altLang="en-US">
              <a:solidFill>
                <a:schemeClr val="tx1"/>
              </a:solidFill>
              <a:uFillTx/>
            </a:endParaRPr>
          </a:p>
          <a:p>
            <a:pPr marL="342900" indent="-342900">
              <a:buFont typeface="Wingdings" panose="05000000000000000000" charset="0"/>
              <a:buChar char="o"/>
            </a:pPr>
            <a:r>
              <a:rPr lang="zh-CN" altLang="en-US">
                <a:solidFill>
                  <a:schemeClr val="tx1"/>
                </a:solidFill>
                <a:uFillTx/>
              </a:rPr>
              <a:t>因此，密码圈人员就通过比较的方法分析方案的安全性。具体而言，一些有威望的研究人员画了若干条红线，断言若干计算问题应该是计算困难问题，然后密码方案设计者只需要通过安全归约的方法证明攻破方案可以解决这些被预定义的计算困难问题即可。</a:t>
            </a:r>
            <a:endParaRPr lang="zh-CN" altLang="en-US">
              <a:solidFill>
                <a:schemeClr val="tx1"/>
              </a:solidFill>
              <a:uFillTx/>
            </a:endParaRPr>
          </a:p>
          <a:p>
            <a:pPr marL="342900" indent="-342900">
              <a:buFont typeface="Wingdings" panose="05000000000000000000" charset="0"/>
              <a:buChar char="o"/>
            </a:pPr>
            <a:r>
              <a:rPr lang="zh-CN" altLang="en-US">
                <a:latin typeface="仿宋" panose="02010609060101010101" charset="-122"/>
              </a:rPr>
              <a:t>有了红线作为参照线，研究人员分析方案的安全性就容易多了，</a:t>
            </a:r>
            <a:r>
              <a:rPr lang="zh-CN" altLang="en-US">
                <a:highlight>
                  <a:srgbClr val="FFFF00"/>
                </a:highlight>
                <a:latin typeface="仿宋" panose="02010609060101010101" charset="-122"/>
              </a:rPr>
              <a:t>安全结论既客观又回避了</a:t>
            </a:r>
            <a:r>
              <a:rPr lang="zh-CN" altLang="en-US">
                <a:highlight>
                  <a:srgbClr val="FFFF00"/>
                </a:highlight>
                <a:cs typeface="Garamond" panose="02020404030301010803" charset="0"/>
              </a:rPr>
              <a:t>P</a:t>
            </a:r>
            <a:r>
              <a:rPr lang="zh-CN" altLang="en-US">
                <a:highlight>
                  <a:srgbClr val="FFFF00"/>
                </a:highlight>
                <a:latin typeface="仿宋" panose="02010609060101010101" charset="-122"/>
              </a:rPr>
              <a:t>是否等于</a:t>
            </a:r>
            <a:r>
              <a:rPr lang="zh-CN" altLang="en-US">
                <a:highlight>
                  <a:srgbClr val="FFFF00"/>
                </a:highlight>
                <a:cs typeface="Garamond" panose="02020404030301010803" charset="0"/>
              </a:rPr>
              <a:t>NP</a:t>
            </a:r>
            <a:r>
              <a:rPr lang="zh-CN" altLang="en-US">
                <a:highlight>
                  <a:srgbClr val="FFFF00"/>
                </a:highlight>
                <a:latin typeface="仿宋" panose="02010609060101010101" charset="-122"/>
              </a:rPr>
              <a:t>这个问题</a:t>
            </a:r>
            <a:r>
              <a:rPr lang="zh-CN" altLang="en-US">
                <a:latin typeface="仿宋" panose="02010609060101010101" charset="-122"/>
              </a:rPr>
              <a:t>。</a:t>
            </a:r>
            <a:endParaRPr lang="zh-CN" altLang="en-US">
              <a:latin typeface="仿宋" panose="02010609060101010101" charset="-122"/>
            </a:endParaRPr>
          </a:p>
        </p:txBody>
      </p:sp>
      <p:sp>
        <p:nvSpPr>
          <p:cNvPr id="4" name="Footer Placeholder 3"/>
          <p:cNvSpPr>
            <a:spLocks noGrp="1"/>
          </p:cNvSpPr>
          <p:nvPr>
            <p:ph type="ftr" sz="quarter" idx="11"/>
          </p:nvPr>
        </p:nvSpPr>
        <p:spPr/>
        <p:txBody>
          <a:bodyPr/>
          <a:p>
            <a:r>
              <a:rPr lang="zh-CN" altLang="en-US"/>
              <a:t>《公钥密码学研究方法论》第3课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/57</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什么是模型</a:t>
            </a:r>
            <a:r>
              <a:rPr lang="en-US" altLang="zh-CN"/>
              <a:t> Model</a:t>
            </a:r>
            <a:endParaRPr lang="en-US" altLang="zh-CN"/>
          </a:p>
        </p:txBody>
      </p:sp>
      <p:sp>
        <p:nvSpPr>
          <p:cNvPr id="3" name="Text Placeholder 2"/>
          <p:cNvSpPr>
            <a:spLocks noGrp="1"/>
          </p:cNvSpPr>
          <p:nvPr>
            <p:ph type="body" idx="1"/>
          </p:nvPr>
        </p:nvSpPr>
        <p:spPr>
          <a:xfrm>
            <a:off x="207010" y="1350645"/>
            <a:ext cx="8749665" cy="4818380"/>
          </a:xfrm>
        </p:spPr>
        <p:txBody>
          <a:bodyPr>
            <a:normAutofit fontScale="90000" lnSpcReduction="10000"/>
          </a:bodyPr>
          <a:p>
            <a:pPr marL="457200" indent="-457200">
              <a:buFont typeface="Wingdings" panose="05000000000000000000" charset="0"/>
              <a:buChar char="o"/>
            </a:pPr>
            <a:r>
              <a:rPr lang="zh-CN" altLang="en-US"/>
              <a:t>模型</a:t>
            </a:r>
            <a:r>
              <a:rPr lang="en-US" altLang="zh-CN"/>
              <a:t>Model</a:t>
            </a:r>
            <a:r>
              <a:rPr lang="zh-CN" altLang="en-US"/>
              <a:t>这个词在现在密码学是热频词汇。</a:t>
            </a:r>
            <a:endParaRPr lang="zh-CN" altLang="en-US"/>
          </a:p>
          <a:p>
            <a:pPr marL="457200" indent="-457200">
              <a:buFont typeface="Wingdings" panose="05000000000000000000" charset="0"/>
              <a:buChar char="o"/>
            </a:pPr>
            <a:r>
              <a:rPr lang="zh-CN" altLang="en-US"/>
              <a:t>模型就是</a:t>
            </a:r>
            <a:r>
              <a:rPr lang="zh-CN" altLang="en-US">
                <a:highlight>
                  <a:srgbClr val="FFFF00"/>
                </a:highlight>
              </a:rPr>
              <a:t>用</a:t>
            </a:r>
            <a:r>
              <a:rPr lang="zh-CN" altLang="en-US">
                <a:highlight>
                  <a:srgbClr val="FFFF00"/>
                </a:highlight>
              </a:rPr>
              <a:t>数学概念和数学语言严谨刻画某一个对象</a:t>
            </a:r>
            <a:r>
              <a:rPr lang="zh-CN" altLang="en-US"/>
              <a:t>。通过模型，我们可以把研究对象转换成严谨数学题“已知</a:t>
            </a:r>
            <a:r>
              <a:rPr lang="en-US" altLang="zh-CN"/>
              <a:t>……</a:t>
            </a:r>
            <a:r>
              <a:rPr lang="zh-CN" altLang="en-US"/>
              <a:t>求解</a:t>
            </a:r>
            <a:r>
              <a:rPr lang="en-US" altLang="zh-CN"/>
              <a:t>……</a:t>
            </a:r>
            <a:r>
              <a:rPr lang="zh-CN" altLang="en-US"/>
              <a:t>”的模样。</a:t>
            </a:r>
            <a:endParaRPr lang="zh-CN" altLang="en-US"/>
          </a:p>
          <a:p>
            <a:pPr marL="457200" indent="-457200">
              <a:buFont typeface="Wingdings" panose="05000000000000000000" charset="0"/>
              <a:buChar char="o"/>
            </a:pPr>
            <a:r>
              <a:rPr lang="zh-CN" altLang="en-US"/>
              <a:t>虽然我们可能暂时求不出答案或者求出的答案不准确（采用了近似的方法），但是答案是确定的。模型可以帮助我们避免遇到“能穿多少穿多少”这种描述不清的歧义。</a:t>
            </a:r>
            <a:endParaRPr lang="zh-CN" altLang="en-US"/>
          </a:p>
          <a:p>
            <a:pPr marL="457200" indent="-457200">
              <a:buFont typeface="Wingdings" panose="05000000000000000000" charset="0"/>
              <a:buChar char="o"/>
            </a:pPr>
            <a:r>
              <a:rPr lang="zh-CN" altLang="en-US"/>
              <a:t>用数学严谨的方式研究问题是模型带来的好处</a:t>
            </a:r>
            <a:r>
              <a:rPr lang="en-US" altLang="zh-CN"/>
              <a:t>——</a:t>
            </a:r>
            <a:r>
              <a:rPr lang="zh-CN" altLang="en-US"/>
              <a:t>严谨的问题容易有确切的答案</a:t>
            </a:r>
            <a:r>
              <a:rPr lang="en-US" altLang="zh-CN"/>
              <a:t>:  </a:t>
            </a:r>
            <a:r>
              <a:rPr lang="zh-CN" altLang="en-US"/>
              <a:t>（这个方案）安全或不安全。</a:t>
            </a:r>
            <a:endParaRPr lang="zh-CN" altLang="en-US"/>
          </a:p>
          <a:p>
            <a:pPr marL="457200" indent="-457200">
              <a:buFont typeface="Wingdings" panose="05000000000000000000" charset="0"/>
              <a:buChar char="o"/>
            </a:pPr>
            <a:r>
              <a:rPr lang="zh-CN" altLang="en-US"/>
              <a:t>在密码圈，有两个模型最重要，它们分别是计算模型（Computational Model）和安全模型（Security Model）。计算模型来自计算复杂性理论，而安全模型产自密码学理论。</a:t>
            </a:r>
            <a:endParaRPr lang="zh-CN" altLang="en-US"/>
          </a:p>
        </p:txBody>
      </p:sp>
      <p:sp>
        <p:nvSpPr>
          <p:cNvPr id="4" name="Footer Placeholder 3"/>
          <p:cNvSpPr>
            <a:spLocks noGrp="1"/>
          </p:cNvSpPr>
          <p:nvPr>
            <p:ph type="ftr" sz="quarter" idx="11"/>
          </p:nvPr>
        </p:nvSpPr>
        <p:spPr/>
        <p:txBody>
          <a:bodyPr/>
          <a:p>
            <a:r>
              <a:rPr lang="zh-CN" altLang="en-US"/>
              <a:t>《公钥密码学研究方法论》第3课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/57</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sz="3800"/>
              <a:t>计算模型Computational Model</a:t>
            </a:r>
            <a:r>
              <a:rPr lang="en-US" altLang="zh-CN" sz="3800"/>
              <a:t>   1/4</a:t>
            </a:r>
            <a:endParaRPr lang="zh-CN" altLang="en-US" sz="3800"/>
          </a:p>
        </p:txBody>
      </p:sp>
      <p:sp>
        <p:nvSpPr>
          <p:cNvPr id="3" name="Text Placeholder 2"/>
          <p:cNvSpPr>
            <a:spLocks noGrp="1"/>
          </p:cNvSpPr>
          <p:nvPr>
            <p:ph type="body" idx="1"/>
          </p:nvPr>
        </p:nvSpPr>
        <p:spPr>
          <a:xfrm>
            <a:off x="207010" y="1350645"/>
            <a:ext cx="8749665" cy="4932680"/>
          </a:xfrm>
        </p:spPr>
        <p:txBody>
          <a:bodyPr>
            <a:noAutofit/>
          </a:bodyPr>
          <a:p>
            <a:pPr marL="457200" indent="-457200">
              <a:lnSpc>
                <a:spcPct val="90000"/>
              </a:lnSpc>
              <a:buFont typeface="Wingdings" panose="05000000000000000000" charset="0"/>
              <a:buChar char="o"/>
            </a:pPr>
            <a:r>
              <a:rPr lang="en-US" sz="2300"/>
              <a:t>计算模型是对</a:t>
            </a:r>
            <a:r>
              <a:rPr lang="en-US" sz="2300">
                <a:highlight>
                  <a:srgbClr val="FFFF00"/>
                </a:highlight>
              </a:rPr>
              <a:t>计算能力</a:t>
            </a:r>
            <a:r>
              <a:rPr lang="en-US" sz="2300"/>
              <a:t>建模。我们人类利用计算机可以简单解决的计算问题集合究竟有多大？这个有关集合大小的问题无法回答，因为这个问题取决于人类能够设计开发出来的</a:t>
            </a:r>
            <a:r>
              <a:rPr lang="en-US" sz="2300">
                <a:highlight>
                  <a:srgbClr val="00FF00"/>
                </a:highlight>
              </a:rPr>
              <a:t>计算机运算能力</a:t>
            </a:r>
            <a:r>
              <a:rPr lang="en-US" sz="2300"/>
              <a:t>有多强。</a:t>
            </a:r>
            <a:endParaRPr lang="en-US" sz="2300"/>
          </a:p>
          <a:p>
            <a:pPr marL="457200" indent="-457200">
              <a:lnSpc>
                <a:spcPct val="90000"/>
              </a:lnSpc>
              <a:buFont typeface="Wingdings" panose="05000000000000000000" charset="0"/>
              <a:buChar char="o"/>
            </a:pPr>
            <a:r>
              <a:rPr lang="zh-CN" altLang="en-US" sz="2300"/>
              <a:t>计算机的运算能力却由它的运算方式决定。但我们不清楚</a:t>
            </a:r>
            <a:r>
              <a:rPr lang="en-US" altLang="zh-CN" sz="2300"/>
              <a:t>500</a:t>
            </a:r>
            <a:r>
              <a:rPr lang="zh-CN" altLang="en-US" sz="2300"/>
              <a:t>年后的计算机的工作原理是什么样的。所以，我们无法对</a:t>
            </a:r>
            <a:r>
              <a:rPr lang="en-US" altLang="zh-CN" sz="2300"/>
              <a:t>“</a:t>
            </a:r>
            <a:r>
              <a:rPr lang="zh-CN" altLang="en-US" sz="2300"/>
              <a:t>计算机</a:t>
            </a:r>
            <a:r>
              <a:rPr lang="en-US" altLang="zh-CN" sz="2300"/>
              <a:t>”</a:t>
            </a:r>
            <a:r>
              <a:rPr lang="zh-CN" altLang="en-US" sz="2300"/>
              <a:t>的运算能力评估。</a:t>
            </a:r>
            <a:endParaRPr lang="zh-CN" altLang="en-US" sz="2300"/>
          </a:p>
          <a:p>
            <a:pPr marL="457200" indent="-457200">
              <a:lnSpc>
                <a:spcPct val="90000"/>
              </a:lnSpc>
              <a:buFont typeface="Wingdings" panose="05000000000000000000" charset="0"/>
              <a:buChar char="o"/>
            </a:pPr>
            <a:r>
              <a:rPr lang="en-US" sz="2300"/>
              <a:t>怎么办呢？先定义若干种</a:t>
            </a:r>
            <a:r>
              <a:rPr lang="en-US" sz="2300" u="sng"/>
              <a:t>最基本的逻辑计算</a:t>
            </a:r>
            <a:r>
              <a:rPr lang="en-US" sz="2300"/>
              <a:t>，再强制计算机里所有的计算都只能调用这些最基本的计算。有了最底层的基本计算定义之后，我们人类就有办法算出计算机的能力上限，即能力最大值可以达到多少，最后利用这个能力最大值去探索简单计算问题集合大小的上限</a:t>
            </a:r>
            <a:r>
              <a:rPr lang="zh-CN" altLang="en-US" sz="2300"/>
              <a:t>。</a:t>
            </a:r>
            <a:r>
              <a:rPr lang="en-US" sz="2300">
                <a:sym typeface="+mn-ea"/>
              </a:rPr>
              <a:t>这就是计算模型及其应用。</a:t>
            </a:r>
            <a:endParaRPr lang="zh-CN" altLang="en-US" sz="2300"/>
          </a:p>
          <a:p>
            <a:pPr marL="457200" indent="-457200">
              <a:lnSpc>
                <a:spcPct val="90000"/>
              </a:lnSpc>
              <a:buFont typeface="Wingdings" panose="05000000000000000000" charset="0"/>
              <a:buChar char="o"/>
            </a:pPr>
            <a:r>
              <a:rPr lang="en-US" sz="2300"/>
              <a:t>图灵机就是一种计算模型，但我们人类目前还没有把图灵机的计算能力上限理解清楚。</a:t>
            </a:r>
            <a:endParaRPr lang="en-US" sz="2300"/>
          </a:p>
        </p:txBody>
      </p:sp>
      <p:sp>
        <p:nvSpPr>
          <p:cNvPr id="4" name="Footer Placeholder 3"/>
          <p:cNvSpPr>
            <a:spLocks noGrp="1"/>
          </p:cNvSpPr>
          <p:nvPr>
            <p:ph type="ftr" sz="quarter" idx="11"/>
          </p:nvPr>
        </p:nvSpPr>
        <p:spPr/>
        <p:txBody>
          <a:bodyPr/>
          <a:p>
            <a:r>
              <a:rPr lang="zh-CN" altLang="en-US"/>
              <a:t>《公钥密码学研究方法论》第3课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/57</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sz="3800"/>
              <a:t>计算模型Computational Model</a:t>
            </a:r>
            <a:r>
              <a:rPr lang="en-US" altLang="zh-CN" sz="3800"/>
              <a:t>   2/4</a:t>
            </a:r>
            <a:endParaRPr lang="zh-CN" altLang="en-US" sz="3800"/>
          </a:p>
        </p:txBody>
      </p:sp>
      <p:sp>
        <p:nvSpPr>
          <p:cNvPr id="3" name="Text Placeholder 2"/>
          <p:cNvSpPr>
            <a:spLocks noGrp="1"/>
          </p:cNvSpPr>
          <p:nvPr>
            <p:ph type="body" idx="1"/>
          </p:nvPr>
        </p:nvSpPr>
        <p:spPr>
          <a:xfrm>
            <a:off x="207010" y="1350645"/>
            <a:ext cx="8749665" cy="4932680"/>
          </a:xfrm>
        </p:spPr>
        <p:txBody>
          <a:bodyPr>
            <a:normAutofit fontScale="90000"/>
          </a:bodyPr>
          <a:p>
            <a:pPr>
              <a:buFont typeface="Wingdings" panose="05000000000000000000" charset="0"/>
            </a:pPr>
            <a:r>
              <a:rPr lang="zh-CN" altLang="en-US"/>
              <a:t>例子：</a:t>
            </a:r>
            <a:endParaRPr lang="zh-CN" altLang="en-US"/>
          </a:p>
          <a:p>
            <a:pPr marL="457200" indent="-457200">
              <a:buFont typeface="Wingdings" panose="05000000000000000000" charset="0"/>
              <a:buChar char="o"/>
            </a:pPr>
            <a:r>
              <a:rPr lang="zh-CN" altLang="en-US"/>
              <a:t>假设运算</a:t>
            </a:r>
            <a:r>
              <a:rPr lang="zh-CN" altLang="en-US">
                <a:solidFill>
                  <a:srgbClr val="FF0000"/>
                </a:solidFill>
              </a:rPr>
              <a:t>只有加法</a:t>
            </a:r>
            <a:r>
              <a:rPr lang="zh-CN" altLang="en-US"/>
              <a:t>，即减法、乘法和除法都不允许使用。我们从数集A里选择任意两个数做加法计算。</a:t>
            </a:r>
            <a:endParaRPr lang="zh-CN" altLang="en-US"/>
          </a:p>
          <a:p>
            <a:pPr lvl="1">
              <a:buFont typeface="Wingdings" panose="05000000000000000000" charset="0"/>
              <a:buChar char="v"/>
            </a:pPr>
            <a:r>
              <a:rPr lang="zh-CN" altLang="en-US"/>
              <a:t>如果计算结果与数集A里的某个数相等，则丢弃该结果；</a:t>
            </a:r>
            <a:endParaRPr lang="zh-CN" altLang="en-US"/>
          </a:p>
          <a:p>
            <a:pPr lvl="1">
              <a:buFont typeface="Wingdings" panose="05000000000000000000" charset="0"/>
              <a:buChar char="v"/>
            </a:pPr>
            <a:r>
              <a:rPr lang="zh-CN" altLang="en-US"/>
              <a:t>否则，把该计算结果添加到集合A里面。 </a:t>
            </a:r>
            <a:endParaRPr lang="zh-CN" altLang="en-US"/>
          </a:p>
          <a:p>
            <a:pPr marL="342900" indent="-342900">
              <a:buFont typeface="Wingdings" panose="05000000000000000000" charset="0"/>
              <a:buChar char="o"/>
            </a:pPr>
            <a:r>
              <a:rPr lang="zh-CN" altLang="en-US"/>
              <a:t>问题来了：给定集合A={1,2,3}，那么我们能不能通过这种计算模型下的</a:t>
            </a:r>
            <a:r>
              <a:rPr lang="zh-CN" altLang="en-US">
                <a:highlight>
                  <a:srgbClr val="00FF00"/>
                </a:highlight>
              </a:rPr>
              <a:t>某些运算步骤</a:t>
            </a:r>
            <a:r>
              <a:rPr lang="zh-CN" altLang="en-US"/>
              <a:t>得到数集B={</a:t>
            </a:r>
            <a:r>
              <a:rPr lang="zh-CN" altLang="en-US">
                <a:highlight>
                  <a:srgbClr val="FFFF00"/>
                </a:highlight>
              </a:rPr>
              <a:t>-</a:t>
            </a:r>
            <a:r>
              <a:rPr lang="en-US" altLang="zh-CN">
                <a:highlight>
                  <a:srgbClr val="FFFF00"/>
                </a:highlight>
              </a:rPr>
              <a:t>3</a:t>
            </a:r>
            <a:r>
              <a:rPr lang="zh-CN" altLang="en-US"/>
              <a:t>,1,2,3,4,6}？</a:t>
            </a:r>
            <a:endParaRPr lang="zh-CN" altLang="en-US"/>
          </a:p>
          <a:p>
            <a:pPr marL="342900" indent="-342900">
              <a:lnSpc>
                <a:spcPct val="110000"/>
              </a:lnSpc>
              <a:buFont typeface="Wingdings" panose="05000000000000000000" charset="0"/>
              <a:buChar char="o"/>
            </a:pPr>
            <a:r>
              <a:rPr lang="zh-CN" altLang="en-US"/>
              <a:t>答案是：</a:t>
            </a:r>
            <a:r>
              <a:rPr lang="zh-CN" altLang="en-US">
                <a:solidFill>
                  <a:srgbClr val="FF0000"/>
                </a:solidFill>
              </a:rPr>
              <a:t>不可能</a:t>
            </a:r>
            <a:r>
              <a:rPr lang="zh-CN" altLang="en-US"/>
              <a:t>，因为集合A里任意两个数做加法计算后不可能是负数，但集合B里有负数。因此，在该计算模型下，不管这个算法步骤如何设计，如果算法只允许加法计算，那么它都不可能用集合A计算出集合B。</a:t>
            </a:r>
            <a:endParaRPr lang="zh-CN" altLang="en-US"/>
          </a:p>
        </p:txBody>
      </p:sp>
      <p:sp>
        <p:nvSpPr>
          <p:cNvPr id="4" name="Footer Placeholder 3"/>
          <p:cNvSpPr>
            <a:spLocks noGrp="1"/>
          </p:cNvSpPr>
          <p:nvPr>
            <p:ph type="ftr" sz="quarter" idx="11"/>
          </p:nvPr>
        </p:nvSpPr>
        <p:spPr/>
        <p:txBody>
          <a:bodyPr/>
          <a:p>
            <a:r>
              <a:rPr lang="zh-CN" altLang="en-US"/>
              <a:t>《公钥密码学研究方法论》第3课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/57</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内容回顾</a:t>
            </a:r>
            <a:endParaRPr lang="zh-CN" altLang="en-US"/>
          </a:p>
        </p:txBody>
      </p:sp>
      <p:sp>
        <p:nvSpPr>
          <p:cNvPr id="3" name="Text Placeholder 2"/>
          <p:cNvSpPr>
            <a:spLocks noGrp="1"/>
          </p:cNvSpPr>
          <p:nvPr>
            <p:ph type="body" idx="1"/>
          </p:nvPr>
        </p:nvSpPr>
        <p:spPr>
          <a:xfrm>
            <a:off x="207010" y="1350645"/>
            <a:ext cx="8749665" cy="5005705"/>
          </a:xfrm>
        </p:spPr>
        <p:txBody>
          <a:bodyPr>
            <a:noAutofit/>
          </a:bodyPr>
          <a:p>
            <a:pPr marL="457200" indent="-457200">
              <a:lnSpc>
                <a:spcPct val="60000"/>
              </a:lnSpc>
              <a:buFont typeface="Arial" panose="020B0604020202020204" pitchFamily="34" charset="0"/>
              <a:buChar char="•"/>
            </a:pPr>
            <a:r>
              <a:rPr lang="en-US" sz="1900"/>
              <a:t>密码学的设计与分类</a:t>
            </a:r>
            <a:endParaRPr lang="en-US" sz="1900"/>
          </a:p>
          <a:p>
            <a:pPr marL="457200" indent="-457200">
              <a:lnSpc>
                <a:spcPct val="60000"/>
              </a:lnSpc>
              <a:buFont typeface="Arial" panose="020B0604020202020204" pitchFamily="34" charset="0"/>
              <a:buChar char="•"/>
            </a:pPr>
            <a:r>
              <a:rPr lang="en-US" sz="1900"/>
              <a:t>数字签名的算法定义</a:t>
            </a:r>
            <a:endParaRPr lang="en-US" sz="1900"/>
          </a:p>
          <a:p>
            <a:pPr marL="457200" indent="-457200">
              <a:lnSpc>
                <a:spcPct val="60000"/>
              </a:lnSpc>
              <a:buFont typeface="Arial" panose="020B0604020202020204" pitchFamily="34" charset="0"/>
              <a:buChar char="•"/>
            </a:pPr>
            <a:r>
              <a:rPr lang="en-US" sz="1900"/>
              <a:t>密码技术概念的定义方法初探（补充）</a:t>
            </a:r>
            <a:endParaRPr lang="en-US" sz="1900"/>
          </a:p>
          <a:p>
            <a:pPr marL="457200" indent="-457200">
              <a:lnSpc>
                <a:spcPct val="60000"/>
              </a:lnSpc>
              <a:buFont typeface="Arial" panose="020B0604020202020204" pitchFamily="34" charset="0"/>
              <a:buChar char="•"/>
            </a:pPr>
            <a:r>
              <a:rPr lang="en-US" sz="1900"/>
              <a:t>数字签名在我们人类最重要的应用</a:t>
            </a:r>
            <a:endParaRPr lang="en-US" sz="1900"/>
          </a:p>
          <a:p>
            <a:pPr marL="457200" indent="-457200">
              <a:lnSpc>
                <a:spcPct val="60000"/>
              </a:lnSpc>
              <a:buFont typeface="Arial" panose="020B0604020202020204" pitchFamily="34" charset="0"/>
              <a:buChar char="•"/>
            </a:pPr>
            <a:r>
              <a:rPr lang="en-US" sz="1900"/>
              <a:t>密码学研究的循序渐进三法（方法论）</a:t>
            </a:r>
            <a:endParaRPr lang="en-US" sz="1900"/>
          </a:p>
          <a:p>
            <a:pPr marL="457200" indent="-457200">
              <a:lnSpc>
                <a:spcPct val="60000"/>
              </a:lnSpc>
              <a:buFont typeface="Arial" panose="020B0604020202020204" pitchFamily="34" charset="0"/>
              <a:buChar char="•"/>
            </a:pPr>
            <a:r>
              <a:rPr lang="en-US" sz="1900"/>
              <a:t>从单向函数到高级的单向函数</a:t>
            </a:r>
            <a:endParaRPr lang="en-US" sz="1900"/>
          </a:p>
          <a:p>
            <a:pPr marL="457200" indent="-457200">
              <a:lnSpc>
                <a:spcPct val="60000"/>
              </a:lnSpc>
              <a:buFont typeface="Arial" panose="020B0604020202020204" pitchFamily="34" charset="0"/>
              <a:buChar char="•"/>
            </a:pPr>
            <a:r>
              <a:rPr lang="en-US" sz="1900"/>
              <a:t>第一个数字签名方案</a:t>
            </a:r>
            <a:endParaRPr lang="en-US" sz="1900"/>
          </a:p>
          <a:p>
            <a:pPr marL="457200" indent="-457200">
              <a:lnSpc>
                <a:spcPct val="60000"/>
              </a:lnSpc>
              <a:buFont typeface="Arial" panose="020B0604020202020204" pitchFamily="34" charset="0"/>
              <a:buChar char="•"/>
            </a:pPr>
            <a:r>
              <a:rPr lang="en-US" sz="1900"/>
              <a:t>第二个数字签名方案：RSA</a:t>
            </a:r>
            <a:endParaRPr lang="en-US" sz="1900"/>
          </a:p>
          <a:p>
            <a:pPr marL="457200" indent="-457200">
              <a:lnSpc>
                <a:spcPct val="60000"/>
              </a:lnSpc>
              <a:buFont typeface="Arial" panose="020B0604020202020204" pitchFamily="34" charset="0"/>
              <a:buChar char="•"/>
            </a:pPr>
            <a:r>
              <a:rPr lang="en-US" sz="1900"/>
              <a:t>参数的空间</a:t>
            </a:r>
            <a:endParaRPr lang="en-US" sz="1900"/>
          </a:p>
          <a:p>
            <a:pPr marL="457200" indent="-457200">
              <a:lnSpc>
                <a:spcPct val="60000"/>
              </a:lnSpc>
              <a:buFont typeface="Arial" panose="020B0604020202020204" pitchFamily="34" charset="0"/>
              <a:buChar char="•"/>
            </a:pPr>
            <a:r>
              <a:rPr lang="en-US" sz="1900"/>
              <a:t>哈希函数的诞生</a:t>
            </a:r>
            <a:endParaRPr lang="en-US" sz="1900"/>
          </a:p>
          <a:p>
            <a:pPr marL="457200" indent="-457200">
              <a:lnSpc>
                <a:spcPct val="60000"/>
              </a:lnSpc>
              <a:buFont typeface="Arial" panose="020B0604020202020204" pitchFamily="34" charset="0"/>
              <a:buChar char="•"/>
            </a:pPr>
            <a:r>
              <a:rPr lang="en-US" sz="1900"/>
              <a:t>数字签名方案是三大构造——总览</a:t>
            </a:r>
            <a:endParaRPr lang="en-US" sz="1900"/>
          </a:p>
          <a:p>
            <a:pPr marL="457200" indent="-457200">
              <a:lnSpc>
                <a:spcPct val="60000"/>
              </a:lnSpc>
              <a:buFont typeface="Arial" panose="020B0604020202020204" pitchFamily="34" charset="0"/>
              <a:buChar char="•"/>
            </a:pPr>
            <a:r>
              <a:rPr lang="en-US" sz="1900"/>
              <a:t>第一类构造：通用构造</a:t>
            </a:r>
            <a:endParaRPr lang="en-US" sz="1900"/>
          </a:p>
          <a:p>
            <a:pPr marL="457200" indent="-457200">
              <a:lnSpc>
                <a:spcPct val="60000"/>
              </a:lnSpc>
              <a:buFont typeface="Arial" panose="020B0604020202020204" pitchFamily="34" charset="0"/>
              <a:buChar char="•"/>
            </a:pPr>
            <a:r>
              <a:rPr lang="en-US" sz="1900"/>
              <a:t>第二类构造：具体构造</a:t>
            </a:r>
            <a:endParaRPr lang="en-US" sz="1900"/>
          </a:p>
          <a:p>
            <a:pPr marL="457200" indent="-457200">
              <a:lnSpc>
                <a:spcPct val="60000"/>
              </a:lnSpc>
              <a:buFont typeface="Arial" panose="020B0604020202020204" pitchFamily="34" charset="0"/>
              <a:buChar char="•"/>
            </a:pPr>
            <a:r>
              <a:rPr lang="en-US" sz="1900"/>
              <a:t>第三类构造：通用改装</a:t>
            </a:r>
            <a:endParaRPr lang="en-US" sz="1900"/>
          </a:p>
          <a:p>
            <a:pPr marL="457200" indent="-457200">
              <a:lnSpc>
                <a:spcPct val="60000"/>
              </a:lnSpc>
              <a:buFont typeface="Arial" panose="020B0604020202020204" pitchFamily="34" charset="0"/>
              <a:buChar char="•"/>
            </a:pPr>
            <a:r>
              <a:rPr lang="en-US" sz="1900"/>
              <a:t>三大构造总结</a:t>
            </a:r>
            <a:endParaRPr lang="en-US" sz="1900"/>
          </a:p>
          <a:p>
            <a:pPr marL="457200" indent="-457200">
              <a:lnSpc>
                <a:spcPct val="60000"/>
              </a:lnSpc>
              <a:buFont typeface="Arial" panose="020B0604020202020204" pitchFamily="34" charset="0"/>
              <a:buChar char="•"/>
            </a:pPr>
            <a:r>
              <a:rPr lang="en-US" sz="1900"/>
              <a:t>密码学研究的罗马之路（方法论）</a:t>
            </a:r>
            <a:endParaRPr lang="en-US" sz="1900"/>
          </a:p>
        </p:txBody>
      </p:sp>
      <p:sp>
        <p:nvSpPr>
          <p:cNvPr id="4" name="Footer Placeholder 3"/>
          <p:cNvSpPr>
            <a:spLocks noGrp="1"/>
          </p:cNvSpPr>
          <p:nvPr>
            <p:ph type="ftr" sz="quarter" idx="11"/>
          </p:nvPr>
        </p:nvSpPr>
        <p:spPr/>
        <p:txBody>
          <a:bodyPr/>
          <a:p>
            <a:r>
              <a:rPr lang="zh-CN" altLang="en-US"/>
              <a:t>《公钥密码学研究方法论》第3课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/57</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sz="3800"/>
              <a:t>计算模型Computational Model</a:t>
            </a:r>
            <a:r>
              <a:rPr lang="en-US" altLang="zh-CN" sz="3800"/>
              <a:t>   3/4</a:t>
            </a:r>
            <a:endParaRPr lang="zh-CN" altLang="en-US" sz="3800"/>
          </a:p>
        </p:txBody>
      </p:sp>
      <p:sp>
        <p:nvSpPr>
          <p:cNvPr id="3" name="Text Placeholder 2"/>
          <p:cNvSpPr>
            <a:spLocks noGrp="1"/>
          </p:cNvSpPr>
          <p:nvPr>
            <p:ph type="body" idx="1"/>
          </p:nvPr>
        </p:nvSpPr>
        <p:spPr>
          <a:xfrm>
            <a:off x="207010" y="1350645"/>
            <a:ext cx="8749665" cy="4733925"/>
          </a:xfrm>
        </p:spPr>
        <p:txBody>
          <a:bodyPr>
            <a:normAutofit lnSpcReduction="10000"/>
          </a:bodyPr>
          <a:p>
            <a:pPr>
              <a:buFont typeface="Wingdings" panose="05000000000000000000" charset="0"/>
            </a:pPr>
            <a:r>
              <a:rPr lang="zh-CN" altLang="en-US"/>
              <a:t>修改下例子：</a:t>
            </a:r>
            <a:endParaRPr lang="zh-CN" altLang="en-US"/>
          </a:p>
          <a:p>
            <a:pPr marL="342900" indent="-342900">
              <a:buFont typeface="Wingdings" panose="05000000000000000000" charset="0"/>
              <a:buChar char="o"/>
            </a:pPr>
            <a:r>
              <a:rPr lang="zh-CN" altLang="en-US"/>
              <a:t>问题又来了：如果集合A={1,2,3}，那么我们能否寻找一个算法让计算机运算得到数集B={</a:t>
            </a:r>
            <a:r>
              <a:rPr lang="zh-CN" altLang="en-US">
                <a:highlight>
                  <a:srgbClr val="FFFF00"/>
                </a:highlight>
              </a:rPr>
              <a:t>-</a:t>
            </a:r>
            <a:r>
              <a:rPr lang="en-US" altLang="zh-CN">
                <a:highlight>
                  <a:srgbClr val="FFFF00"/>
                </a:highlight>
              </a:rPr>
              <a:t>3</a:t>
            </a:r>
            <a:r>
              <a:rPr lang="zh-CN" altLang="en-US"/>
              <a:t>,1,2,3,4,6}？</a:t>
            </a:r>
            <a:endParaRPr lang="zh-CN" altLang="en-US"/>
          </a:p>
          <a:p>
            <a:pPr marL="342900" indent="-342900">
              <a:buFont typeface="Wingdings" panose="05000000000000000000" charset="0"/>
              <a:buChar char="o"/>
            </a:pPr>
            <a:endParaRPr lang="zh-CN" altLang="en-US"/>
          </a:p>
          <a:p>
            <a:pPr marL="342900" indent="-342900">
              <a:buFont typeface="Wingdings" panose="05000000000000000000" charset="0"/>
              <a:buChar char="o"/>
            </a:pPr>
            <a:r>
              <a:rPr lang="zh-CN" altLang="en-US"/>
              <a:t>答案是：</a:t>
            </a:r>
            <a:r>
              <a:rPr lang="zh-CN" altLang="en-US">
                <a:solidFill>
                  <a:srgbClr val="FF0000"/>
                </a:solidFill>
              </a:rPr>
              <a:t>不知道</a:t>
            </a:r>
            <a:r>
              <a:rPr lang="zh-CN" altLang="en-US"/>
              <a:t>！</a:t>
            </a:r>
            <a:endParaRPr lang="zh-CN" altLang="en-US"/>
          </a:p>
          <a:p>
            <a:pPr>
              <a:buFont typeface="Wingdings" panose="05000000000000000000" charset="0"/>
            </a:pPr>
            <a:r>
              <a:rPr lang="zh-CN" altLang="en-US"/>
              <a:t>因为这个所谓的</a:t>
            </a:r>
            <a:r>
              <a:rPr lang="en-US" altLang="zh-CN"/>
              <a:t>“</a:t>
            </a:r>
            <a:r>
              <a:rPr lang="zh-CN" altLang="en-US"/>
              <a:t>计算机</a:t>
            </a:r>
            <a:r>
              <a:rPr lang="en-US" altLang="zh-CN"/>
              <a:t>”</a:t>
            </a:r>
            <a:r>
              <a:rPr lang="zh-CN" altLang="en-US"/>
              <a:t>其能支持的算法不清楚。如果这台计算机是我们目前正在使用的这种计算机，当然可以。但，如果</a:t>
            </a:r>
            <a:r>
              <a:rPr lang="en-US" altLang="zh-CN"/>
              <a:t>“</a:t>
            </a:r>
            <a:r>
              <a:rPr lang="zh-CN" altLang="en-US"/>
              <a:t>计算机</a:t>
            </a:r>
            <a:r>
              <a:rPr lang="en-US" altLang="zh-CN"/>
              <a:t>”</a:t>
            </a:r>
            <a:r>
              <a:rPr lang="zh-CN" altLang="en-US"/>
              <a:t>只能做加法运算，则不可能。</a:t>
            </a:r>
            <a:endParaRPr lang="zh-CN" altLang="en-US"/>
          </a:p>
          <a:p>
            <a:pPr>
              <a:buFont typeface="Wingdings" panose="05000000000000000000" charset="0"/>
            </a:pPr>
            <a:endParaRPr lang="zh-CN" altLang="en-US"/>
          </a:p>
          <a:p>
            <a:pPr>
              <a:buFont typeface="Wingdings" panose="05000000000000000000" charset="0"/>
            </a:pPr>
            <a:r>
              <a:rPr lang="zh-CN" altLang="en-US" sz="2400"/>
              <a:t>计算模型让我们对问题的探索存在确切的答案，而不是不知道。</a:t>
            </a:r>
            <a:endParaRPr lang="zh-CN" altLang="en-US" sz="2400"/>
          </a:p>
        </p:txBody>
      </p:sp>
      <p:sp>
        <p:nvSpPr>
          <p:cNvPr id="4" name="Footer Placeholder 3"/>
          <p:cNvSpPr>
            <a:spLocks noGrp="1"/>
          </p:cNvSpPr>
          <p:nvPr>
            <p:ph type="ftr" sz="quarter" idx="11"/>
          </p:nvPr>
        </p:nvSpPr>
        <p:spPr/>
        <p:txBody>
          <a:bodyPr/>
          <a:p>
            <a:r>
              <a:rPr lang="zh-CN" altLang="en-US"/>
              <a:t>《公钥密码学研究方法论》第3课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/57</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sz="3800"/>
              <a:t>计算模型Computational Model</a:t>
            </a:r>
            <a:r>
              <a:rPr lang="en-US" altLang="zh-CN" sz="3800"/>
              <a:t>   4/4</a:t>
            </a:r>
            <a:endParaRPr lang="zh-CN" altLang="en-US" sz="3800"/>
          </a:p>
        </p:txBody>
      </p:sp>
      <p:sp>
        <p:nvSpPr>
          <p:cNvPr id="3" name="Text Placeholder 2"/>
          <p:cNvSpPr>
            <a:spLocks noGrp="1"/>
          </p:cNvSpPr>
          <p:nvPr>
            <p:ph type="body" idx="1"/>
          </p:nvPr>
        </p:nvSpPr>
        <p:spPr>
          <a:xfrm>
            <a:off x="207010" y="1350645"/>
            <a:ext cx="8749665" cy="4733925"/>
          </a:xfrm>
        </p:spPr>
        <p:txBody>
          <a:bodyPr>
            <a:normAutofit/>
          </a:bodyPr>
          <a:p>
            <a:pPr>
              <a:buFont typeface="Wingdings" panose="05000000000000000000" charset="0"/>
            </a:pPr>
            <a:r>
              <a:rPr lang="zh-CN">
                <a:latin typeface="仿宋" panose="02010609060101010101" charset="-122"/>
                <a:cs typeface="仿宋" panose="02010609060101010101" charset="-122"/>
              </a:rPr>
              <a:t>密码学关注计算模型的最大理由：</a:t>
            </a:r>
            <a:r>
              <a:rPr lang="en-US" altLang="zh-CN">
                <a:latin typeface="仿宋" panose="02010609060101010101" charset="-122"/>
                <a:cs typeface="仿宋" panose="02010609060101010101" charset="-122"/>
              </a:rPr>
              <a:t> </a:t>
            </a:r>
            <a:r>
              <a:rPr lang="zh-CN" altLang="en-US">
                <a:highlight>
                  <a:srgbClr val="00FF00"/>
                </a:highlight>
                <a:latin typeface="仿宋" panose="02010609060101010101" charset="-122"/>
                <a:cs typeface="仿宋" panose="02010609060101010101" charset="-122"/>
              </a:rPr>
              <a:t>给敌人画范围</a:t>
            </a:r>
            <a:endParaRPr lang="zh-CN" altLang="en-US">
              <a:highlight>
                <a:srgbClr val="00FF00"/>
              </a:highlight>
              <a:latin typeface="仿宋" panose="02010609060101010101" charset="-122"/>
              <a:cs typeface="仿宋" panose="02010609060101010101" charset="-122"/>
            </a:endParaRPr>
          </a:p>
          <a:p>
            <a:pPr>
              <a:buFont typeface="Wingdings" panose="05000000000000000000" charset="0"/>
            </a:pPr>
            <a:endParaRPr lang="zh-CN" altLang="en-US">
              <a:highlight>
                <a:srgbClr val="00FF00"/>
              </a:highlight>
              <a:latin typeface="仿宋" panose="02010609060101010101" charset="-122"/>
              <a:cs typeface="仿宋" panose="02010609060101010101" charset="-122"/>
            </a:endParaRPr>
          </a:p>
          <a:p>
            <a:pPr algn="ctr">
              <a:buFont typeface="Wingdings" panose="05000000000000000000" charset="0"/>
            </a:pPr>
            <a:r>
              <a:rPr lang="en-US" altLang="zh-CN">
                <a:highlight>
                  <a:srgbClr val="FFFF00"/>
                </a:highlight>
                <a:cs typeface="Garamond" panose="02020404030301010803" charset="0"/>
              </a:rPr>
              <a:t>We say it is secure if no PPT adversary can break it.</a:t>
            </a:r>
            <a:endParaRPr lang="en-US" altLang="zh-CN">
              <a:highlight>
                <a:srgbClr val="FFFF00"/>
              </a:highlight>
              <a:cs typeface="Garamond" panose="02020404030301010803" charset="0"/>
            </a:endParaRPr>
          </a:p>
          <a:p>
            <a:pPr algn="ctr">
              <a:buFont typeface="Wingdings" panose="05000000000000000000" charset="0"/>
            </a:pPr>
            <a:endParaRPr lang="zh-CN" altLang="en-US">
              <a:highlight>
                <a:srgbClr val="FFFF00"/>
              </a:highlight>
              <a:cs typeface="Garamond" panose="02020404030301010803" charset="0"/>
            </a:endParaRPr>
          </a:p>
          <a:p>
            <a:pPr marL="457200" indent="-457200" algn="l">
              <a:buFont typeface="Wingdings" panose="05000000000000000000" charset="0"/>
              <a:buChar char="o"/>
            </a:pPr>
            <a:r>
              <a:rPr lang="en-US" altLang="zh-CN">
                <a:cs typeface="Garamond" panose="02020404030301010803" charset="0"/>
              </a:rPr>
              <a:t>PPT (Probabilistic Polynomial Time)</a:t>
            </a:r>
            <a:r>
              <a:rPr lang="zh-CN" altLang="en-US">
                <a:cs typeface="Garamond" panose="02020404030301010803" charset="0"/>
              </a:rPr>
              <a:t>就是敌人的集合。这里指的是敌人在多项式时间内完成的，采用概率算法的的敌人。</a:t>
            </a:r>
            <a:endParaRPr lang="zh-CN" altLang="en-US">
              <a:cs typeface="Garamond" panose="02020404030301010803" charset="0"/>
            </a:endParaRPr>
          </a:p>
          <a:p>
            <a:pPr marL="457200" indent="-457200" algn="l">
              <a:buFont typeface="Wingdings" panose="05000000000000000000" charset="0"/>
              <a:buChar char="o"/>
            </a:pPr>
            <a:r>
              <a:rPr lang="en-US" altLang="zh-CN">
                <a:cs typeface="Garamond" panose="02020404030301010803" charset="0"/>
              </a:rPr>
              <a:t>no PPT</a:t>
            </a:r>
            <a:r>
              <a:rPr lang="zh-CN" altLang="en-US">
                <a:cs typeface="Garamond" panose="02020404030301010803" charset="0"/>
              </a:rPr>
              <a:t>必须考虑最强、最厉害的敌人。</a:t>
            </a:r>
            <a:endParaRPr lang="zh-CN" altLang="en-US">
              <a:cs typeface="Garamond" panose="02020404030301010803" charset="0"/>
            </a:endParaRPr>
          </a:p>
          <a:p>
            <a:pPr marL="457200" indent="-457200" algn="l">
              <a:buFont typeface="Wingdings" panose="05000000000000000000" charset="0"/>
              <a:buChar char="o"/>
            </a:pPr>
            <a:r>
              <a:rPr lang="zh-CN" altLang="en-US">
                <a:cs typeface="Garamond" panose="02020404030301010803" charset="0"/>
              </a:rPr>
              <a:t>我们考虑的不仅是已知的，还有未来的敌人。</a:t>
            </a:r>
            <a:endParaRPr lang="zh-CN" altLang="en-US">
              <a:cs typeface="Garamond" panose="02020404030301010803" charset="0"/>
            </a:endParaRPr>
          </a:p>
        </p:txBody>
      </p:sp>
      <p:sp>
        <p:nvSpPr>
          <p:cNvPr id="4" name="Footer Placeholder 3"/>
          <p:cNvSpPr>
            <a:spLocks noGrp="1"/>
          </p:cNvSpPr>
          <p:nvPr>
            <p:ph type="ftr" sz="quarter" idx="11"/>
          </p:nvPr>
        </p:nvSpPr>
        <p:spPr/>
        <p:txBody>
          <a:bodyPr/>
          <a:p>
            <a:r>
              <a:rPr lang="zh-CN" altLang="en-US"/>
              <a:t>《公钥密码学研究方法论》第3课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/57</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安全模型</a:t>
            </a:r>
            <a:r>
              <a:rPr lang="en-US" altLang="zh-CN"/>
              <a:t>Security Model   1/6</a:t>
            </a:r>
            <a:endParaRPr lang="en-US" altLang="zh-CN"/>
          </a:p>
        </p:txBody>
      </p:sp>
      <p:sp>
        <p:nvSpPr>
          <p:cNvPr id="3" name="Text Placeholder 2"/>
          <p:cNvSpPr>
            <a:spLocks noGrp="1"/>
          </p:cNvSpPr>
          <p:nvPr>
            <p:ph type="body" idx="1"/>
          </p:nvPr>
        </p:nvSpPr>
        <p:spPr>
          <a:xfrm>
            <a:off x="207010" y="1350645"/>
            <a:ext cx="8749665" cy="4796155"/>
          </a:xfrm>
        </p:spPr>
        <p:txBody>
          <a:bodyPr>
            <a:normAutofit fontScale="90000"/>
          </a:bodyPr>
          <a:p>
            <a:pPr marL="457200" indent="-457200">
              <a:buFont typeface="Wingdings" panose="05000000000000000000" charset="0"/>
              <a:buChar char="o"/>
            </a:pPr>
            <a:r>
              <a:t>假如犯罪分子小迪此刻正在攻击小明提出的密码方案，那么他的攻击对方案到底有没有安全威胁？</a:t>
            </a:r>
          </a:p>
          <a:p>
            <a:pPr marL="457200" indent="-457200">
              <a:buFont typeface="Wingdings" panose="05000000000000000000" charset="0"/>
              <a:buChar char="o"/>
            </a:pPr>
          </a:p>
          <a:p>
            <a:pPr marL="457200" indent="-457200">
              <a:lnSpc>
                <a:spcPct val="110000"/>
              </a:lnSpc>
              <a:buFont typeface="Wingdings" panose="05000000000000000000" charset="0"/>
              <a:buChar char="o"/>
            </a:pPr>
            <a:r>
              <a:t> 这个问题同样</a:t>
            </a:r>
            <a:r>
              <a:rPr>
                <a:highlight>
                  <a:srgbClr val="FFFF00"/>
                </a:highlight>
              </a:rPr>
              <a:t>无法回答</a:t>
            </a:r>
            <a:r>
              <a:t>，因为我们对来自小迪的攻击细节不清楚。以数字签名为例，在攻击之前，小迪到底获取了什么信息，且他的攻击目标又是什么？如果对这些问题的答案不清楚，我们就无法评估小迪攻击的危险性。</a:t>
            </a:r>
          </a:p>
          <a:p>
            <a:pPr marL="457200" indent="-457200">
              <a:buFont typeface="Wingdings" panose="05000000000000000000" charset="0"/>
              <a:buChar char="o"/>
            </a:pPr>
          </a:p>
          <a:p>
            <a:pPr lvl="1">
              <a:buFont typeface="Wingdings" panose="05000000000000000000" charset="0"/>
              <a:buChar char="v"/>
            </a:pPr>
            <a:r>
              <a:rPr sz="2665">
                <a:latin typeface="仿宋" panose="02010609060101010101" charset="-122"/>
                <a:ea typeface="仿宋" panose="02010609060101010101" charset="-122"/>
              </a:rPr>
              <a:t>假如小迪知道了签名的私钥，</a:t>
            </a:r>
            <a:r>
              <a:rPr lang="zh-CN" sz="2665">
                <a:latin typeface="仿宋" panose="02010609060101010101" charset="-122"/>
                <a:ea typeface="仿宋" panose="02010609060101010101" charset="-122"/>
              </a:rPr>
              <a:t>那伪造签名非常容易</a:t>
            </a:r>
            <a:endParaRPr lang="zh-CN" sz="2665">
              <a:latin typeface="仿宋" panose="02010609060101010101" charset="-122"/>
              <a:ea typeface="仿宋" panose="02010609060101010101" charset="-122"/>
            </a:endParaRPr>
          </a:p>
          <a:p>
            <a:pPr lvl="1">
              <a:buFont typeface="Wingdings" panose="05000000000000000000" charset="0"/>
              <a:buChar char="v"/>
            </a:pPr>
            <a:r>
              <a:rPr lang="zh-CN" sz="2665">
                <a:latin typeface="仿宋" panose="02010609060101010101" charset="-122"/>
                <a:ea typeface="仿宋" panose="02010609060101010101" charset="-122"/>
              </a:rPr>
              <a:t>假设小迪连公钥都不知道，那伪造签名就很不可能</a:t>
            </a:r>
            <a:r>
              <a:rPr lang="zh-CN" sz="2665"/>
              <a:t>。</a:t>
            </a:r>
            <a:endParaRPr lang="zh-CN" sz="2665"/>
          </a:p>
        </p:txBody>
      </p:sp>
      <p:sp>
        <p:nvSpPr>
          <p:cNvPr id="4" name="Footer Placeholder 3"/>
          <p:cNvSpPr>
            <a:spLocks noGrp="1"/>
          </p:cNvSpPr>
          <p:nvPr>
            <p:ph type="ftr" sz="quarter" idx="11"/>
          </p:nvPr>
        </p:nvSpPr>
        <p:spPr/>
        <p:txBody>
          <a:bodyPr/>
          <a:p>
            <a:r>
              <a:rPr lang="zh-CN" altLang="en-US"/>
              <a:t>《公钥密码学研究方法论》第3课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/57</a:t>
            </a: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安全模型</a:t>
            </a:r>
            <a:r>
              <a:rPr lang="en-US" altLang="zh-CN"/>
              <a:t>Security Model   2/6</a:t>
            </a:r>
            <a:endParaRPr lang="en-US" altLang="zh-CN"/>
          </a:p>
        </p:txBody>
      </p:sp>
      <p:sp>
        <p:nvSpPr>
          <p:cNvPr id="3" name="Text Placeholder 2"/>
          <p:cNvSpPr>
            <a:spLocks noGrp="1"/>
          </p:cNvSpPr>
          <p:nvPr>
            <p:ph type="body" idx="1"/>
          </p:nvPr>
        </p:nvSpPr>
        <p:spPr>
          <a:xfrm>
            <a:off x="207010" y="1350645"/>
            <a:ext cx="8749665" cy="4796155"/>
          </a:xfrm>
        </p:spPr>
        <p:txBody>
          <a:bodyPr>
            <a:normAutofit/>
          </a:bodyPr>
          <a:p>
            <a:pPr marL="457200" indent="-457200">
              <a:buFont typeface="Wingdings" panose="05000000000000000000" charset="0"/>
              <a:buChar char="o"/>
            </a:pPr>
            <a:r>
              <a:t>安全模型可以从数学的角度定义</a:t>
            </a:r>
            <a:r>
              <a:rPr lang="zh-CN"/>
              <a:t>：</a:t>
            </a:r>
            <a:endParaRPr lang="zh-CN"/>
          </a:p>
          <a:p>
            <a:pPr marL="914400" lvl="1" indent="-457200">
              <a:buFont typeface="Wingdings" panose="05000000000000000000" charset="0"/>
              <a:buChar char="v"/>
            </a:pPr>
            <a:r>
              <a:rPr sz="2800">
                <a:latin typeface="仿宋" panose="02010609060101010101" charset="-122"/>
                <a:ea typeface="仿宋" panose="02010609060101010101" charset="-122"/>
                <a:sym typeface="+mn-ea"/>
              </a:rPr>
              <a:t>小迪</a:t>
            </a:r>
            <a:r>
              <a:rPr sz="2800">
                <a:latin typeface="仿宋" panose="02010609060101010101" charset="-122"/>
                <a:ea typeface="仿宋" panose="02010609060101010101" charset="-122"/>
              </a:rPr>
              <a:t>在攻击之前知道什么，以及</a:t>
            </a:r>
            <a:endParaRPr sz="2800">
              <a:latin typeface="仿宋" panose="02010609060101010101" charset="-122"/>
              <a:ea typeface="仿宋" panose="02010609060101010101" charset="-122"/>
            </a:endParaRPr>
          </a:p>
          <a:p>
            <a:pPr marL="914400" lvl="1" indent="-457200">
              <a:buFont typeface="Wingdings" panose="05000000000000000000" charset="0"/>
              <a:buChar char="v"/>
            </a:pPr>
            <a:r>
              <a:rPr sz="2800">
                <a:latin typeface="仿宋" panose="02010609060101010101" charset="-122"/>
                <a:ea typeface="仿宋" panose="02010609060101010101" charset="-122"/>
              </a:rPr>
              <a:t>小迪的攻击目标是什么</a:t>
            </a:r>
            <a:r>
              <a:rPr lang="zh-CN" sz="2800">
                <a:latin typeface="仿宋" panose="02010609060101010101" charset="-122"/>
                <a:ea typeface="仿宋" panose="02010609060101010101" charset="-122"/>
              </a:rPr>
              <a:t>。</a:t>
            </a:r>
            <a:endParaRPr lang="zh-CN" sz="2800">
              <a:latin typeface="仿宋" panose="02010609060101010101" charset="-122"/>
              <a:ea typeface="仿宋" panose="02010609060101010101" charset="-122"/>
            </a:endParaRPr>
          </a:p>
          <a:p>
            <a:pPr marL="457200" lvl="0" indent="-457200">
              <a:buFont typeface="Wingdings" panose="05000000000000000000" charset="0"/>
              <a:buChar char="o"/>
            </a:pPr>
            <a:r>
              <a:t>即</a:t>
            </a:r>
            <a:r>
              <a:rPr lang="zh-CN"/>
              <a:t>安全模型</a:t>
            </a:r>
            <a:r>
              <a:t>把</a:t>
            </a:r>
            <a:r>
              <a:rPr>
                <a:highlight>
                  <a:srgbClr val="FFFF00"/>
                </a:highlight>
              </a:rPr>
              <a:t>攻击一个方案</a:t>
            </a:r>
            <a:r>
              <a:t>转换</a:t>
            </a:r>
            <a:r>
              <a:rPr lang="zh-CN"/>
              <a:t>严谨表达</a:t>
            </a:r>
            <a:r>
              <a:t>成</a:t>
            </a:r>
            <a:r>
              <a:rPr>
                <a:highlight>
                  <a:srgbClr val="00FF00"/>
                </a:highlight>
              </a:rPr>
              <a:t>求解一个计算问题</a:t>
            </a:r>
            <a:r>
              <a:rPr lang="zh-CN">
                <a:highlight>
                  <a:srgbClr val="00FF00"/>
                </a:highlight>
              </a:rPr>
              <a:t>（知道</a:t>
            </a:r>
            <a:r>
              <a:rPr lang="en-US" altLang="zh-CN">
                <a:highlight>
                  <a:srgbClr val="00FF00"/>
                </a:highlight>
              </a:rPr>
              <a:t>……</a:t>
            </a:r>
            <a:r>
              <a:rPr lang="zh-CN" altLang="en-US">
                <a:highlight>
                  <a:srgbClr val="00FF00"/>
                </a:highlight>
              </a:rPr>
              <a:t>求</a:t>
            </a:r>
            <a:r>
              <a:rPr lang="en-US" altLang="zh-CN">
                <a:highlight>
                  <a:srgbClr val="00FF00"/>
                </a:highlight>
              </a:rPr>
              <a:t>……</a:t>
            </a:r>
            <a:r>
              <a:rPr lang="zh-CN">
                <a:highlight>
                  <a:srgbClr val="00FF00"/>
                </a:highlight>
              </a:rPr>
              <a:t>）</a:t>
            </a:r>
            <a:r>
              <a:t>。有了这样的安全模型，我们分析方案的安全性就像分析一个计算问题的困难性，任务清清楚楚</a:t>
            </a:r>
            <a:r>
              <a:rPr lang="zh-CN"/>
              <a:t>（从而能够得到安全或不安全这种结论）</a:t>
            </a:r>
            <a:r>
              <a:t>。</a:t>
            </a:r>
          </a:p>
          <a:p>
            <a:pPr marL="457200" indent="-457200">
              <a:buFont typeface="Wingdings" panose="05000000000000000000" charset="0"/>
              <a:buChar char="o"/>
            </a:pPr>
            <a:r>
              <a:rPr lang="zh-CN"/>
              <a:t>一个密码技术概念可以有多个安全模型（弱与强），对应的计算困难问题是不一样的。</a:t>
            </a:r>
            <a:endParaRPr lang="zh-CN"/>
          </a:p>
        </p:txBody>
      </p:sp>
      <p:sp>
        <p:nvSpPr>
          <p:cNvPr id="4" name="Footer Placeholder 3"/>
          <p:cNvSpPr>
            <a:spLocks noGrp="1"/>
          </p:cNvSpPr>
          <p:nvPr>
            <p:ph type="ftr" sz="quarter" idx="11"/>
          </p:nvPr>
        </p:nvSpPr>
        <p:spPr/>
        <p:txBody>
          <a:bodyPr/>
          <a:p>
            <a:r>
              <a:rPr lang="zh-CN" altLang="en-US"/>
              <a:t>《公钥密码学研究方法论》第3课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/57</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sym typeface="+mn-ea"/>
              </a:rPr>
              <a:t>安全模型</a:t>
            </a:r>
            <a:r>
              <a:rPr lang="en-US" altLang="zh-CN">
                <a:sym typeface="+mn-ea"/>
              </a:rPr>
              <a:t>Security Model   3/6</a:t>
            </a:r>
            <a:endParaRPr lang="en-US"/>
          </a:p>
        </p:txBody>
      </p:sp>
      <p:sp>
        <p:nvSpPr>
          <p:cNvPr id="3" name="Text Placeholder 2"/>
          <p:cNvSpPr>
            <a:spLocks noGrp="1"/>
          </p:cNvSpPr>
          <p:nvPr>
            <p:ph type="body" idx="1"/>
          </p:nvPr>
        </p:nvSpPr>
        <p:spPr>
          <a:xfrm>
            <a:off x="207010" y="1350645"/>
            <a:ext cx="8749665" cy="4879340"/>
          </a:xfrm>
        </p:spPr>
        <p:txBody>
          <a:bodyPr>
            <a:normAutofit lnSpcReduction="10000"/>
          </a:bodyPr>
          <a:p>
            <a:pPr marL="457200" indent="-457200">
              <a:buFont typeface="Wingdings" panose="05000000000000000000" charset="0"/>
              <a:buChar char="o"/>
            </a:pPr>
            <a:r>
              <a:rPr lang="zh-CN" altLang="en-US"/>
              <a:t>数学下计算问题的表达形式：</a:t>
            </a:r>
            <a:endParaRPr lang="zh-CN" altLang="en-US"/>
          </a:p>
          <a:p>
            <a:pPr lvl="1">
              <a:buFont typeface="Wingdings" panose="05000000000000000000" charset="0"/>
              <a:buChar char="v"/>
            </a:pPr>
            <a:r>
              <a:rPr lang="zh-CN" altLang="en-US"/>
              <a:t>输入：</a:t>
            </a:r>
            <a:r>
              <a:rPr lang="en-US" altLang="zh-CN"/>
              <a:t>X</a:t>
            </a:r>
            <a:endParaRPr lang="en-US" altLang="zh-CN"/>
          </a:p>
          <a:p>
            <a:pPr lvl="1">
              <a:buFont typeface="Wingdings" panose="05000000000000000000" charset="0"/>
              <a:buChar char="v"/>
            </a:pPr>
            <a:r>
              <a:rPr lang="zh-CN" altLang="en-US"/>
              <a:t>输出：</a:t>
            </a:r>
            <a:r>
              <a:rPr lang="en-US" altLang="zh-CN"/>
              <a:t>Y</a:t>
            </a:r>
            <a:endParaRPr lang="en-US" altLang="zh-CN"/>
          </a:p>
          <a:p>
            <a:pPr marL="457200" indent="-457200">
              <a:buFont typeface="Wingdings" panose="05000000000000000000" charset="0"/>
              <a:buChar char="o"/>
            </a:pPr>
            <a:r>
              <a:rPr lang="zh-CN" altLang="en-US"/>
              <a:t>安全模型下的计算问题表达形式</a:t>
            </a:r>
            <a:endParaRPr lang="zh-CN" altLang="en-US"/>
          </a:p>
          <a:p>
            <a:pPr lvl="1">
              <a:buFont typeface="Wingdings" panose="05000000000000000000" charset="0"/>
              <a:buChar char="v"/>
            </a:pPr>
            <a:r>
              <a:rPr lang="zh-CN" altLang="en-US" sz="2800">
                <a:sym typeface="+mn-ea"/>
              </a:rPr>
              <a:t>敌人知道了：</a:t>
            </a:r>
            <a:r>
              <a:rPr lang="en-US" altLang="zh-CN" sz="2800">
                <a:sym typeface="+mn-ea"/>
              </a:rPr>
              <a:t>X</a:t>
            </a:r>
            <a:endParaRPr lang="en-US" altLang="zh-CN" sz="2800"/>
          </a:p>
          <a:p>
            <a:pPr lvl="1">
              <a:buFont typeface="Wingdings" panose="05000000000000000000" charset="0"/>
              <a:buChar char="v"/>
            </a:pPr>
            <a:r>
              <a:rPr lang="zh-CN" altLang="en-US" sz="2800">
                <a:sym typeface="+mn-ea"/>
              </a:rPr>
              <a:t>敌人将攻击：</a:t>
            </a:r>
            <a:r>
              <a:rPr lang="en-US" altLang="zh-CN" sz="2800">
                <a:sym typeface="+mn-ea"/>
              </a:rPr>
              <a:t>Y</a:t>
            </a:r>
            <a:endParaRPr lang="en-US" altLang="zh-CN" sz="2800"/>
          </a:p>
          <a:p>
            <a:pPr marL="457200" indent="-457200">
              <a:buFont typeface="Wingdings" panose="05000000000000000000" charset="0"/>
              <a:buChar char="o"/>
            </a:pPr>
            <a:r>
              <a:rPr lang="zh-CN" altLang="en-US"/>
              <a:t>安全模型的表达有多样</a:t>
            </a:r>
            <a:endParaRPr lang="zh-CN" altLang="en-US"/>
          </a:p>
          <a:p>
            <a:pPr lvl="1">
              <a:buFont typeface="Wingdings" panose="05000000000000000000" charset="0"/>
              <a:buChar char="v"/>
            </a:pPr>
            <a:r>
              <a:rPr lang="zh-CN" altLang="en-US" sz="2800">
                <a:sym typeface="+mn-ea"/>
              </a:rPr>
              <a:t>游戏</a:t>
            </a:r>
            <a:r>
              <a:rPr lang="en-US" altLang="zh-CN" sz="2800">
                <a:sym typeface="+mn-ea"/>
              </a:rPr>
              <a:t>Game</a:t>
            </a:r>
            <a:r>
              <a:rPr lang="zh-CN" altLang="en-US" sz="2800">
                <a:sym typeface="+mn-ea"/>
              </a:rPr>
              <a:t>的方式</a:t>
            </a:r>
            <a:r>
              <a:rPr lang="en-US" altLang="zh-CN" sz="2800">
                <a:sym typeface="+mn-ea"/>
              </a:rPr>
              <a:t>(</a:t>
            </a:r>
            <a:r>
              <a:rPr lang="zh-CN" altLang="en-US" sz="2800">
                <a:sym typeface="+mn-ea"/>
              </a:rPr>
              <a:t>挑战者和敌人的交互</a:t>
            </a:r>
            <a:r>
              <a:rPr lang="en-US" altLang="zh-CN" sz="2800">
                <a:sym typeface="+mn-ea"/>
              </a:rPr>
              <a:t>)</a:t>
            </a:r>
            <a:endParaRPr lang="en-US" altLang="zh-CN" sz="2800"/>
          </a:p>
          <a:p>
            <a:pPr lvl="1">
              <a:buFont typeface="Wingdings" panose="05000000000000000000" charset="0"/>
              <a:buChar char="v"/>
            </a:pPr>
            <a:r>
              <a:rPr lang="zh-CN" sz="2800">
                <a:sym typeface="+mn-ea"/>
              </a:rPr>
              <a:t>概率</a:t>
            </a:r>
            <a:r>
              <a:rPr lang="en-US" altLang="zh-CN" sz="2800">
                <a:sym typeface="+mn-ea"/>
              </a:rPr>
              <a:t>Probability</a:t>
            </a:r>
            <a:r>
              <a:rPr lang="zh-CN" altLang="en-US" sz="2800">
                <a:sym typeface="+mn-ea"/>
              </a:rPr>
              <a:t>方式的表达</a:t>
            </a:r>
            <a:r>
              <a:rPr lang="en-US" altLang="zh-CN" sz="2800">
                <a:sym typeface="+mn-ea"/>
              </a:rPr>
              <a:t>(P[</a:t>
            </a:r>
            <a:r>
              <a:rPr lang="zh-CN" altLang="en-US" sz="2000">
                <a:sym typeface="+mn-ea"/>
              </a:rPr>
              <a:t>知道的内容：攻击的目标</a:t>
            </a:r>
            <a:r>
              <a:rPr lang="en-US" altLang="zh-CN" sz="2800">
                <a:sym typeface="+mn-ea"/>
              </a:rPr>
              <a:t>])</a:t>
            </a:r>
            <a:endParaRPr lang="en-US" altLang="zh-CN" sz="2800">
              <a:sym typeface="+mn-ea"/>
            </a:endParaRPr>
          </a:p>
        </p:txBody>
      </p:sp>
      <p:sp>
        <p:nvSpPr>
          <p:cNvPr id="4" name="Footer Placeholder 3"/>
          <p:cNvSpPr>
            <a:spLocks noGrp="1"/>
          </p:cNvSpPr>
          <p:nvPr>
            <p:ph type="ftr" sz="quarter" idx="11"/>
          </p:nvPr>
        </p:nvSpPr>
        <p:spPr/>
        <p:txBody>
          <a:bodyPr/>
          <a:p>
            <a:r>
              <a:rPr lang="zh-CN" altLang="en-US"/>
              <a:t>《公钥密码学研究方法论》第3课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/57</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sym typeface="+mn-ea"/>
              </a:rPr>
              <a:t>安全模型</a:t>
            </a:r>
            <a:r>
              <a:rPr lang="en-US" altLang="zh-CN">
                <a:sym typeface="+mn-ea"/>
              </a:rPr>
              <a:t>Security Model   4/6</a:t>
            </a:r>
            <a:endParaRPr lang="en-US"/>
          </a:p>
        </p:txBody>
      </p:sp>
      <p:sp>
        <p:nvSpPr>
          <p:cNvPr id="3" name="Text Placeholder 2"/>
          <p:cNvSpPr>
            <a:spLocks noGrp="1"/>
          </p:cNvSpPr>
          <p:nvPr>
            <p:ph type="body" idx="1"/>
          </p:nvPr>
        </p:nvSpPr>
        <p:spPr>
          <a:xfrm>
            <a:off x="6457950" y="1555750"/>
            <a:ext cx="1322705" cy="569595"/>
          </a:xfrm>
          <a:solidFill>
            <a:schemeClr val="accent1">
              <a:lumMod val="60000"/>
              <a:lumOff val="40000"/>
            </a:schemeClr>
          </a:solidFill>
        </p:spPr>
        <p:txBody>
          <a:bodyPr/>
          <a:p>
            <a:pPr>
              <a:buFont typeface="Wingdings" panose="05000000000000000000" charset="0"/>
            </a:pPr>
            <a:r>
              <a:rPr lang="zh-CN" altLang="en-US" sz="2800">
                <a:sym typeface="+mn-ea"/>
              </a:rPr>
              <a:t>挑战者</a:t>
            </a:r>
            <a:endParaRPr lang="zh-CN" altLang="en-US" sz="2800">
              <a:sym typeface="+mn-ea"/>
            </a:endParaRPr>
          </a:p>
        </p:txBody>
      </p:sp>
      <p:sp>
        <p:nvSpPr>
          <p:cNvPr id="4" name="Footer Placeholder 3"/>
          <p:cNvSpPr>
            <a:spLocks noGrp="1"/>
          </p:cNvSpPr>
          <p:nvPr>
            <p:ph type="ftr" sz="quarter" idx="11"/>
          </p:nvPr>
        </p:nvSpPr>
        <p:spPr/>
        <p:txBody>
          <a:bodyPr/>
          <a:p>
            <a:r>
              <a:rPr lang="zh-CN" altLang="en-US"/>
              <a:t>《公钥密码学研究方法论》第3课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/57</a:t>
            </a:r>
            <a:endParaRPr lang="en-US"/>
          </a:p>
        </p:txBody>
      </p:sp>
      <p:sp>
        <p:nvSpPr>
          <p:cNvPr id="6" name="Text Placeholder 2"/>
          <p:cNvSpPr>
            <a:spLocks noGrp="1"/>
          </p:cNvSpPr>
          <p:nvPr/>
        </p:nvSpPr>
        <p:spPr>
          <a:xfrm>
            <a:off x="1824355" y="1555750"/>
            <a:ext cx="1322705" cy="569595"/>
          </a:xfrm>
          <a:prstGeom prst="rect">
            <a:avLst/>
          </a:prstGeom>
          <a:solidFill>
            <a:schemeClr val="accent1">
              <a:lumMod val="60000"/>
              <a:lumOff val="40000"/>
            </a:schemeClr>
          </a:solidFill>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800" u="none" strike="noStrike" kern="1200" cap="none" spc="0" normalizeH="0">
                <a:solidFill>
                  <a:schemeClr val="tx1"/>
                </a:solidFill>
                <a:uFillTx/>
                <a:latin typeface="Garamond" panose="02020404030301010803" charset="0"/>
                <a:ea typeface="仿宋" panose="02010609060101010101"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仿宋" panose="02010609060101010101" charset="-122"/>
                <a:ea typeface="仿宋" panose="02010609060101010101"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anose="05000000000000000000" charset="0"/>
            </a:pPr>
            <a:r>
              <a:rPr lang="zh-CN" altLang="en-US" sz="2800">
                <a:sym typeface="+mn-ea"/>
              </a:rPr>
              <a:t>敌人</a:t>
            </a:r>
            <a:endParaRPr lang="zh-CN" altLang="en-US" sz="2800">
              <a:sym typeface="+mn-ea"/>
            </a:endParaRPr>
          </a:p>
        </p:txBody>
      </p:sp>
      <p:cxnSp>
        <p:nvCxnSpPr>
          <p:cNvPr id="7" name="Straight Arrow Connector 6"/>
          <p:cNvCxnSpPr/>
          <p:nvPr/>
        </p:nvCxnSpPr>
        <p:spPr>
          <a:xfrm flipV="1">
            <a:off x="3318510" y="2562225"/>
            <a:ext cx="2802255" cy="11430"/>
          </a:xfrm>
          <a:prstGeom prst="straightConnector1">
            <a:avLst/>
          </a:prstGeom>
          <a:ln w="0" cmpd="sng">
            <a:solidFill>
              <a:schemeClr val="tx1"/>
            </a:solidFill>
            <a:prstDash val="solid"/>
            <a:tailEnd type="triangle" w="lg" len="lg"/>
          </a:ln>
        </p:spPr>
        <p:style>
          <a:lnRef idx="2">
            <a:schemeClr val="accent1"/>
          </a:lnRef>
          <a:fillRef idx="0">
            <a:srgbClr val="FFFFFF"/>
          </a:fillRef>
          <a:effectRef idx="0">
            <a:srgbClr val="FFFFFF"/>
          </a:effectRef>
          <a:fontRef idx="minor">
            <a:schemeClr val="tx1"/>
          </a:fontRef>
        </p:style>
      </p:cxnSp>
      <p:cxnSp>
        <p:nvCxnSpPr>
          <p:cNvPr id="8" name="Straight Arrow Connector 7"/>
          <p:cNvCxnSpPr/>
          <p:nvPr/>
        </p:nvCxnSpPr>
        <p:spPr>
          <a:xfrm flipH="1">
            <a:off x="3318510" y="3326130"/>
            <a:ext cx="2802255" cy="10795"/>
          </a:xfrm>
          <a:prstGeom prst="straightConnector1">
            <a:avLst/>
          </a:prstGeom>
          <a:ln w="0" cmpd="sng">
            <a:solidFill>
              <a:schemeClr val="tx1"/>
            </a:solidFill>
            <a:prstDash val="solid"/>
            <a:tailEnd type="triangle" w="lg" len="lg"/>
          </a:ln>
        </p:spPr>
        <p:style>
          <a:lnRef idx="2">
            <a:schemeClr val="accent1"/>
          </a:lnRef>
          <a:fillRef idx="0">
            <a:srgbClr val="FFFFFF"/>
          </a:fillRef>
          <a:effectRef idx="0">
            <a:srgbClr val="FFFFFF"/>
          </a:effectRef>
          <a:fontRef idx="minor">
            <a:schemeClr val="tx1"/>
          </a:fontRef>
        </p:style>
      </p:cxnSp>
      <p:cxnSp>
        <p:nvCxnSpPr>
          <p:cNvPr id="9" name="Straight Arrow Connector 8"/>
          <p:cNvCxnSpPr/>
          <p:nvPr/>
        </p:nvCxnSpPr>
        <p:spPr>
          <a:xfrm flipV="1">
            <a:off x="3318510" y="4089400"/>
            <a:ext cx="2802255" cy="11430"/>
          </a:xfrm>
          <a:prstGeom prst="straightConnector1">
            <a:avLst/>
          </a:prstGeom>
          <a:ln w="0" cmpd="sng">
            <a:solidFill>
              <a:schemeClr val="tx1"/>
            </a:solidFill>
            <a:prstDash val="solid"/>
            <a:tailEnd type="triangle" w="lg" len="lg"/>
          </a:ln>
        </p:spPr>
        <p:style>
          <a:lnRef idx="2">
            <a:schemeClr val="accent1"/>
          </a:lnRef>
          <a:fillRef idx="0">
            <a:srgbClr val="FFFFFF"/>
          </a:fillRef>
          <a:effectRef idx="0">
            <a:srgbClr val="FFFFFF"/>
          </a:effectRef>
          <a:fontRef idx="minor">
            <a:schemeClr val="tx1"/>
          </a:fontRef>
        </p:style>
      </p:cxnSp>
      <p:cxnSp>
        <p:nvCxnSpPr>
          <p:cNvPr id="10" name="Straight Arrow Connector 9"/>
          <p:cNvCxnSpPr/>
          <p:nvPr/>
        </p:nvCxnSpPr>
        <p:spPr>
          <a:xfrm flipH="1">
            <a:off x="3312795" y="4853305"/>
            <a:ext cx="2802255" cy="10795"/>
          </a:xfrm>
          <a:prstGeom prst="straightConnector1">
            <a:avLst/>
          </a:prstGeom>
          <a:ln w="0" cmpd="sng">
            <a:solidFill>
              <a:schemeClr val="tx1"/>
            </a:solidFill>
            <a:prstDash val="solid"/>
            <a:tailEnd type="triangle" w="lg" len="lg"/>
          </a:ln>
        </p:spPr>
        <p:style>
          <a:lnRef idx="2">
            <a:schemeClr val="accent1"/>
          </a:lnRef>
          <a:fillRef idx="0">
            <a:srgbClr val="FFFFFF"/>
          </a:fillRef>
          <a:effectRef idx="0">
            <a:srgbClr val="FFFFFF"/>
          </a:effectRef>
          <a:fontRef idx="minor">
            <a:schemeClr val="tx1"/>
          </a:fontRef>
        </p:style>
      </p:cxnSp>
      <p:cxnSp>
        <p:nvCxnSpPr>
          <p:cNvPr id="11" name="Straight Arrow Connector 10"/>
          <p:cNvCxnSpPr/>
          <p:nvPr/>
        </p:nvCxnSpPr>
        <p:spPr>
          <a:xfrm flipV="1">
            <a:off x="3318510" y="5652770"/>
            <a:ext cx="2802255" cy="11430"/>
          </a:xfrm>
          <a:prstGeom prst="straightConnector1">
            <a:avLst/>
          </a:prstGeom>
          <a:ln w="0" cmpd="sng">
            <a:solidFill>
              <a:srgbClr val="C00000"/>
            </a:solidFill>
            <a:prstDash val="solid"/>
            <a:tailEnd type="triangle" w="lg" len="lg"/>
          </a:ln>
        </p:spPr>
        <p:style>
          <a:lnRef idx="2">
            <a:schemeClr val="accent1"/>
          </a:lnRef>
          <a:fillRef idx="0">
            <a:srgbClr val="FFFFFF"/>
          </a:fillRef>
          <a:effectRef idx="0">
            <a:srgbClr val="FFFFFF"/>
          </a:effectRef>
          <a:fontRef idx="minor">
            <a:schemeClr val="tx1"/>
          </a:fontRef>
        </p:style>
      </p:cxnSp>
      <p:sp>
        <p:nvSpPr>
          <p:cNvPr id="12" name="Text Box 11"/>
          <p:cNvSpPr txBox="1"/>
          <p:nvPr/>
        </p:nvSpPr>
        <p:spPr>
          <a:xfrm>
            <a:off x="3402330" y="2169160"/>
            <a:ext cx="2621915" cy="368300"/>
          </a:xfrm>
          <a:prstGeom prst="rect">
            <a:avLst/>
          </a:prstGeom>
          <a:noFill/>
        </p:spPr>
        <p:txBody>
          <a:bodyPr wrap="square" rtlCol="0" anchor="t">
            <a:spAutoFit/>
          </a:bodyPr>
          <a:p>
            <a:pPr algn="ctr"/>
            <a:r>
              <a:rPr lang="zh-CN" altLang="en-US">
                <a:sym typeface="+mn-ea"/>
              </a:rPr>
              <a:t>给我公钥</a:t>
            </a:r>
            <a:endParaRPr lang="zh-CN" altLang="en-US">
              <a:sym typeface="+mn-ea"/>
            </a:endParaRPr>
          </a:p>
        </p:txBody>
      </p:sp>
      <p:sp>
        <p:nvSpPr>
          <p:cNvPr id="13" name="Text Box 12"/>
          <p:cNvSpPr txBox="1"/>
          <p:nvPr/>
        </p:nvSpPr>
        <p:spPr>
          <a:xfrm>
            <a:off x="3482340" y="2968625"/>
            <a:ext cx="2632075" cy="368300"/>
          </a:xfrm>
          <a:prstGeom prst="rect">
            <a:avLst/>
          </a:prstGeom>
          <a:noFill/>
        </p:spPr>
        <p:txBody>
          <a:bodyPr wrap="square" rtlCol="0" anchor="t">
            <a:spAutoFit/>
          </a:bodyPr>
          <a:p>
            <a:pPr algn="ctr"/>
            <a:r>
              <a:rPr lang="zh-CN" altLang="en-US">
                <a:sym typeface="+mn-ea"/>
              </a:rPr>
              <a:t>公钥是</a:t>
            </a:r>
            <a:r>
              <a:rPr lang="en-US" altLang="zh-CN">
                <a:sym typeface="+mn-ea"/>
              </a:rPr>
              <a:t>pk</a:t>
            </a:r>
            <a:endParaRPr lang="en-US" altLang="zh-CN">
              <a:sym typeface="+mn-ea"/>
            </a:endParaRPr>
          </a:p>
        </p:txBody>
      </p:sp>
      <p:sp>
        <p:nvSpPr>
          <p:cNvPr id="14" name="Text Box 13"/>
          <p:cNvSpPr txBox="1"/>
          <p:nvPr/>
        </p:nvSpPr>
        <p:spPr>
          <a:xfrm>
            <a:off x="3147060" y="3696335"/>
            <a:ext cx="3199765" cy="368300"/>
          </a:xfrm>
          <a:prstGeom prst="rect">
            <a:avLst/>
          </a:prstGeom>
          <a:noFill/>
        </p:spPr>
        <p:txBody>
          <a:bodyPr wrap="square" rtlCol="0" anchor="t">
            <a:spAutoFit/>
          </a:bodyPr>
          <a:p>
            <a:pPr algn="ctr"/>
            <a:r>
              <a:rPr lang="zh-CN" altLang="en-US">
                <a:sym typeface="+mn-ea"/>
              </a:rPr>
              <a:t>给我对</a:t>
            </a:r>
            <a:r>
              <a:rPr lang="en-US" altLang="zh-CN">
                <a:sym typeface="+mn-ea"/>
              </a:rPr>
              <a:t>m_0</a:t>
            </a:r>
            <a:r>
              <a:rPr lang="zh-CN" altLang="en-US">
                <a:sym typeface="+mn-ea"/>
              </a:rPr>
              <a:t>或</a:t>
            </a:r>
            <a:r>
              <a:rPr lang="en-US" altLang="zh-CN">
                <a:sym typeface="+mn-ea"/>
              </a:rPr>
              <a:t>m_1</a:t>
            </a:r>
            <a:r>
              <a:rPr lang="zh-CN" altLang="en-US">
                <a:sym typeface="+mn-ea"/>
              </a:rPr>
              <a:t>加密的密文</a:t>
            </a:r>
            <a:endParaRPr lang="en-US" altLang="zh-CN">
              <a:sym typeface="+mn-ea"/>
            </a:endParaRPr>
          </a:p>
        </p:txBody>
      </p:sp>
      <p:sp>
        <p:nvSpPr>
          <p:cNvPr id="15" name="Text Box 14"/>
          <p:cNvSpPr txBox="1"/>
          <p:nvPr/>
        </p:nvSpPr>
        <p:spPr>
          <a:xfrm>
            <a:off x="2771140" y="4474210"/>
            <a:ext cx="4054475" cy="368300"/>
          </a:xfrm>
          <a:prstGeom prst="rect">
            <a:avLst/>
          </a:prstGeom>
          <a:noFill/>
        </p:spPr>
        <p:txBody>
          <a:bodyPr wrap="square" rtlCol="0" anchor="t">
            <a:spAutoFit/>
          </a:bodyPr>
          <a:p>
            <a:pPr algn="ctr"/>
            <a:r>
              <a:rPr lang="en-US">
                <a:sym typeface="+mn-ea"/>
              </a:rPr>
              <a:t>CT</a:t>
            </a:r>
            <a:r>
              <a:rPr lang="zh-CN" altLang="en-US">
                <a:sym typeface="+mn-ea"/>
              </a:rPr>
              <a:t>是我对其中一个消息加密的密文</a:t>
            </a:r>
            <a:endParaRPr lang="zh-CN" altLang="en-US">
              <a:sym typeface="+mn-ea"/>
            </a:endParaRPr>
          </a:p>
        </p:txBody>
      </p:sp>
      <p:sp>
        <p:nvSpPr>
          <p:cNvPr id="16" name="Text Box 15"/>
          <p:cNvSpPr txBox="1"/>
          <p:nvPr/>
        </p:nvSpPr>
        <p:spPr>
          <a:xfrm>
            <a:off x="3220085" y="5295265"/>
            <a:ext cx="2804160" cy="368300"/>
          </a:xfrm>
          <a:prstGeom prst="rect">
            <a:avLst/>
          </a:prstGeom>
          <a:noFill/>
        </p:spPr>
        <p:txBody>
          <a:bodyPr wrap="square" rtlCol="0" anchor="t">
            <a:spAutoFit/>
          </a:bodyPr>
          <a:p>
            <a:pPr algn="ctr"/>
            <a:r>
              <a:rPr lang="zh-CN">
                <a:solidFill>
                  <a:srgbClr val="FF0000"/>
                </a:solidFill>
                <a:sym typeface="+mn-ea"/>
              </a:rPr>
              <a:t>嘿，这个</a:t>
            </a:r>
            <a:r>
              <a:rPr lang="en-US" altLang="zh-CN">
                <a:solidFill>
                  <a:srgbClr val="FF0000"/>
                </a:solidFill>
                <a:sym typeface="+mn-ea"/>
              </a:rPr>
              <a:t>CT</a:t>
            </a:r>
            <a:r>
              <a:rPr lang="zh-CN" altLang="en-US">
                <a:solidFill>
                  <a:srgbClr val="FF0000"/>
                </a:solidFill>
                <a:sym typeface="+mn-ea"/>
              </a:rPr>
              <a:t>加密的是</a:t>
            </a:r>
            <a:r>
              <a:rPr lang="en-US" altLang="zh-CN">
                <a:solidFill>
                  <a:srgbClr val="FF0000"/>
                </a:solidFill>
                <a:sym typeface="+mn-ea"/>
              </a:rPr>
              <a:t>m_b</a:t>
            </a:r>
            <a:endParaRPr lang="en-US" altLang="zh-CN">
              <a:solidFill>
                <a:srgbClr val="FF0000"/>
              </a:solidFill>
              <a:sym typeface="+mn-ea"/>
            </a:endParaRPr>
          </a:p>
        </p:txBody>
      </p:sp>
      <p:sp>
        <p:nvSpPr>
          <p:cNvPr id="17" name="Text Box 16"/>
          <p:cNvSpPr txBox="1"/>
          <p:nvPr/>
        </p:nvSpPr>
        <p:spPr>
          <a:xfrm>
            <a:off x="6825615" y="4495800"/>
            <a:ext cx="2131060" cy="368300"/>
          </a:xfrm>
          <a:prstGeom prst="rect">
            <a:avLst/>
          </a:prstGeom>
          <a:noFill/>
        </p:spPr>
        <p:txBody>
          <a:bodyPr wrap="square" rtlCol="0" anchor="t">
            <a:spAutoFit/>
          </a:bodyPr>
          <a:p>
            <a:pPr algn="ctr"/>
            <a:r>
              <a:rPr lang="zh-CN" altLang="en-US">
                <a:sym typeface="+mn-ea"/>
              </a:rPr>
              <a:t>随机选择</a:t>
            </a:r>
            <a:r>
              <a:rPr lang="en-US" altLang="zh-CN">
                <a:sym typeface="+mn-ea"/>
              </a:rPr>
              <a:t>m_b</a:t>
            </a:r>
            <a:r>
              <a:rPr lang="zh-CN" altLang="en-US">
                <a:sym typeface="+mn-ea"/>
              </a:rPr>
              <a:t>加密</a:t>
            </a:r>
            <a:endParaRPr lang="zh-CN" altLang="en-US">
              <a:sym typeface="+mn-ea"/>
            </a:endParaRPr>
          </a:p>
        </p:txBody>
      </p:sp>
      <p:sp>
        <p:nvSpPr>
          <p:cNvPr id="18" name="Left Brace 17"/>
          <p:cNvSpPr/>
          <p:nvPr/>
        </p:nvSpPr>
        <p:spPr>
          <a:xfrm>
            <a:off x="2453005" y="2551430"/>
            <a:ext cx="205105" cy="2244090"/>
          </a:xfrm>
          <a:prstGeom prst="leftBrace">
            <a:avLst/>
          </a:prstGeom>
        </p:spPr>
        <p:style>
          <a:lnRef idx="2">
            <a:schemeClr val="accent1"/>
          </a:lnRef>
          <a:fillRef idx="0">
            <a:srgbClr val="FFFFFF"/>
          </a:fillRef>
          <a:effectRef idx="0">
            <a:srgbClr val="FFFFFF"/>
          </a:effectRef>
          <a:fontRef idx="minor">
            <a:schemeClr val="tx1"/>
          </a:fontRef>
        </p:style>
        <p:txBody>
          <a:bodyPr rtlCol="0" anchor="ctr"/>
          <a:p>
            <a:pPr algn="ctr"/>
            <a:endParaRPr lang="en-US"/>
          </a:p>
        </p:txBody>
      </p:sp>
      <p:sp>
        <p:nvSpPr>
          <p:cNvPr id="19" name="Left Brace 18"/>
          <p:cNvSpPr/>
          <p:nvPr/>
        </p:nvSpPr>
        <p:spPr>
          <a:xfrm>
            <a:off x="2453005" y="5081270"/>
            <a:ext cx="205105" cy="899795"/>
          </a:xfrm>
          <a:prstGeom prst="leftBrace">
            <a:avLst/>
          </a:prstGeom>
        </p:spPr>
        <p:style>
          <a:lnRef idx="2">
            <a:schemeClr val="accent1"/>
          </a:lnRef>
          <a:fillRef idx="0">
            <a:srgbClr val="FFFFFF"/>
          </a:fillRef>
          <a:effectRef idx="0">
            <a:srgbClr val="FFFFFF"/>
          </a:effectRef>
          <a:fontRef idx="minor">
            <a:schemeClr val="tx1"/>
          </a:fontRef>
        </p:style>
        <p:txBody>
          <a:bodyPr rtlCol="0" anchor="ctr"/>
          <a:p>
            <a:pPr algn="ctr"/>
            <a:endParaRPr lang="en-US"/>
          </a:p>
        </p:txBody>
      </p:sp>
      <p:sp>
        <p:nvSpPr>
          <p:cNvPr id="20" name="Text Box 19"/>
          <p:cNvSpPr txBox="1"/>
          <p:nvPr/>
        </p:nvSpPr>
        <p:spPr>
          <a:xfrm>
            <a:off x="208915" y="3489325"/>
            <a:ext cx="2131060" cy="368300"/>
          </a:xfrm>
          <a:prstGeom prst="rect">
            <a:avLst/>
          </a:prstGeom>
          <a:noFill/>
        </p:spPr>
        <p:txBody>
          <a:bodyPr wrap="square" rtlCol="0" anchor="t">
            <a:spAutoFit/>
          </a:bodyPr>
          <a:p>
            <a:pPr algn="ctr"/>
            <a:r>
              <a:rPr lang="zh-CN">
                <a:highlight>
                  <a:srgbClr val="FFFF00"/>
                </a:highlight>
                <a:sym typeface="+mn-ea"/>
              </a:rPr>
              <a:t>敌人知道了</a:t>
            </a:r>
            <a:endParaRPr lang="zh-CN">
              <a:highlight>
                <a:srgbClr val="FFFF00"/>
              </a:highlight>
              <a:sym typeface="+mn-ea"/>
            </a:endParaRPr>
          </a:p>
        </p:txBody>
      </p:sp>
      <p:sp>
        <p:nvSpPr>
          <p:cNvPr id="21" name="Text Box 20"/>
          <p:cNvSpPr txBox="1"/>
          <p:nvPr/>
        </p:nvSpPr>
        <p:spPr>
          <a:xfrm>
            <a:off x="207010" y="5347335"/>
            <a:ext cx="2131060" cy="368300"/>
          </a:xfrm>
          <a:prstGeom prst="rect">
            <a:avLst/>
          </a:prstGeom>
          <a:noFill/>
        </p:spPr>
        <p:txBody>
          <a:bodyPr wrap="square" rtlCol="0" anchor="t">
            <a:spAutoFit/>
          </a:bodyPr>
          <a:p>
            <a:pPr algn="ctr"/>
            <a:r>
              <a:rPr lang="zh-CN">
                <a:highlight>
                  <a:srgbClr val="00FF00"/>
                </a:highlight>
                <a:sym typeface="+mn-ea"/>
              </a:rPr>
              <a:t>敌人攻击了</a:t>
            </a:r>
            <a:endParaRPr lang="zh-CN">
              <a:highlight>
                <a:srgbClr val="00FF00"/>
              </a:highlight>
              <a:sym typeface="+mn-e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sym typeface="+mn-ea"/>
              </a:rPr>
              <a:t>安全模型</a:t>
            </a:r>
            <a:r>
              <a:rPr lang="en-US" altLang="zh-CN">
                <a:sym typeface="+mn-ea"/>
              </a:rPr>
              <a:t>Security Model   5/6</a:t>
            </a:r>
            <a:endParaRPr lang="en-US"/>
          </a:p>
        </p:txBody>
      </p:sp>
      <p:sp>
        <p:nvSpPr>
          <p:cNvPr id="4" name="Footer Placeholder 3"/>
          <p:cNvSpPr>
            <a:spLocks noGrp="1"/>
          </p:cNvSpPr>
          <p:nvPr>
            <p:ph type="ftr" sz="quarter" idx="11"/>
          </p:nvPr>
        </p:nvSpPr>
        <p:spPr/>
        <p:txBody>
          <a:bodyPr/>
          <a:p>
            <a:r>
              <a:rPr lang="zh-CN" altLang="en-US"/>
              <a:t>《公钥密码学研究方法论》第3课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/57</a:t>
            </a:r>
            <a:endParaRPr lang="en-US"/>
          </a:p>
        </p:txBody>
      </p:sp>
      <p:sp>
        <p:nvSpPr>
          <p:cNvPr id="22" name="Text Placeholder 21"/>
          <p:cNvSpPr/>
          <p:nvPr>
            <p:ph type="body" idx="1"/>
          </p:nvPr>
        </p:nvSpPr>
        <p:spPr>
          <a:xfrm>
            <a:off x="207010" y="4528820"/>
            <a:ext cx="8749665" cy="1527175"/>
          </a:xfrm>
        </p:spPr>
        <p:txBody>
          <a:bodyPr/>
          <a:p>
            <a:pPr algn="l"/>
            <a:r>
              <a:rPr lang="zh-CN" altLang="en-US" sz="2400"/>
              <a:t>上述的安全模型可以简洁成：</a:t>
            </a:r>
            <a:endParaRPr lang="en-US" sz="2400"/>
          </a:p>
          <a:p>
            <a:pPr algn="ctr"/>
            <a:r>
              <a:rPr lang="en-US" sz="2200"/>
              <a:t>Pr[(</a:t>
            </a:r>
            <a:r>
              <a:rPr lang="en-US" sz="2200">
                <a:cs typeface="Garamond" panose="02020404030301010803" charset="0"/>
              </a:rPr>
              <a:t>pk,sk)←</a:t>
            </a:r>
            <a:r>
              <a:rPr lang="zh-CN" altLang="en-US" sz="2200">
                <a:cs typeface="Garamond" panose="02020404030301010803" charset="0"/>
              </a:rPr>
              <a:t>密钥算法</a:t>
            </a:r>
            <a:r>
              <a:rPr lang="en-US" altLang="zh-CN" sz="2200">
                <a:cs typeface="Garamond" panose="02020404030301010803" charset="0"/>
              </a:rPr>
              <a:t>;(m_0,m_1)</a:t>
            </a:r>
            <a:r>
              <a:rPr lang="en-US" sz="2200">
                <a:cs typeface="Garamond" panose="02020404030301010803" charset="0"/>
                <a:sym typeface="+mn-ea"/>
              </a:rPr>
              <a:t>← A; b </a:t>
            </a:r>
            <a:r>
              <a:rPr lang="en-US" sz="2200">
                <a:cs typeface="Garamond" panose="02020404030301010803" charset="0"/>
                <a:sym typeface="+mn-ea"/>
              </a:rPr>
              <a:t>←{0,1};</a:t>
            </a:r>
            <a:r>
              <a:rPr lang="en-US" sz="2200">
                <a:cs typeface="Garamond" panose="02020404030301010803" charset="0"/>
                <a:sym typeface="+mn-ea"/>
              </a:rPr>
              <a:t>CT←E(pk,m_b): A(CT)=b</a:t>
            </a:r>
            <a:r>
              <a:rPr lang="en-US" sz="2200"/>
              <a:t>]</a:t>
            </a:r>
            <a:endParaRPr lang="zh-CN" altLang="en-US" sz="2200"/>
          </a:p>
        </p:txBody>
      </p:sp>
      <p:pic>
        <p:nvPicPr>
          <p:cNvPr id="23" name="Picture 22"/>
          <p:cNvPicPr>
            <a:picLocks noChangeAspect="1"/>
          </p:cNvPicPr>
          <p:nvPr/>
        </p:nvPicPr>
        <p:blipFill>
          <a:blip r:embed="rId1"/>
          <a:stretch>
            <a:fillRect/>
          </a:stretch>
        </p:blipFill>
        <p:spPr>
          <a:xfrm>
            <a:off x="1516380" y="1209675"/>
            <a:ext cx="5655310" cy="286766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Rounded Rectangular Callout 6"/>
          <p:cNvSpPr/>
          <p:nvPr/>
        </p:nvSpPr>
        <p:spPr>
          <a:xfrm>
            <a:off x="208280" y="4613275"/>
            <a:ext cx="5434330" cy="1059180"/>
          </a:xfrm>
          <a:prstGeom prst="wedgeRoundRectCallout">
            <a:avLst>
              <a:gd name="adj1" fmla="val 69724"/>
              <a:gd name="adj2" fmla="val -107434"/>
              <a:gd name="adj3" fmla="val 16667"/>
            </a:avLst>
          </a:prstGeom>
          <a:solidFill>
            <a:schemeClr val="bg1">
              <a:lumMod val="85000"/>
            </a:schemeClr>
          </a:solidFill>
          <a:ln>
            <a:solidFill>
              <a:schemeClr val="bg1">
                <a:lumMod val="8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2" name="Title 1"/>
          <p:cNvSpPr>
            <a:spLocks noGrp="1"/>
          </p:cNvSpPr>
          <p:nvPr>
            <p:ph type="title"/>
          </p:nvPr>
        </p:nvSpPr>
        <p:spPr/>
        <p:txBody>
          <a:bodyPr/>
          <a:p>
            <a:r>
              <a:rPr lang="zh-CN" altLang="en-US"/>
              <a:t>安全模型</a:t>
            </a:r>
            <a:r>
              <a:rPr lang="en-US" altLang="zh-CN"/>
              <a:t>Security Model   6/6</a:t>
            </a:r>
            <a:endParaRPr lang="en-US" altLang="zh-CN"/>
          </a:p>
        </p:txBody>
      </p:sp>
      <p:sp>
        <p:nvSpPr>
          <p:cNvPr id="3" name="Text Placeholder 2"/>
          <p:cNvSpPr>
            <a:spLocks noGrp="1"/>
          </p:cNvSpPr>
          <p:nvPr>
            <p:ph type="body" idx="1"/>
          </p:nvPr>
        </p:nvSpPr>
        <p:spPr>
          <a:xfrm>
            <a:off x="207010" y="1350645"/>
            <a:ext cx="8749665" cy="4445635"/>
          </a:xfrm>
        </p:spPr>
        <p:txBody>
          <a:bodyPr>
            <a:normAutofit/>
          </a:bodyPr>
          <a:p>
            <a:pPr>
              <a:buFont typeface="Wingdings" panose="05000000000000000000" charset="0"/>
            </a:pPr>
            <a:r>
              <a:rPr lang="zh-CN"/>
              <a:t>一个新密码技术概念，其诞生由两部分组成的定义：</a:t>
            </a:r>
            <a:endParaRPr lang="zh-CN"/>
          </a:p>
          <a:p>
            <a:pPr>
              <a:buFont typeface="Wingdings" panose="05000000000000000000" charset="0"/>
            </a:pPr>
            <a:endParaRPr lang="zh-CN"/>
          </a:p>
          <a:p>
            <a:pPr marL="457200" indent="-457200">
              <a:buFont typeface="Wingdings" panose="05000000000000000000" charset="0"/>
              <a:buChar char="o"/>
            </a:pPr>
            <a:r>
              <a:rPr lang="zh-CN">
                <a:highlight>
                  <a:srgbClr val="FFFF00"/>
                </a:highlight>
              </a:rPr>
              <a:t>算法定义</a:t>
            </a:r>
            <a:r>
              <a:rPr lang="zh-CN"/>
              <a:t>，包括了正确性定义。</a:t>
            </a:r>
            <a:endParaRPr lang="zh-CN"/>
          </a:p>
          <a:p>
            <a:pPr marL="457200" indent="-457200">
              <a:buFont typeface="Wingdings" panose="05000000000000000000" charset="0"/>
              <a:buChar char="o"/>
            </a:pPr>
            <a:endParaRPr lang="zh-CN"/>
          </a:p>
          <a:p>
            <a:pPr marL="457200" indent="-457200">
              <a:buFont typeface="Wingdings" panose="05000000000000000000" charset="0"/>
              <a:buChar char="o"/>
            </a:pPr>
            <a:r>
              <a:rPr lang="zh-CN">
                <a:highlight>
                  <a:srgbClr val="00FF00"/>
                </a:highlight>
              </a:rPr>
              <a:t>安全定义</a:t>
            </a:r>
            <a:r>
              <a:rPr lang="zh-CN"/>
              <a:t>，即给予安全模型定义。</a:t>
            </a:r>
            <a:endParaRPr lang="zh-CN"/>
          </a:p>
          <a:p>
            <a:pPr marL="457200" indent="-457200">
              <a:buFont typeface="Wingdings" panose="05000000000000000000" charset="0"/>
              <a:buChar char="o"/>
            </a:pPr>
            <a:endParaRPr lang="zh-CN"/>
          </a:p>
          <a:p>
            <a:pPr>
              <a:buFont typeface="Wingdings" panose="05000000000000000000" charset="0"/>
            </a:pPr>
            <a:endParaRPr lang="zh-CN"/>
          </a:p>
        </p:txBody>
      </p:sp>
      <p:sp>
        <p:nvSpPr>
          <p:cNvPr id="4" name="Footer Placeholder 3"/>
          <p:cNvSpPr>
            <a:spLocks noGrp="1"/>
          </p:cNvSpPr>
          <p:nvPr>
            <p:ph type="ftr" sz="quarter" idx="11"/>
          </p:nvPr>
        </p:nvSpPr>
        <p:spPr/>
        <p:txBody>
          <a:bodyPr/>
          <a:p>
            <a:r>
              <a:rPr lang="zh-CN" altLang="en-US"/>
              <a:t>《公钥密码学研究方法论》第3课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/57</a:t>
            </a:r>
            <a:endParaRPr lang="en-US"/>
          </a:p>
        </p:txBody>
      </p:sp>
      <p:pic>
        <p:nvPicPr>
          <p:cNvPr id="6" name="Picture 5"/>
          <p:cNvPicPr>
            <a:picLocks noChangeAspect="1"/>
          </p:cNvPicPr>
          <p:nvPr/>
        </p:nvPicPr>
        <p:blipFill>
          <a:blip r:embed="rId1"/>
          <a:stretch>
            <a:fillRect/>
          </a:stretch>
        </p:blipFill>
        <p:spPr>
          <a:xfrm>
            <a:off x="6676390" y="2532380"/>
            <a:ext cx="2143125" cy="2143125"/>
          </a:xfrm>
          <a:prstGeom prst="rect">
            <a:avLst/>
          </a:prstGeom>
        </p:spPr>
      </p:pic>
      <p:sp>
        <p:nvSpPr>
          <p:cNvPr id="8" name="Text Box 7"/>
          <p:cNvSpPr txBox="1"/>
          <p:nvPr/>
        </p:nvSpPr>
        <p:spPr>
          <a:xfrm>
            <a:off x="639445" y="4839335"/>
            <a:ext cx="4572000" cy="521970"/>
          </a:xfrm>
          <a:prstGeom prst="rect">
            <a:avLst/>
          </a:prstGeom>
          <a:noFill/>
        </p:spPr>
        <p:txBody>
          <a:bodyPr wrap="square" rtlCol="0" anchor="t">
            <a:spAutoFit/>
          </a:bodyPr>
          <a:p>
            <a:pPr algn="ctr"/>
            <a:r>
              <a:rPr lang="zh-CN" sz="2800" b="1">
                <a:sym typeface="+mn-ea"/>
              </a:rPr>
              <a:t>不能脱离安全模型谈安全性。</a:t>
            </a:r>
            <a:endParaRPr lang="zh-CN" sz="2800" b="1">
              <a:sym typeface="+mn-e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公钥</a:t>
            </a:r>
            <a:r>
              <a:rPr lang="en-US"/>
              <a:t>密码学研究的特点</a:t>
            </a:r>
            <a:endParaRPr lang="en-US"/>
          </a:p>
        </p:txBody>
      </p:sp>
      <p:sp>
        <p:nvSpPr>
          <p:cNvPr id="3" name="Text Placeholder 2"/>
          <p:cNvSpPr>
            <a:spLocks noGrp="1"/>
          </p:cNvSpPr>
          <p:nvPr>
            <p:ph type="body" idx="1"/>
          </p:nvPr>
        </p:nvSpPr>
        <p:spPr/>
        <p:txBody>
          <a:bodyPr>
            <a:normAutofit fontScale="90000" lnSpcReduction="10000"/>
          </a:bodyPr>
          <a:p>
            <a:pPr marL="457200" indent="-457200">
              <a:buFont typeface="Wingdings" panose="05000000000000000000" charset="0"/>
              <a:buChar char="o"/>
            </a:pPr>
            <a:r>
              <a:rPr lang="zh-CN" altLang="en-US"/>
              <a:t>在实验科学上，有很多设计的实验（即使发表在</a:t>
            </a:r>
            <a:r>
              <a:rPr lang="en-US" altLang="zh-CN"/>
              <a:t>Nature</a:t>
            </a:r>
            <a:r>
              <a:rPr lang="zh-CN" altLang="en-US"/>
              <a:t>或</a:t>
            </a:r>
            <a:r>
              <a:rPr lang="en-US" altLang="zh-CN"/>
              <a:t>Science</a:t>
            </a:r>
            <a:r>
              <a:rPr lang="zh-CN" altLang="en-US"/>
              <a:t>）它们都</a:t>
            </a:r>
            <a:r>
              <a:rPr lang="zh-CN" altLang="en-US">
                <a:solidFill>
                  <a:srgbClr val="C00000"/>
                </a:solidFill>
              </a:rPr>
              <a:t>难以被复现</a:t>
            </a:r>
            <a:r>
              <a:rPr lang="zh-CN" altLang="en-US"/>
              <a:t>。</a:t>
            </a:r>
            <a:endParaRPr lang="zh-CN" altLang="en-US"/>
          </a:p>
          <a:p>
            <a:pPr marL="457200" indent="-457200">
              <a:buFont typeface="Wingdings" panose="05000000000000000000" charset="0"/>
              <a:buChar char="o"/>
            </a:pPr>
            <a:endParaRPr lang="zh-CN" altLang="en-US"/>
          </a:p>
          <a:p>
            <a:pPr marL="457200" indent="-457200">
              <a:buFont typeface="Wingdings" panose="05000000000000000000" charset="0"/>
              <a:buChar char="o"/>
            </a:pPr>
            <a:r>
              <a:rPr lang="zh-CN" altLang="en-US"/>
              <a:t>在公钥密码学的方案或协议设计上，有</a:t>
            </a:r>
            <a:r>
              <a:rPr lang="zh-CN" altLang="en-US">
                <a:highlight>
                  <a:srgbClr val="FFFF00"/>
                </a:highlight>
              </a:rPr>
              <a:t>非常多</a:t>
            </a:r>
            <a:r>
              <a:rPr lang="zh-CN" altLang="en-US"/>
              <a:t>的发表方案或协议（包括在三大密码学会议）它们</a:t>
            </a:r>
            <a:r>
              <a:rPr lang="zh-CN" altLang="en-US">
                <a:highlight>
                  <a:srgbClr val="FFFF00"/>
                </a:highlight>
              </a:rPr>
              <a:t>都存在着安全问题</a:t>
            </a:r>
            <a:r>
              <a:rPr lang="zh-CN" altLang="en-US"/>
              <a:t>，即使已经被作者在对应的安全模型里证明安全。</a:t>
            </a:r>
            <a:endParaRPr lang="zh-CN" altLang="en-US"/>
          </a:p>
          <a:p>
            <a:pPr marL="457200" indent="-457200">
              <a:buFont typeface="Wingdings" panose="05000000000000000000" charset="0"/>
              <a:buChar char="o"/>
            </a:pPr>
            <a:endParaRPr lang="zh-CN" altLang="en-US"/>
          </a:p>
          <a:p>
            <a:pPr marL="457200" indent="-457200">
              <a:buFont typeface="Wingdings" panose="05000000000000000000" charset="0"/>
              <a:buChar char="o"/>
            </a:pPr>
            <a:r>
              <a:rPr lang="zh-CN" altLang="en-US"/>
              <a:t>科学是一个不断发展的过程。即使构造的方案不安全，论文也有它的价值，它至少贡献了一个思想或方法。虽然技术细节不可取，但研究方向和想法却可以借鉴。</a:t>
            </a:r>
            <a:endParaRPr lang="zh-CN" altLang="en-US"/>
          </a:p>
        </p:txBody>
      </p:sp>
      <p:sp>
        <p:nvSpPr>
          <p:cNvPr id="4" name="Footer Placeholder 3"/>
          <p:cNvSpPr>
            <a:spLocks noGrp="1"/>
          </p:cNvSpPr>
          <p:nvPr>
            <p:ph type="ftr" sz="quarter" idx="11"/>
          </p:nvPr>
        </p:nvSpPr>
        <p:spPr/>
        <p:txBody>
          <a:bodyPr/>
          <a:p>
            <a:r>
              <a:rPr lang="zh-CN" altLang="en-US"/>
              <a:t>《公钥密码学研究方法论》第3课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/57</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可证明发展的三个阶段</a:t>
            </a:r>
            <a:endParaRPr lang="en-US"/>
          </a:p>
        </p:txBody>
      </p:sp>
      <p:sp>
        <p:nvSpPr>
          <p:cNvPr id="3" name="Text Placeholder 2"/>
          <p:cNvSpPr>
            <a:spLocks noGrp="1"/>
          </p:cNvSpPr>
          <p:nvPr>
            <p:ph type="body" idx="1"/>
          </p:nvPr>
        </p:nvSpPr>
        <p:spPr>
          <a:xfrm>
            <a:off x="207010" y="1350645"/>
            <a:ext cx="8749665" cy="5005070"/>
          </a:xfrm>
        </p:spPr>
        <p:txBody>
          <a:bodyPr>
            <a:normAutofit lnSpcReduction="20000"/>
          </a:bodyPr>
          <a:p>
            <a:r>
              <a:rPr lang="en-US"/>
              <a:t>以可证明安全作为动机的数字签名研究（强调可证明安全的重要性）可以划分为以下三个阶段：</a:t>
            </a:r>
            <a:endParaRPr lang="en-US"/>
          </a:p>
          <a:p>
            <a:endParaRPr lang="en-US"/>
          </a:p>
          <a:p>
            <a:pPr marL="457200" indent="-457200">
              <a:lnSpc>
                <a:spcPct val="150000"/>
              </a:lnSpc>
              <a:buFont typeface="Wingdings" panose="05000000000000000000" charset="0"/>
              <a:buChar char="o"/>
            </a:pPr>
            <a:r>
              <a:rPr lang="en-US"/>
              <a:t>1979-1992年：困难时期，每走一步都不容易。</a:t>
            </a:r>
            <a:endParaRPr lang="en-US"/>
          </a:p>
          <a:p>
            <a:pPr marL="457200" indent="-457200">
              <a:lnSpc>
                <a:spcPct val="150000"/>
              </a:lnSpc>
              <a:buFont typeface="Wingdings" panose="05000000000000000000" charset="0"/>
              <a:buChar char="o"/>
            </a:pPr>
            <a:r>
              <a:rPr lang="en-US"/>
              <a:t>1993-2000年：出现外挂，技术积累等待爆发。</a:t>
            </a:r>
            <a:endParaRPr lang="en-US"/>
          </a:p>
          <a:p>
            <a:pPr marL="457200" indent="-457200">
              <a:lnSpc>
                <a:spcPct val="150000"/>
              </a:lnSpc>
              <a:buFont typeface="Wingdings" panose="05000000000000000000" charset="0"/>
              <a:buChar char="o"/>
            </a:pPr>
            <a:r>
              <a:rPr lang="en-US"/>
              <a:t>2001-2021年：工具逆天，各种鬼技陆续出现。</a:t>
            </a:r>
            <a:endParaRPr lang="en-US"/>
          </a:p>
          <a:p>
            <a:pPr>
              <a:buFont typeface="Wingdings" panose="05000000000000000000" charset="0"/>
            </a:pPr>
            <a:endParaRPr lang="en-US" altLang="en-US" sz="2400"/>
          </a:p>
          <a:p>
            <a:pPr>
              <a:buFont typeface="Wingdings" panose="05000000000000000000" charset="0"/>
            </a:pPr>
            <a:r>
              <a:rPr lang="zh-CN" altLang="en-US" sz="2400"/>
              <a:t>说明：这种划分根据某标志的出现时间，它们分别是第一次提出的时间，随机预言机模型的发明</a:t>
            </a:r>
            <a:r>
              <a:rPr lang="en-US" altLang="zh-CN" sz="2400"/>
              <a:t>(</a:t>
            </a:r>
            <a:r>
              <a:rPr lang="zh-CN" altLang="en-US" sz="2400"/>
              <a:t>证明方法</a:t>
            </a:r>
            <a:r>
              <a:rPr lang="en-US" altLang="zh-CN" sz="2400"/>
              <a:t>)</a:t>
            </a:r>
            <a:r>
              <a:rPr lang="zh-CN" altLang="en-US" sz="2400"/>
              <a:t>，双线性对的出现。</a:t>
            </a:r>
            <a:endParaRPr lang="zh-CN" altLang="en-US" sz="2400"/>
          </a:p>
        </p:txBody>
      </p:sp>
      <p:sp>
        <p:nvSpPr>
          <p:cNvPr id="4" name="Footer Placeholder 3"/>
          <p:cNvSpPr>
            <a:spLocks noGrp="1"/>
          </p:cNvSpPr>
          <p:nvPr>
            <p:ph type="ftr" sz="quarter" idx="11"/>
          </p:nvPr>
        </p:nvSpPr>
        <p:spPr/>
        <p:txBody>
          <a:bodyPr/>
          <a:p>
            <a:r>
              <a:rPr lang="zh-CN" altLang="en-US"/>
              <a:t>《公钥密码学研究方法论》第3课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/57</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Outline</a:t>
            </a:r>
            <a:r>
              <a:rPr lang="zh-CN" altLang="en-US"/>
              <a:t>：</a:t>
            </a:r>
            <a:r>
              <a:rPr lang="zh-CN" altLang="en-US" sz="3200"/>
              <a:t>可证明安全以及它的发展之路</a:t>
            </a:r>
            <a:endParaRPr lang="zh-CN" altLang="en-US" sz="3200"/>
          </a:p>
        </p:txBody>
      </p:sp>
      <p:sp>
        <p:nvSpPr>
          <p:cNvPr id="3" name="Text Placeholder 2"/>
          <p:cNvSpPr>
            <a:spLocks noGrp="1"/>
          </p:cNvSpPr>
          <p:nvPr>
            <p:ph type="body" idx="1"/>
          </p:nvPr>
        </p:nvSpPr>
        <p:spPr>
          <a:xfrm>
            <a:off x="207010" y="1350645"/>
            <a:ext cx="8749665" cy="4932680"/>
          </a:xfrm>
        </p:spPr>
        <p:txBody>
          <a:bodyPr>
            <a:noAutofit/>
          </a:bodyPr>
          <a:p>
            <a:pPr marL="457200" indent="-457200">
              <a:lnSpc>
                <a:spcPct val="60000"/>
              </a:lnSpc>
              <a:buFont typeface="Arial" panose="020B0604020202020204" pitchFamily="34" charset="0"/>
              <a:buChar char="•"/>
            </a:pPr>
            <a:r>
              <a:rPr lang="en-US" sz="1900"/>
              <a:t>安全分析VS安全证明</a:t>
            </a:r>
            <a:endParaRPr lang="en-US" sz="1900"/>
          </a:p>
          <a:p>
            <a:pPr marL="457200" indent="-457200">
              <a:lnSpc>
                <a:spcPct val="60000"/>
              </a:lnSpc>
              <a:buFont typeface="Arial" panose="020B0604020202020204" pitchFamily="34" charset="0"/>
              <a:buChar char="•"/>
            </a:pPr>
            <a:r>
              <a:rPr lang="en-US" sz="1900"/>
              <a:t>从安全到数学</a:t>
            </a:r>
            <a:endParaRPr lang="en-US" sz="1900"/>
          </a:p>
          <a:p>
            <a:pPr marL="457200" indent="-457200">
              <a:lnSpc>
                <a:spcPct val="60000"/>
              </a:lnSpc>
              <a:buFont typeface="Arial" panose="020B0604020202020204" pitchFamily="34" charset="0"/>
              <a:buChar char="•"/>
            </a:pPr>
            <a:r>
              <a:rPr lang="en-US" sz="1900"/>
              <a:t>计算困难问题</a:t>
            </a:r>
            <a:endParaRPr lang="en-US" sz="1900"/>
          </a:p>
          <a:p>
            <a:pPr marL="457200" indent="-457200">
              <a:lnSpc>
                <a:spcPct val="60000"/>
              </a:lnSpc>
              <a:buFont typeface="Arial" panose="020B0604020202020204" pitchFamily="34" charset="0"/>
              <a:buChar char="•"/>
            </a:pPr>
            <a:r>
              <a:rPr lang="en-US" sz="1900"/>
              <a:t>计算复杂性再探</a:t>
            </a:r>
            <a:endParaRPr lang="en-US" sz="1900"/>
          </a:p>
          <a:p>
            <a:pPr marL="457200" indent="-457200">
              <a:lnSpc>
                <a:spcPct val="60000"/>
              </a:lnSpc>
              <a:buFont typeface="Arial" panose="020B0604020202020204" pitchFamily="34" charset="0"/>
              <a:buChar char="•"/>
            </a:pPr>
            <a:r>
              <a:rPr lang="en-US" sz="1900"/>
              <a:t>归约与安全归约</a:t>
            </a:r>
            <a:endParaRPr lang="en-US" sz="1900"/>
          </a:p>
          <a:p>
            <a:pPr marL="457200" indent="-457200">
              <a:lnSpc>
                <a:spcPct val="60000"/>
              </a:lnSpc>
              <a:buFont typeface="Arial" panose="020B0604020202020204" pitchFamily="34" charset="0"/>
              <a:buChar char="•"/>
            </a:pPr>
            <a:r>
              <a:rPr lang="en-US" sz="1900"/>
              <a:t>什么是模型</a:t>
            </a:r>
            <a:endParaRPr lang="en-US" sz="1900"/>
          </a:p>
          <a:p>
            <a:pPr marL="457200" indent="-457200">
              <a:lnSpc>
                <a:spcPct val="60000"/>
              </a:lnSpc>
              <a:buFont typeface="Arial" panose="020B0604020202020204" pitchFamily="34" charset="0"/>
              <a:buChar char="•"/>
            </a:pPr>
            <a:r>
              <a:rPr lang="en-US" sz="1900"/>
              <a:t>计算模型</a:t>
            </a:r>
            <a:endParaRPr lang="en-US" sz="1900"/>
          </a:p>
          <a:p>
            <a:pPr marL="457200" indent="-457200">
              <a:lnSpc>
                <a:spcPct val="60000"/>
              </a:lnSpc>
              <a:buFont typeface="Arial" panose="020B0604020202020204" pitchFamily="34" charset="0"/>
              <a:buChar char="•"/>
            </a:pPr>
            <a:r>
              <a:rPr lang="en-US" sz="1900"/>
              <a:t>安全模型</a:t>
            </a:r>
            <a:endParaRPr lang="en-US" sz="1900"/>
          </a:p>
          <a:p>
            <a:pPr marL="457200" indent="-457200">
              <a:lnSpc>
                <a:spcPct val="60000"/>
              </a:lnSpc>
              <a:buFont typeface="Arial" panose="020B0604020202020204" pitchFamily="34" charset="0"/>
              <a:buChar char="•"/>
            </a:pPr>
            <a:r>
              <a:rPr lang="en-US" sz="1900"/>
              <a:t>现代密码学研究的特点（方法论）</a:t>
            </a:r>
            <a:endParaRPr lang="en-US" sz="1900"/>
          </a:p>
          <a:p>
            <a:pPr marL="457200" indent="-457200">
              <a:lnSpc>
                <a:spcPct val="60000"/>
              </a:lnSpc>
              <a:buFont typeface="Arial" panose="020B0604020202020204" pitchFamily="34" charset="0"/>
              <a:buChar char="•"/>
            </a:pPr>
            <a:r>
              <a:rPr lang="en-US" sz="1900"/>
              <a:t>可证明发展的三个阶段——总览</a:t>
            </a:r>
            <a:endParaRPr lang="en-US" sz="1900"/>
          </a:p>
          <a:p>
            <a:pPr marL="457200" indent="-457200">
              <a:lnSpc>
                <a:spcPct val="60000"/>
              </a:lnSpc>
              <a:buFont typeface="Arial" panose="020B0604020202020204" pitchFamily="34" charset="0"/>
              <a:buChar char="•"/>
            </a:pPr>
            <a:r>
              <a:rPr lang="en-US" sz="1900"/>
              <a:t>第一阶段：1979-1992</a:t>
            </a:r>
            <a:endParaRPr lang="en-US" sz="1900"/>
          </a:p>
          <a:p>
            <a:pPr marL="457200" indent="-457200">
              <a:lnSpc>
                <a:spcPct val="60000"/>
              </a:lnSpc>
              <a:buFont typeface="Arial" panose="020B0604020202020204" pitchFamily="34" charset="0"/>
              <a:buChar char="•"/>
            </a:pPr>
            <a:r>
              <a:rPr lang="en-US" sz="1900"/>
              <a:t>第二阶段：1993-2001</a:t>
            </a:r>
            <a:endParaRPr lang="en-US" sz="1900"/>
          </a:p>
          <a:p>
            <a:pPr marL="457200" indent="-457200">
              <a:lnSpc>
                <a:spcPct val="60000"/>
              </a:lnSpc>
              <a:buFont typeface="Arial" panose="020B0604020202020204" pitchFamily="34" charset="0"/>
              <a:buChar char="•"/>
            </a:pPr>
            <a:r>
              <a:rPr lang="en-US" sz="1900"/>
              <a:t>第三阶段：2001-2021</a:t>
            </a:r>
            <a:endParaRPr lang="en-US" sz="1900"/>
          </a:p>
          <a:p>
            <a:pPr marL="457200" indent="-457200">
              <a:lnSpc>
                <a:spcPct val="60000"/>
              </a:lnSpc>
              <a:buFont typeface="Arial" panose="020B0604020202020204" pitchFamily="34" charset="0"/>
              <a:buChar char="•"/>
            </a:pPr>
            <a:r>
              <a:rPr lang="en-US" sz="1900"/>
              <a:t>密码学研究解决问题的方法（方法论）</a:t>
            </a:r>
            <a:endParaRPr lang="en-US" sz="1900"/>
          </a:p>
          <a:p>
            <a:pPr marL="457200" indent="-457200">
              <a:lnSpc>
                <a:spcPct val="60000"/>
              </a:lnSpc>
              <a:buFont typeface="Arial" panose="020B0604020202020204" pitchFamily="34" charset="0"/>
              <a:buChar char="•"/>
            </a:pPr>
            <a:r>
              <a:rPr lang="en-US" sz="1900"/>
              <a:t>可证明安全的后续及补充</a:t>
            </a:r>
            <a:endParaRPr lang="en-US" sz="1900"/>
          </a:p>
          <a:p>
            <a:pPr marL="457200" indent="-457200">
              <a:lnSpc>
                <a:spcPct val="60000"/>
              </a:lnSpc>
              <a:buFont typeface="Arial" panose="020B0604020202020204" pitchFamily="34" charset="0"/>
              <a:buChar char="•"/>
            </a:pPr>
            <a:r>
              <a:rPr lang="en-US" sz="1900"/>
              <a:t>安全模型的定义技巧</a:t>
            </a:r>
            <a:endParaRPr lang="en-US" sz="1900"/>
          </a:p>
        </p:txBody>
      </p:sp>
      <p:sp>
        <p:nvSpPr>
          <p:cNvPr id="4" name="Footer Placeholder 3"/>
          <p:cNvSpPr>
            <a:spLocks noGrp="1"/>
          </p:cNvSpPr>
          <p:nvPr>
            <p:ph type="ftr" sz="quarter" idx="11"/>
          </p:nvPr>
        </p:nvSpPr>
        <p:spPr/>
        <p:txBody>
          <a:bodyPr/>
          <a:p>
            <a:r>
              <a:rPr lang="zh-CN" altLang="en-US"/>
              <a:t>《公钥密码学研究方法论》第3课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/57</a:t>
            </a: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第一阶段：1979-1992          1/6</a:t>
            </a:r>
            <a:endParaRPr lang="zh-CN" altLang="en-US"/>
          </a:p>
        </p:txBody>
      </p:sp>
      <p:sp>
        <p:nvSpPr>
          <p:cNvPr id="3" name="Text Placeholder 2"/>
          <p:cNvSpPr>
            <a:spLocks noGrp="1"/>
          </p:cNvSpPr>
          <p:nvPr>
            <p:ph type="body" idx="1"/>
          </p:nvPr>
        </p:nvSpPr>
        <p:spPr>
          <a:xfrm>
            <a:off x="207010" y="1350645"/>
            <a:ext cx="8749665" cy="4783455"/>
          </a:xfrm>
        </p:spPr>
        <p:txBody>
          <a:bodyPr>
            <a:normAutofit lnSpcReduction="10000"/>
          </a:bodyPr>
          <a:p>
            <a:pPr marL="457200" indent="-457200">
              <a:buFont typeface="Wingdings" panose="05000000000000000000" charset="0"/>
              <a:buChar char="o"/>
            </a:pPr>
            <a:r>
              <a:rPr lang="en-US"/>
              <a:t>1979年，距离公钥密码学的问世不到三年，Michael Rabin就开启了公钥密码学的可证明安全研究之路。在论文《Digitalized Signatures and Public-key Functions as Intractable as Factorization》里，他提出了基于RSA方案的一种签名方案变形体，并首次用“We prove that……（我们证明了……）”阐述研究结果。</a:t>
            </a:r>
            <a:endParaRPr lang="en-US"/>
          </a:p>
          <a:p>
            <a:pPr marL="457200" indent="-457200">
              <a:buFont typeface="Wingdings" panose="05000000000000000000" charset="0"/>
              <a:buChar char="o"/>
            </a:pPr>
            <a:endParaRPr lang="en-US"/>
          </a:p>
          <a:p>
            <a:pPr marL="457200" indent="-457200">
              <a:lnSpc>
                <a:spcPct val="110000"/>
              </a:lnSpc>
              <a:buFont typeface="Wingdings" panose="05000000000000000000" charset="0"/>
              <a:buChar char="o"/>
            </a:pPr>
            <a:r>
              <a:rPr lang="zh-CN" altLang="en-US"/>
              <a:t>上述的安全性证明要求敌人只知道公钥。它即使是可证明安全，在现实世界也不能用，因为小迪在伪造老马的签名之前，可以获取老马的很多签名。</a:t>
            </a:r>
            <a:endParaRPr lang="zh-CN" altLang="en-US"/>
          </a:p>
        </p:txBody>
      </p:sp>
      <p:sp>
        <p:nvSpPr>
          <p:cNvPr id="4" name="Footer Placeholder 3"/>
          <p:cNvSpPr>
            <a:spLocks noGrp="1"/>
          </p:cNvSpPr>
          <p:nvPr>
            <p:ph type="ftr" sz="quarter" idx="11"/>
          </p:nvPr>
        </p:nvSpPr>
        <p:spPr/>
        <p:txBody>
          <a:bodyPr/>
          <a:p>
            <a:r>
              <a:rPr lang="zh-CN" altLang="en-US"/>
              <a:t>《公钥密码学研究方法论》第3课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/57</a:t>
            </a: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第一阶段：1979-1992          2/6</a:t>
            </a:r>
            <a:endParaRPr lang="zh-CN" altLang="en-US"/>
          </a:p>
        </p:txBody>
      </p:sp>
      <p:sp>
        <p:nvSpPr>
          <p:cNvPr id="3" name="Text Placeholder 2"/>
          <p:cNvSpPr>
            <a:spLocks noGrp="1"/>
          </p:cNvSpPr>
          <p:nvPr>
            <p:ph type="body" idx="1"/>
          </p:nvPr>
        </p:nvSpPr>
        <p:spPr>
          <a:xfrm>
            <a:off x="207010" y="1350645"/>
            <a:ext cx="8749665" cy="4783455"/>
          </a:xfrm>
        </p:spPr>
        <p:txBody>
          <a:bodyPr>
            <a:normAutofit lnSpcReduction="10000"/>
          </a:bodyPr>
          <a:p>
            <a:pPr marL="457200" indent="-457200">
              <a:buFont typeface="Wingdings" panose="05000000000000000000" charset="0"/>
              <a:buChar char="o"/>
            </a:pPr>
            <a:r>
              <a:rPr lang="en-US"/>
              <a:t>Goldwasser、Micali和Riverst于1984年发表了可证明安全方面里程碑式的论文《A "Paradoxical" Solution to the Signature Problem》正式地把“安全模型”</a:t>
            </a:r>
            <a:r>
              <a:rPr lang="zh-CN" altLang="en-US"/>
              <a:t>从公钥加密</a:t>
            </a:r>
            <a:r>
              <a:rPr lang="en-US"/>
              <a:t>引进</a:t>
            </a:r>
            <a:r>
              <a:rPr lang="zh-CN" altLang="en-US"/>
              <a:t>到</a:t>
            </a:r>
            <a:r>
              <a:rPr lang="en-US"/>
              <a:t>数字签名及其可证明安全 的研究。</a:t>
            </a:r>
            <a:endParaRPr lang="en-US"/>
          </a:p>
          <a:p>
            <a:pPr marL="457200" indent="-457200">
              <a:buFont typeface="Wingdings" panose="05000000000000000000" charset="0"/>
              <a:buChar char="o"/>
            </a:pPr>
            <a:endParaRPr lang="en-US"/>
          </a:p>
          <a:p>
            <a:pPr marL="457200" indent="-457200">
              <a:buFont typeface="Wingdings" panose="05000000000000000000" charset="0"/>
              <a:buChar char="o"/>
            </a:pPr>
            <a:r>
              <a:rPr lang="en-US"/>
              <a:t>作者们提出的</a:t>
            </a:r>
            <a:r>
              <a:rPr lang="en-US">
                <a:highlight>
                  <a:srgbClr val="FFFF00"/>
                </a:highlight>
              </a:rPr>
              <a:t>自适应选择消息攻击下存在不可伪造性</a:t>
            </a:r>
            <a:r>
              <a:rPr lang="en-US"/>
              <a:t>（EUF-CMA）安全模型已经成为了当今数字签名的标准安全模型。</a:t>
            </a:r>
            <a:endParaRPr lang="en-US"/>
          </a:p>
          <a:p>
            <a:pPr algn="ctr">
              <a:buFont typeface="Wingdings" panose="05000000000000000000" charset="0"/>
            </a:pPr>
            <a:r>
              <a:rPr lang="en-US">
                <a:sym typeface="+mn-ea"/>
              </a:rPr>
              <a:t>EUF-CMA=Existential Unforgeability Under Adaptive Chosen Message Attacks</a:t>
            </a:r>
            <a:endParaRPr lang="en-US">
              <a:sym typeface="+mn-ea"/>
            </a:endParaRPr>
          </a:p>
        </p:txBody>
      </p:sp>
      <p:sp>
        <p:nvSpPr>
          <p:cNvPr id="4" name="Footer Placeholder 3"/>
          <p:cNvSpPr>
            <a:spLocks noGrp="1"/>
          </p:cNvSpPr>
          <p:nvPr>
            <p:ph type="ftr" sz="quarter" idx="11"/>
          </p:nvPr>
        </p:nvSpPr>
        <p:spPr/>
        <p:txBody>
          <a:bodyPr/>
          <a:p>
            <a:r>
              <a:rPr lang="zh-CN" altLang="en-US"/>
              <a:t>《公钥密码学研究方法论》第3课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/57</a:t>
            </a: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第一阶段：1979-1992          3/6</a:t>
            </a:r>
            <a:endParaRPr lang="zh-CN" altLang="en-US"/>
          </a:p>
        </p:txBody>
      </p:sp>
      <p:sp>
        <p:nvSpPr>
          <p:cNvPr id="3" name="Text Placeholder 2"/>
          <p:cNvSpPr>
            <a:spLocks noGrp="1"/>
          </p:cNvSpPr>
          <p:nvPr>
            <p:ph type="body" idx="1"/>
          </p:nvPr>
        </p:nvSpPr>
        <p:spPr>
          <a:xfrm>
            <a:off x="207010" y="4682490"/>
            <a:ext cx="8749665" cy="1550035"/>
          </a:xfrm>
        </p:spPr>
        <p:txBody>
          <a:bodyPr>
            <a:normAutofit/>
          </a:bodyPr>
          <a:p>
            <a:pPr marL="457200" indent="-457200">
              <a:buFont typeface="Wingdings" panose="05000000000000000000" charset="0"/>
              <a:buChar char="o"/>
            </a:pPr>
            <a:r>
              <a:rPr sz="2400">
                <a:latin typeface="仿宋" panose="02010609060101010101" charset="-122"/>
              </a:rPr>
              <a:t>敌人要求首先看到公钥</a:t>
            </a:r>
            <a:r>
              <a:rPr lang="en-US" sz="2400">
                <a:cs typeface="Garamond" panose="02020404030301010803" charset="0"/>
              </a:rPr>
              <a:t>pk</a:t>
            </a:r>
            <a:r>
              <a:rPr sz="2400">
                <a:latin typeface="仿宋" panose="02010609060101010101" charset="-122"/>
              </a:rPr>
              <a:t>，不见签名公钥就不点炮。</a:t>
            </a:r>
            <a:endParaRPr sz="2400">
              <a:latin typeface="仿宋" panose="02010609060101010101" charset="-122"/>
            </a:endParaRPr>
          </a:p>
          <a:p>
            <a:pPr marL="457200" indent="-457200">
              <a:buFont typeface="Wingdings" panose="05000000000000000000" charset="0"/>
              <a:buChar char="o"/>
            </a:pPr>
            <a:r>
              <a:rPr sz="2400">
                <a:latin typeface="仿宋" panose="02010609060101010101" charset="-122"/>
              </a:rPr>
              <a:t>敌人其次可以随心所欲地得到任意消息</a:t>
            </a:r>
            <a:r>
              <a:rPr lang="en-US" sz="2400">
                <a:cs typeface="Garamond" panose="02020404030301010803" charset="0"/>
              </a:rPr>
              <a:t>m_i</a:t>
            </a:r>
            <a:r>
              <a:rPr sz="2400">
                <a:latin typeface="仿宋" panose="02010609060101010101" charset="-122"/>
              </a:rPr>
              <a:t>的有效签名。</a:t>
            </a:r>
            <a:endParaRPr sz="2400">
              <a:latin typeface="仿宋" panose="02010609060101010101" charset="-122"/>
            </a:endParaRPr>
          </a:p>
          <a:p>
            <a:pPr marL="457200" indent="-457200">
              <a:buFont typeface="Wingdings" panose="05000000000000000000" charset="0"/>
              <a:buChar char="o"/>
            </a:pPr>
            <a:r>
              <a:rPr sz="2400">
                <a:latin typeface="仿宋" panose="02010609060101010101" charset="-122"/>
              </a:rPr>
              <a:t>敌人将伪造任意一个新消息</a:t>
            </a:r>
            <a:r>
              <a:rPr lang="en-US" sz="2400">
                <a:latin typeface="仿宋" panose="02010609060101010101" charset="-122"/>
              </a:rPr>
              <a:t>(</a:t>
            </a:r>
            <a:r>
              <a:rPr lang="zh-CN" altLang="en-US" sz="2400">
                <a:latin typeface="仿宋" panose="02010609060101010101" charset="-122"/>
              </a:rPr>
              <a:t>记为</a:t>
            </a:r>
            <a:r>
              <a:rPr lang="en-US" altLang="zh-CN" sz="2400">
                <a:cs typeface="Garamond" panose="02020404030301010803" charset="0"/>
              </a:rPr>
              <a:t>m*</a:t>
            </a:r>
            <a:r>
              <a:rPr lang="en-US" sz="2400">
                <a:latin typeface="仿宋" panose="02010609060101010101" charset="-122"/>
              </a:rPr>
              <a:t>)</a:t>
            </a:r>
            <a:r>
              <a:rPr sz="2400">
                <a:latin typeface="仿宋" panose="02010609060101010101" charset="-122"/>
              </a:rPr>
              <a:t>的</a:t>
            </a:r>
            <a:r>
              <a:rPr lang="zh-CN" sz="2400">
                <a:latin typeface="仿宋" panose="02010609060101010101" charset="-122"/>
              </a:rPr>
              <a:t>有效</a:t>
            </a:r>
            <a:r>
              <a:rPr sz="2400">
                <a:latin typeface="仿宋" panose="02010609060101010101" charset="-122"/>
              </a:rPr>
              <a:t>签名。</a:t>
            </a:r>
            <a:endParaRPr sz="2400">
              <a:latin typeface="仿宋" panose="02010609060101010101" charset="-122"/>
            </a:endParaRPr>
          </a:p>
        </p:txBody>
      </p:sp>
      <p:sp>
        <p:nvSpPr>
          <p:cNvPr id="4" name="Footer Placeholder 3"/>
          <p:cNvSpPr>
            <a:spLocks noGrp="1"/>
          </p:cNvSpPr>
          <p:nvPr>
            <p:ph type="ftr" sz="quarter" idx="11"/>
          </p:nvPr>
        </p:nvSpPr>
        <p:spPr/>
        <p:txBody>
          <a:bodyPr/>
          <a:p>
            <a:r>
              <a:rPr lang="zh-CN" altLang="en-US"/>
              <a:t>《公钥密码学研究方法论》第3课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/57</a:t>
            </a:r>
            <a:endParaRPr lang="en-US"/>
          </a:p>
        </p:txBody>
      </p:sp>
      <p:sp>
        <p:nvSpPr>
          <p:cNvPr id="6" name="Text Placeholder 2"/>
          <p:cNvSpPr>
            <a:spLocks noGrp="1"/>
          </p:cNvSpPr>
          <p:nvPr/>
        </p:nvSpPr>
        <p:spPr>
          <a:xfrm>
            <a:off x="6457950" y="1222375"/>
            <a:ext cx="1322705" cy="569595"/>
          </a:xfrm>
          <a:prstGeom prst="rect">
            <a:avLst/>
          </a:prstGeom>
          <a:solidFill>
            <a:schemeClr val="accent1">
              <a:lumMod val="60000"/>
              <a:lumOff val="40000"/>
            </a:schemeClr>
          </a:solidFill>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800" u="none" strike="noStrike" kern="1200" cap="none" spc="0" normalizeH="0">
                <a:solidFill>
                  <a:schemeClr val="tx1"/>
                </a:solidFill>
                <a:uFillTx/>
                <a:latin typeface="Garamond" panose="02020404030301010803" charset="0"/>
                <a:ea typeface="仿宋" panose="02010609060101010101"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仿宋" panose="02010609060101010101" charset="-122"/>
                <a:ea typeface="仿宋" panose="02010609060101010101"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charset="0"/>
            </a:pPr>
            <a:r>
              <a:rPr lang="zh-CN" altLang="en-US" sz="2800">
                <a:sym typeface="+mn-ea"/>
              </a:rPr>
              <a:t>挑战者</a:t>
            </a:r>
            <a:endParaRPr lang="zh-CN" altLang="en-US" sz="2800">
              <a:sym typeface="+mn-ea"/>
            </a:endParaRPr>
          </a:p>
        </p:txBody>
      </p:sp>
      <p:sp>
        <p:nvSpPr>
          <p:cNvPr id="7" name="Text Placeholder 2"/>
          <p:cNvSpPr>
            <a:spLocks noGrp="1"/>
          </p:cNvSpPr>
          <p:nvPr/>
        </p:nvSpPr>
        <p:spPr>
          <a:xfrm>
            <a:off x="1824355" y="1222375"/>
            <a:ext cx="1322705" cy="569595"/>
          </a:xfrm>
          <a:prstGeom prst="rect">
            <a:avLst/>
          </a:prstGeom>
          <a:solidFill>
            <a:schemeClr val="accent1">
              <a:lumMod val="60000"/>
              <a:lumOff val="40000"/>
            </a:schemeClr>
          </a:solidFill>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800" u="none" strike="noStrike" kern="1200" cap="none" spc="0" normalizeH="0">
                <a:solidFill>
                  <a:schemeClr val="tx1"/>
                </a:solidFill>
                <a:uFillTx/>
                <a:latin typeface="Garamond" panose="02020404030301010803" charset="0"/>
                <a:ea typeface="仿宋" panose="02010609060101010101"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仿宋" panose="02010609060101010101" charset="-122"/>
                <a:ea typeface="仿宋" panose="02010609060101010101"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anose="05000000000000000000" charset="0"/>
            </a:pPr>
            <a:r>
              <a:rPr lang="zh-CN" altLang="en-US" sz="2800">
                <a:sym typeface="+mn-ea"/>
              </a:rPr>
              <a:t>敌人</a:t>
            </a:r>
            <a:endParaRPr lang="zh-CN" altLang="en-US" sz="2800">
              <a:sym typeface="+mn-ea"/>
            </a:endParaRPr>
          </a:p>
        </p:txBody>
      </p:sp>
      <p:cxnSp>
        <p:nvCxnSpPr>
          <p:cNvPr id="9" name="Straight Arrow Connector 8"/>
          <p:cNvCxnSpPr/>
          <p:nvPr/>
        </p:nvCxnSpPr>
        <p:spPr>
          <a:xfrm flipH="1">
            <a:off x="3318510" y="1765935"/>
            <a:ext cx="2802255" cy="10795"/>
          </a:xfrm>
          <a:prstGeom prst="straightConnector1">
            <a:avLst/>
          </a:prstGeom>
          <a:ln w="0" cmpd="sng">
            <a:solidFill>
              <a:schemeClr val="tx1"/>
            </a:solidFill>
            <a:prstDash val="solid"/>
            <a:tailEnd type="triangle" w="lg" len="lg"/>
          </a:ln>
        </p:spPr>
        <p:style>
          <a:lnRef idx="2">
            <a:schemeClr val="accent1"/>
          </a:lnRef>
          <a:fillRef idx="0">
            <a:srgbClr val="FFFFFF"/>
          </a:fillRef>
          <a:effectRef idx="0">
            <a:srgbClr val="FFFFFF"/>
          </a:effectRef>
          <a:fontRef idx="minor">
            <a:schemeClr val="tx1"/>
          </a:fontRef>
        </p:style>
      </p:cxnSp>
      <p:cxnSp>
        <p:nvCxnSpPr>
          <p:cNvPr id="10" name="Straight Arrow Connector 9"/>
          <p:cNvCxnSpPr/>
          <p:nvPr/>
        </p:nvCxnSpPr>
        <p:spPr>
          <a:xfrm flipV="1">
            <a:off x="3318510" y="2145030"/>
            <a:ext cx="2802255" cy="11430"/>
          </a:xfrm>
          <a:prstGeom prst="straightConnector1">
            <a:avLst/>
          </a:prstGeom>
          <a:ln w="0" cmpd="sng">
            <a:solidFill>
              <a:schemeClr val="tx1"/>
            </a:solidFill>
            <a:prstDash val="solid"/>
            <a:tailEnd type="triangle" w="lg" len="lg"/>
          </a:ln>
        </p:spPr>
        <p:style>
          <a:lnRef idx="2">
            <a:schemeClr val="accent1"/>
          </a:lnRef>
          <a:fillRef idx="0">
            <a:srgbClr val="FFFFFF"/>
          </a:fillRef>
          <a:effectRef idx="0">
            <a:srgbClr val="FFFFFF"/>
          </a:effectRef>
          <a:fontRef idx="minor">
            <a:schemeClr val="tx1"/>
          </a:fontRef>
        </p:style>
      </p:cxnSp>
      <p:sp>
        <p:nvSpPr>
          <p:cNvPr id="14" name="Text Box 13"/>
          <p:cNvSpPr txBox="1"/>
          <p:nvPr/>
        </p:nvSpPr>
        <p:spPr>
          <a:xfrm>
            <a:off x="3482340" y="1408430"/>
            <a:ext cx="2632075" cy="368300"/>
          </a:xfrm>
          <a:prstGeom prst="rect">
            <a:avLst/>
          </a:prstGeom>
          <a:noFill/>
        </p:spPr>
        <p:txBody>
          <a:bodyPr wrap="square" rtlCol="0" anchor="t">
            <a:spAutoFit/>
          </a:bodyPr>
          <a:p>
            <a:pPr algn="ctr"/>
            <a:r>
              <a:rPr lang="en-US" altLang="zh-CN">
                <a:sym typeface="+mn-ea"/>
              </a:rPr>
              <a:t>pk</a:t>
            </a:r>
            <a:endParaRPr lang="en-US" altLang="zh-CN">
              <a:sym typeface="+mn-ea"/>
            </a:endParaRPr>
          </a:p>
        </p:txBody>
      </p:sp>
      <p:sp>
        <p:nvSpPr>
          <p:cNvPr id="15" name="Text Box 14"/>
          <p:cNvSpPr txBox="1"/>
          <p:nvPr/>
        </p:nvSpPr>
        <p:spPr>
          <a:xfrm>
            <a:off x="3147060" y="1751965"/>
            <a:ext cx="3199765" cy="368300"/>
          </a:xfrm>
          <a:prstGeom prst="rect">
            <a:avLst/>
          </a:prstGeom>
          <a:noFill/>
        </p:spPr>
        <p:txBody>
          <a:bodyPr wrap="square" rtlCol="0" anchor="t">
            <a:spAutoFit/>
          </a:bodyPr>
          <a:p>
            <a:pPr algn="ctr"/>
            <a:r>
              <a:rPr lang="en-US">
                <a:sym typeface="+mn-ea"/>
              </a:rPr>
              <a:t>m_1</a:t>
            </a:r>
            <a:endParaRPr lang="en-US">
              <a:sym typeface="+mn-ea"/>
            </a:endParaRPr>
          </a:p>
        </p:txBody>
      </p:sp>
      <p:sp>
        <p:nvSpPr>
          <p:cNvPr id="24" name="Text Box 23"/>
          <p:cNvSpPr txBox="1"/>
          <p:nvPr/>
        </p:nvSpPr>
        <p:spPr>
          <a:xfrm>
            <a:off x="3445510" y="2135505"/>
            <a:ext cx="2632075" cy="368300"/>
          </a:xfrm>
          <a:prstGeom prst="rect">
            <a:avLst/>
          </a:prstGeom>
          <a:noFill/>
        </p:spPr>
        <p:txBody>
          <a:bodyPr wrap="square" rtlCol="0" anchor="t">
            <a:spAutoFit/>
          </a:bodyPr>
          <a:p>
            <a:pPr algn="ctr"/>
            <a:r>
              <a:rPr lang="en-US" altLang="zh-CN">
                <a:sym typeface="+mn-ea"/>
              </a:rPr>
              <a:t>m_1</a:t>
            </a:r>
            <a:r>
              <a:rPr lang="zh-CN" altLang="en-US">
                <a:sym typeface="+mn-ea"/>
              </a:rPr>
              <a:t>的签名</a:t>
            </a:r>
            <a:endParaRPr lang="zh-CN" altLang="en-US">
              <a:sym typeface="+mn-ea"/>
            </a:endParaRPr>
          </a:p>
        </p:txBody>
      </p:sp>
      <p:cxnSp>
        <p:nvCxnSpPr>
          <p:cNvPr id="30" name="Straight Arrow Connector 29"/>
          <p:cNvCxnSpPr/>
          <p:nvPr/>
        </p:nvCxnSpPr>
        <p:spPr>
          <a:xfrm flipV="1">
            <a:off x="3345180" y="3422015"/>
            <a:ext cx="2802255" cy="11430"/>
          </a:xfrm>
          <a:prstGeom prst="straightConnector1">
            <a:avLst/>
          </a:prstGeom>
          <a:ln w="0" cmpd="sng">
            <a:solidFill>
              <a:schemeClr val="tx1"/>
            </a:solidFill>
            <a:prstDash val="solid"/>
            <a:tailEnd type="triangle" w="lg" len="lg"/>
          </a:ln>
        </p:spPr>
        <p:style>
          <a:lnRef idx="2">
            <a:schemeClr val="accent1"/>
          </a:lnRef>
          <a:fillRef idx="0">
            <a:srgbClr val="FFFFFF"/>
          </a:fillRef>
          <a:effectRef idx="0">
            <a:srgbClr val="FFFFFF"/>
          </a:effectRef>
          <a:fontRef idx="minor">
            <a:schemeClr val="tx1"/>
          </a:fontRef>
        </p:style>
      </p:cxnSp>
      <p:sp>
        <p:nvSpPr>
          <p:cNvPr id="31" name="Text Box 30"/>
          <p:cNvSpPr txBox="1"/>
          <p:nvPr/>
        </p:nvSpPr>
        <p:spPr>
          <a:xfrm>
            <a:off x="3173730" y="3028950"/>
            <a:ext cx="3199765" cy="368300"/>
          </a:xfrm>
          <a:prstGeom prst="rect">
            <a:avLst/>
          </a:prstGeom>
          <a:noFill/>
        </p:spPr>
        <p:txBody>
          <a:bodyPr wrap="square" rtlCol="0" anchor="t">
            <a:spAutoFit/>
          </a:bodyPr>
          <a:p>
            <a:pPr algn="ctr"/>
            <a:r>
              <a:rPr lang="en-US">
                <a:sym typeface="+mn-ea"/>
              </a:rPr>
              <a:t>m_q</a:t>
            </a:r>
            <a:endParaRPr lang="en-US">
              <a:sym typeface="+mn-ea"/>
            </a:endParaRPr>
          </a:p>
        </p:txBody>
      </p:sp>
      <p:cxnSp>
        <p:nvCxnSpPr>
          <p:cNvPr id="32" name="Straight Arrow Connector 31"/>
          <p:cNvCxnSpPr/>
          <p:nvPr/>
        </p:nvCxnSpPr>
        <p:spPr>
          <a:xfrm flipH="1">
            <a:off x="3281680" y="3810000"/>
            <a:ext cx="2802255" cy="10795"/>
          </a:xfrm>
          <a:prstGeom prst="straightConnector1">
            <a:avLst/>
          </a:prstGeom>
          <a:ln w="0" cmpd="sng">
            <a:solidFill>
              <a:schemeClr val="tx1"/>
            </a:solidFill>
            <a:prstDash val="solid"/>
            <a:tailEnd type="triangle" w="lg" len="lg"/>
          </a:ln>
        </p:spPr>
        <p:style>
          <a:lnRef idx="2">
            <a:schemeClr val="accent1"/>
          </a:lnRef>
          <a:fillRef idx="0">
            <a:srgbClr val="FFFFFF"/>
          </a:fillRef>
          <a:effectRef idx="0">
            <a:srgbClr val="FFFFFF"/>
          </a:effectRef>
          <a:fontRef idx="minor">
            <a:schemeClr val="tx1"/>
          </a:fontRef>
        </p:style>
      </p:cxnSp>
      <p:sp>
        <p:nvSpPr>
          <p:cNvPr id="33" name="Text Box 32"/>
          <p:cNvSpPr txBox="1"/>
          <p:nvPr/>
        </p:nvSpPr>
        <p:spPr>
          <a:xfrm>
            <a:off x="3445510" y="3452495"/>
            <a:ext cx="2632075" cy="368300"/>
          </a:xfrm>
          <a:prstGeom prst="rect">
            <a:avLst/>
          </a:prstGeom>
          <a:noFill/>
        </p:spPr>
        <p:txBody>
          <a:bodyPr wrap="square" rtlCol="0" anchor="t">
            <a:spAutoFit/>
          </a:bodyPr>
          <a:p>
            <a:pPr algn="ctr"/>
            <a:r>
              <a:rPr lang="en-US" altLang="zh-CN">
                <a:sym typeface="+mn-ea"/>
              </a:rPr>
              <a:t>m_q</a:t>
            </a:r>
            <a:r>
              <a:rPr lang="zh-CN" altLang="en-US">
                <a:sym typeface="+mn-ea"/>
              </a:rPr>
              <a:t>的签名</a:t>
            </a:r>
            <a:endParaRPr lang="zh-CN" altLang="en-US">
              <a:sym typeface="+mn-ea"/>
            </a:endParaRPr>
          </a:p>
        </p:txBody>
      </p:sp>
      <p:cxnSp>
        <p:nvCxnSpPr>
          <p:cNvPr id="34" name="Straight Arrow Connector 33"/>
          <p:cNvCxnSpPr/>
          <p:nvPr/>
        </p:nvCxnSpPr>
        <p:spPr>
          <a:xfrm flipH="1">
            <a:off x="3312160" y="2552065"/>
            <a:ext cx="2802255" cy="10795"/>
          </a:xfrm>
          <a:prstGeom prst="straightConnector1">
            <a:avLst/>
          </a:prstGeom>
          <a:ln w="0" cmpd="sng">
            <a:solidFill>
              <a:schemeClr val="tx1"/>
            </a:solidFill>
            <a:prstDash val="solid"/>
            <a:tailEnd type="triangle" w="lg" len="lg"/>
          </a:ln>
        </p:spPr>
        <p:style>
          <a:lnRef idx="2">
            <a:schemeClr val="accent1"/>
          </a:lnRef>
          <a:fillRef idx="0">
            <a:srgbClr val="FFFFFF"/>
          </a:fillRef>
          <a:effectRef idx="0">
            <a:srgbClr val="FFFFFF"/>
          </a:effectRef>
          <a:fontRef idx="minor">
            <a:schemeClr val="tx1"/>
          </a:fontRef>
        </p:style>
      </p:cxnSp>
      <p:sp>
        <p:nvSpPr>
          <p:cNvPr id="35" name="Text Box 34"/>
          <p:cNvSpPr txBox="1"/>
          <p:nvPr/>
        </p:nvSpPr>
        <p:spPr>
          <a:xfrm>
            <a:off x="4568190" y="2538095"/>
            <a:ext cx="459740" cy="761365"/>
          </a:xfrm>
          <a:prstGeom prst="rect">
            <a:avLst/>
          </a:prstGeom>
          <a:noFill/>
        </p:spPr>
        <p:txBody>
          <a:bodyPr vert="eaVert" wrap="square" rtlCol="0">
            <a:spAutoFit/>
          </a:bodyPr>
          <a:p>
            <a:r>
              <a:rPr lang="en-US"/>
              <a:t>……</a:t>
            </a:r>
            <a:endParaRPr lang="en-US"/>
          </a:p>
        </p:txBody>
      </p:sp>
      <p:cxnSp>
        <p:nvCxnSpPr>
          <p:cNvPr id="36" name="Straight Arrow Connector 35"/>
          <p:cNvCxnSpPr/>
          <p:nvPr/>
        </p:nvCxnSpPr>
        <p:spPr>
          <a:xfrm flipV="1">
            <a:off x="3345180" y="4244340"/>
            <a:ext cx="2802255" cy="11430"/>
          </a:xfrm>
          <a:prstGeom prst="straightConnector1">
            <a:avLst/>
          </a:prstGeom>
          <a:ln w="0" cmpd="sng">
            <a:solidFill>
              <a:srgbClr val="C00000"/>
            </a:solidFill>
            <a:prstDash val="solid"/>
            <a:tailEnd type="triangle" w="lg" len="lg"/>
          </a:ln>
        </p:spPr>
        <p:style>
          <a:lnRef idx="2">
            <a:schemeClr val="accent1"/>
          </a:lnRef>
          <a:fillRef idx="0">
            <a:srgbClr val="FFFFFF"/>
          </a:fillRef>
          <a:effectRef idx="0">
            <a:srgbClr val="FFFFFF"/>
          </a:effectRef>
          <a:fontRef idx="minor">
            <a:schemeClr val="tx1"/>
          </a:fontRef>
        </p:style>
      </p:cxnSp>
      <p:sp>
        <p:nvSpPr>
          <p:cNvPr id="37" name="Text Box 36"/>
          <p:cNvSpPr txBox="1"/>
          <p:nvPr/>
        </p:nvSpPr>
        <p:spPr>
          <a:xfrm>
            <a:off x="3173730" y="3851275"/>
            <a:ext cx="3199765" cy="368300"/>
          </a:xfrm>
          <a:prstGeom prst="rect">
            <a:avLst/>
          </a:prstGeom>
          <a:noFill/>
        </p:spPr>
        <p:txBody>
          <a:bodyPr wrap="square" rtlCol="0" anchor="t">
            <a:spAutoFit/>
          </a:bodyPr>
          <a:p>
            <a:pPr algn="ctr"/>
            <a:r>
              <a:rPr lang="en-US">
                <a:sym typeface="+mn-ea"/>
              </a:rPr>
              <a:t>m* </a:t>
            </a:r>
            <a:r>
              <a:rPr lang="zh-CN" altLang="en-US">
                <a:sym typeface="+mn-ea"/>
              </a:rPr>
              <a:t>以及它的有效签名</a:t>
            </a:r>
            <a:endParaRPr lang="zh-CN" altLang="en-US">
              <a:sym typeface="+mn-e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第一阶段：1979-1992          4/6</a:t>
            </a:r>
            <a:endParaRPr lang="zh-CN" altLang="en-US"/>
          </a:p>
        </p:txBody>
      </p:sp>
      <p:sp>
        <p:nvSpPr>
          <p:cNvPr id="3" name="Text Placeholder 2"/>
          <p:cNvSpPr>
            <a:spLocks noGrp="1"/>
          </p:cNvSpPr>
          <p:nvPr>
            <p:ph type="body" idx="1"/>
          </p:nvPr>
        </p:nvSpPr>
        <p:spPr>
          <a:xfrm>
            <a:off x="207010" y="1099820"/>
            <a:ext cx="8749665" cy="1480820"/>
          </a:xfrm>
          <a:ln w="12700" cmpd="sng">
            <a:solidFill>
              <a:srgbClr val="FFC000"/>
            </a:solidFill>
            <a:prstDash val="solid"/>
          </a:ln>
        </p:spPr>
        <p:txBody>
          <a:bodyPr>
            <a:normAutofit/>
          </a:bodyPr>
          <a:p>
            <a:pPr marL="457200" indent="-457200">
              <a:lnSpc>
                <a:spcPct val="100000"/>
              </a:lnSpc>
              <a:buFont typeface="Wingdings" panose="05000000000000000000" charset="0"/>
              <a:buChar char="o"/>
            </a:pPr>
            <a:r>
              <a:rPr sz="2400">
                <a:latin typeface="仿宋" panose="02010609060101010101" charset="-122"/>
              </a:rPr>
              <a:t>敌人要求首先看到公钥</a:t>
            </a:r>
            <a:r>
              <a:rPr lang="en-US" sz="2400">
                <a:cs typeface="Garamond" panose="02020404030301010803" charset="0"/>
              </a:rPr>
              <a:t>pk</a:t>
            </a:r>
            <a:r>
              <a:rPr sz="2400">
                <a:latin typeface="仿宋" panose="02010609060101010101" charset="-122"/>
              </a:rPr>
              <a:t>，不见签名公钥就不点炮。</a:t>
            </a:r>
            <a:endParaRPr sz="2400">
              <a:latin typeface="仿宋" panose="02010609060101010101" charset="-122"/>
            </a:endParaRPr>
          </a:p>
          <a:p>
            <a:pPr marL="457200" indent="-457200">
              <a:lnSpc>
                <a:spcPct val="100000"/>
              </a:lnSpc>
              <a:buFont typeface="Wingdings" panose="05000000000000000000" charset="0"/>
              <a:buChar char="o"/>
            </a:pPr>
            <a:r>
              <a:rPr sz="2400">
                <a:latin typeface="仿宋" panose="02010609060101010101" charset="-122"/>
              </a:rPr>
              <a:t>敌人其次可以随心所欲地得到任意消息</a:t>
            </a:r>
            <a:r>
              <a:rPr lang="en-US" sz="2400">
                <a:cs typeface="Garamond" panose="02020404030301010803" charset="0"/>
              </a:rPr>
              <a:t>m_i</a:t>
            </a:r>
            <a:r>
              <a:rPr sz="2400">
                <a:latin typeface="仿宋" panose="02010609060101010101" charset="-122"/>
              </a:rPr>
              <a:t>的有效签名。</a:t>
            </a:r>
            <a:endParaRPr sz="2400">
              <a:latin typeface="仿宋" panose="02010609060101010101" charset="-122"/>
            </a:endParaRPr>
          </a:p>
          <a:p>
            <a:pPr marL="457200" indent="-457200">
              <a:lnSpc>
                <a:spcPct val="100000"/>
              </a:lnSpc>
              <a:buFont typeface="Wingdings" panose="05000000000000000000" charset="0"/>
              <a:buChar char="o"/>
            </a:pPr>
            <a:r>
              <a:rPr sz="2400">
                <a:latin typeface="仿宋" panose="02010609060101010101" charset="-122"/>
              </a:rPr>
              <a:t>敌人将伪造任意一个新消息</a:t>
            </a:r>
            <a:r>
              <a:rPr lang="en-US" sz="2400">
                <a:latin typeface="仿宋" panose="02010609060101010101" charset="-122"/>
              </a:rPr>
              <a:t>(</a:t>
            </a:r>
            <a:r>
              <a:rPr lang="zh-CN" altLang="en-US" sz="2400">
                <a:latin typeface="仿宋" panose="02010609060101010101" charset="-122"/>
              </a:rPr>
              <a:t>记为</a:t>
            </a:r>
            <a:r>
              <a:rPr lang="en-US" altLang="zh-CN" sz="2400">
                <a:cs typeface="Garamond" panose="02020404030301010803" charset="0"/>
              </a:rPr>
              <a:t>m*</a:t>
            </a:r>
            <a:r>
              <a:rPr lang="en-US" sz="2400">
                <a:latin typeface="仿宋" panose="02010609060101010101" charset="-122"/>
              </a:rPr>
              <a:t>)</a:t>
            </a:r>
            <a:r>
              <a:rPr sz="2400">
                <a:latin typeface="仿宋" panose="02010609060101010101" charset="-122"/>
              </a:rPr>
              <a:t>的</a:t>
            </a:r>
            <a:r>
              <a:rPr lang="zh-CN" sz="2400">
                <a:latin typeface="仿宋" panose="02010609060101010101" charset="-122"/>
              </a:rPr>
              <a:t>有效</a:t>
            </a:r>
            <a:r>
              <a:rPr sz="2400">
                <a:latin typeface="仿宋" panose="02010609060101010101" charset="-122"/>
              </a:rPr>
              <a:t>签名。</a:t>
            </a:r>
            <a:endParaRPr sz="2400">
              <a:latin typeface="仿宋" panose="02010609060101010101" charset="-122"/>
            </a:endParaRPr>
          </a:p>
          <a:p>
            <a:pPr marL="457200" indent="-457200">
              <a:buFont typeface="Wingdings" panose="05000000000000000000" charset="0"/>
              <a:buChar char="o"/>
            </a:pPr>
            <a:endParaRPr sz="2400">
              <a:latin typeface="仿宋" panose="02010609060101010101" charset="-122"/>
            </a:endParaRPr>
          </a:p>
        </p:txBody>
      </p:sp>
      <p:sp>
        <p:nvSpPr>
          <p:cNvPr id="4" name="Footer Placeholder 3"/>
          <p:cNvSpPr>
            <a:spLocks noGrp="1"/>
          </p:cNvSpPr>
          <p:nvPr>
            <p:ph type="ftr" sz="quarter" idx="11"/>
          </p:nvPr>
        </p:nvSpPr>
        <p:spPr/>
        <p:txBody>
          <a:bodyPr/>
          <a:p>
            <a:r>
              <a:rPr lang="zh-CN" altLang="en-US"/>
              <a:t>《公钥密码学研究方法论》第3课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/57</a:t>
            </a:r>
            <a:endParaRPr lang="en-US"/>
          </a:p>
        </p:txBody>
      </p:sp>
      <p:sp>
        <p:nvSpPr>
          <p:cNvPr id="8" name="Text Box 7"/>
          <p:cNvSpPr txBox="1"/>
          <p:nvPr/>
        </p:nvSpPr>
        <p:spPr>
          <a:xfrm>
            <a:off x="207010" y="3027680"/>
            <a:ext cx="8749665" cy="3046095"/>
          </a:xfrm>
          <a:prstGeom prst="rect">
            <a:avLst/>
          </a:prstGeom>
          <a:noFill/>
        </p:spPr>
        <p:txBody>
          <a:bodyPr wrap="square" rtlCol="0" anchor="t">
            <a:spAutoFit/>
          </a:bodyPr>
          <a:p>
            <a:pPr marL="457200" indent="-457200">
              <a:buFont typeface="Wingdings" panose="05000000000000000000" charset="0"/>
              <a:buChar char="o"/>
            </a:pPr>
            <a:endParaRPr sz="2400">
              <a:latin typeface="仿宋" panose="02010609060101010101" charset="-122"/>
              <a:ea typeface="仿宋" panose="02010609060101010101" charset="-122"/>
              <a:cs typeface="仿宋" panose="02010609060101010101" charset="-122"/>
            </a:endParaRPr>
          </a:p>
          <a:p>
            <a:pPr marL="457200" indent="-457200">
              <a:buFont typeface="Wingdings" panose="05000000000000000000" charset="0"/>
              <a:buChar char="o"/>
            </a:pPr>
            <a:r>
              <a:rPr sz="2400">
                <a:latin typeface="仿宋" panose="02010609060101010101" charset="-122"/>
                <a:ea typeface="仿宋" panose="02010609060101010101" charset="-122"/>
                <a:cs typeface="仿宋" panose="02010609060101010101" charset="-122"/>
                <a:sym typeface="+mn-ea"/>
              </a:rPr>
              <a:t>这个安全模型有个特点叫做自适应安全（</a:t>
            </a:r>
            <a:r>
              <a:rPr sz="2400">
                <a:latin typeface="Garamond" panose="02020404030301010803" charset="0"/>
                <a:ea typeface="仿宋" panose="02010609060101010101" charset="-122"/>
                <a:cs typeface="Garamond" panose="02020404030301010803" charset="0"/>
                <a:sym typeface="+mn-ea"/>
              </a:rPr>
              <a:t>Adaptive</a:t>
            </a:r>
            <a:r>
              <a:rPr sz="2400">
                <a:latin typeface="仿宋" panose="02010609060101010101" charset="-122"/>
                <a:ea typeface="仿宋" panose="02010609060101010101" charset="-122"/>
                <a:cs typeface="仿宋" panose="02010609060101010101" charset="-122"/>
                <a:sym typeface="+mn-ea"/>
              </a:rPr>
              <a:t>），指的是敌人可以自行选择</a:t>
            </a:r>
            <a:r>
              <a:rPr sz="2400">
                <a:highlight>
                  <a:srgbClr val="FFFF00"/>
                </a:highlight>
                <a:latin typeface="仿宋" panose="02010609060101010101" charset="-122"/>
                <a:ea typeface="仿宋" panose="02010609060101010101" charset="-122"/>
                <a:cs typeface="仿宋" panose="02010609060101010101" charset="-122"/>
                <a:sym typeface="+mn-ea"/>
              </a:rPr>
              <a:t>任意</a:t>
            </a:r>
            <a:r>
              <a:rPr sz="2400">
                <a:latin typeface="仿宋" panose="02010609060101010101" charset="-122"/>
                <a:ea typeface="仿宋" panose="02010609060101010101" charset="-122"/>
                <a:cs typeface="仿宋" panose="02010609060101010101" charset="-122"/>
                <a:sym typeface="+mn-ea"/>
              </a:rPr>
              <a:t>消息用于签名询问和相应签名的伪造，而且</a:t>
            </a:r>
            <a:r>
              <a:rPr lang="zh-CN" sz="2400">
                <a:latin typeface="仿宋" panose="02010609060101010101" charset="-122"/>
                <a:ea typeface="仿宋" panose="02010609060101010101" charset="-122"/>
                <a:cs typeface="仿宋" panose="02010609060101010101" charset="-122"/>
                <a:sym typeface="+mn-ea"/>
              </a:rPr>
              <a:t>是挑战者无法提前知道的消息。</a:t>
            </a:r>
            <a:endParaRPr lang="zh-CN" sz="2400">
              <a:latin typeface="仿宋" panose="02010609060101010101" charset="-122"/>
              <a:ea typeface="仿宋" panose="02010609060101010101" charset="-122"/>
              <a:cs typeface="仿宋" panose="02010609060101010101" charset="-122"/>
              <a:sym typeface="+mn-ea"/>
            </a:endParaRPr>
          </a:p>
          <a:p>
            <a:pPr marL="457200" indent="-457200">
              <a:buFont typeface="Wingdings" panose="05000000000000000000" charset="0"/>
              <a:buChar char="o"/>
            </a:pPr>
            <a:endParaRPr lang="zh-CN" sz="2400">
              <a:latin typeface="仿宋" panose="02010609060101010101" charset="-122"/>
              <a:ea typeface="仿宋" panose="02010609060101010101" charset="-122"/>
              <a:cs typeface="仿宋" panose="02010609060101010101" charset="-122"/>
            </a:endParaRPr>
          </a:p>
          <a:p>
            <a:pPr marL="457200" indent="-457200">
              <a:buFont typeface="Wingdings" panose="05000000000000000000" charset="0"/>
              <a:buChar char="o"/>
            </a:pPr>
            <a:r>
              <a:rPr sz="2400">
                <a:latin typeface="仿宋" panose="02010609060101010101" charset="-122"/>
                <a:ea typeface="仿宋" panose="02010609060101010101" charset="-122"/>
                <a:cs typeface="仿宋" panose="02010609060101010101" charset="-122"/>
                <a:sym typeface="+mn-ea"/>
              </a:rPr>
              <a:t>即使敌人对一个没有现实意义、一串数字乱码的新消息进行签名伪造也算</a:t>
            </a:r>
            <a:r>
              <a:rPr lang="zh-CN" sz="2400">
                <a:latin typeface="仿宋" panose="02010609060101010101" charset="-122"/>
                <a:ea typeface="仿宋" panose="02010609060101010101" charset="-122"/>
                <a:cs typeface="仿宋" panose="02010609060101010101" charset="-122"/>
                <a:sym typeface="+mn-ea"/>
              </a:rPr>
              <a:t>有效</a:t>
            </a:r>
            <a:r>
              <a:rPr sz="2400">
                <a:latin typeface="仿宋" panose="02010609060101010101" charset="-122"/>
                <a:ea typeface="仿宋" panose="02010609060101010101" charset="-122"/>
                <a:cs typeface="仿宋" panose="02010609060101010101" charset="-122"/>
                <a:sym typeface="+mn-ea"/>
              </a:rPr>
              <a:t>攻击吗？ 是的！也算！这里面有数学放缩法的思想，避免回答“什么是有现实意义的消息？”</a:t>
            </a:r>
            <a:endParaRPr lang="en-US" sz="2400">
              <a:latin typeface="仿宋" panose="02010609060101010101" charset="-122"/>
              <a:ea typeface="仿宋" panose="02010609060101010101" charset="-122"/>
              <a:cs typeface="仿宋" panose="02010609060101010101" charset="-122"/>
              <a:sym typeface="+mn-e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ym typeface="+mn-ea"/>
              </a:rPr>
              <a:t>第一阶段：1979-1992          5/6</a:t>
            </a:r>
            <a:endParaRPr lang="en-US"/>
          </a:p>
        </p:txBody>
      </p:sp>
      <p:sp>
        <p:nvSpPr>
          <p:cNvPr id="3" name="Text Placeholder 2"/>
          <p:cNvSpPr>
            <a:spLocks noGrp="1"/>
          </p:cNvSpPr>
          <p:nvPr>
            <p:ph type="body" idx="1"/>
          </p:nvPr>
        </p:nvSpPr>
        <p:spPr>
          <a:xfrm>
            <a:off x="207010" y="1350645"/>
            <a:ext cx="8749665" cy="4886960"/>
          </a:xfrm>
        </p:spPr>
        <p:txBody>
          <a:bodyPr>
            <a:normAutofit fontScale="90000"/>
          </a:bodyPr>
          <a:p>
            <a:r>
              <a:rPr lang="en-US" sz="3000">
                <a:latin typeface="仿宋" panose="02010609060101010101" charset="-122"/>
                <a:cs typeface="仿宋" panose="02010609060101010101" charset="-122"/>
              </a:rPr>
              <a:t>可证明安全在当时是一个超级难的学术问题，原因在于：</a:t>
            </a:r>
            <a:endParaRPr lang="en-US" sz="3000">
              <a:latin typeface="仿宋" panose="02010609060101010101" charset="-122"/>
              <a:cs typeface="仿宋" panose="02010609060101010101" charset="-122"/>
            </a:endParaRPr>
          </a:p>
          <a:p>
            <a:pPr marL="342900" indent="-342900">
              <a:buFont typeface="Wingdings" panose="05000000000000000000" charset="0"/>
              <a:buChar char="o"/>
            </a:pPr>
            <a:r>
              <a:rPr lang="en-US" sz="3000">
                <a:latin typeface="仿宋" panose="02010609060101010101" charset="-122"/>
                <a:cs typeface="仿宋" panose="02010609060101010101" charset="-122"/>
              </a:rPr>
              <a:t>一是大家既没经验又没技术可借鉴；</a:t>
            </a:r>
            <a:endParaRPr lang="en-US" sz="3000">
              <a:latin typeface="仿宋" panose="02010609060101010101" charset="-122"/>
              <a:cs typeface="仿宋" panose="02010609060101010101" charset="-122"/>
            </a:endParaRPr>
          </a:p>
          <a:p>
            <a:pPr marL="342900" indent="-342900">
              <a:buFont typeface="Wingdings" panose="05000000000000000000" charset="0"/>
              <a:buChar char="o"/>
            </a:pPr>
            <a:r>
              <a:rPr lang="en-US" sz="3000">
                <a:latin typeface="仿宋" panose="02010609060101010101" charset="-122"/>
                <a:cs typeface="仿宋" panose="02010609060101010101" charset="-122"/>
              </a:rPr>
              <a:t>二是这个标准安全模型</a:t>
            </a:r>
            <a:r>
              <a:rPr lang="en-US" sz="3000">
                <a:cs typeface="Garamond" panose="02020404030301010803" charset="0"/>
              </a:rPr>
              <a:t>EUF-CMA</a:t>
            </a:r>
            <a:r>
              <a:rPr lang="en-US" sz="3000">
                <a:latin typeface="仿宋" panose="02010609060101010101" charset="-122"/>
                <a:cs typeface="仿宋" panose="02010609060101010101" charset="-122"/>
              </a:rPr>
              <a:t>实在是太“</a:t>
            </a:r>
            <a:r>
              <a:rPr lang="zh-CN" altLang="en-US" sz="3000">
                <a:latin typeface="仿宋" panose="02010609060101010101" charset="-122"/>
                <a:cs typeface="仿宋" panose="02010609060101010101" charset="-122"/>
              </a:rPr>
              <a:t>矛盾</a:t>
            </a:r>
            <a:r>
              <a:rPr lang="en-US" sz="3000">
                <a:latin typeface="仿宋" panose="02010609060101010101" charset="-122"/>
                <a:cs typeface="仿宋" panose="02010609060101010101" charset="-122"/>
              </a:rPr>
              <a:t>”</a:t>
            </a:r>
            <a:r>
              <a:rPr lang="zh-CN" altLang="en-US" sz="3000">
                <a:latin typeface="仿宋" panose="02010609060101010101" charset="-122"/>
                <a:cs typeface="仿宋" panose="02010609060101010101" charset="-122"/>
              </a:rPr>
              <a:t>了</a:t>
            </a:r>
            <a:endParaRPr lang="en-US" sz="3000">
              <a:latin typeface="仿宋" panose="02010609060101010101" charset="-122"/>
              <a:cs typeface="仿宋" panose="02010609060101010101" charset="-122"/>
            </a:endParaRPr>
          </a:p>
          <a:p>
            <a:pPr>
              <a:buFont typeface="Wingdings" panose="05000000000000000000" charset="0"/>
            </a:pPr>
            <a:endParaRPr lang="en-US" sz="3000">
              <a:latin typeface="仿宋" panose="02010609060101010101" charset="-122"/>
              <a:cs typeface="仿宋" panose="02010609060101010101" charset="-122"/>
            </a:endParaRPr>
          </a:p>
          <a:p>
            <a:pPr>
              <a:buFont typeface="Wingdings" panose="05000000000000000000" charset="0"/>
            </a:pPr>
            <a:r>
              <a:rPr lang="zh-CN" altLang="en-US" sz="3000">
                <a:highlight>
                  <a:srgbClr val="FFFF00"/>
                </a:highlight>
                <a:latin typeface="仿宋" panose="02010609060101010101" charset="-122"/>
                <a:cs typeface="仿宋" panose="02010609060101010101" charset="-122"/>
              </a:rPr>
              <a:t>原因</a:t>
            </a:r>
            <a:r>
              <a:rPr lang="zh-CN" altLang="en-US" sz="3000">
                <a:latin typeface="仿宋" panose="02010609060101010101" charset="-122"/>
                <a:cs typeface="仿宋" panose="02010609060101010101" charset="-122"/>
              </a:rPr>
              <a:t>：</a:t>
            </a:r>
            <a:r>
              <a:rPr lang="en-US" sz="3000">
                <a:latin typeface="仿宋" panose="02010609060101010101" charset="-122"/>
                <a:cs typeface="仿宋" panose="02010609060101010101" charset="-122"/>
              </a:rPr>
              <a:t>如果安全归约成功，这意味着我们证明者不仅能为敌人提供它指定的任意消息的签名，也能利用敌人伪造的签名解决困难问题。这好矛盾啊，既然我们证明者能为敌人提供消息的签名，为何还需要敌人伪造的签名才可以解决困难问题？证明者可以自己计算一些签名再利用这些签名解决困难问题，完全不需要敌人的帮忙。</a:t>
            </a:r>
            <a:endParaRPr lang="en-US" sz="3000">
              <a:latin typeface="仿宋" panose="02010609060101010101" charset="-122"/>
              <a:cs typeface="仿宋" panose="02010609060101010101" charset="-122"/>
            </a:endParaRPr>
          </a:p>
        </p:txBody>
      </p:sp>
      <p:sp>
        <p:nvSpPr>
          <p:cNvPr id="4" name="Footer Placeholder 3"/>
          <p:cNvSpPr>
            <a:spLocks noGrp="1"/>
          </p:cNvSpPr>
          <p:nvPr>
            <p:ph type="ftr" sz="quarter" idx="11"/>
          </p:nvPr>
        </p:nvSpPr>
        <p:spPr/>
        <p:txBody>
          <a:bodyPr/>
          <a:p>
            <a:r>
              <a:rPr lang="zh-CN" altLang="en-US"/>
              <a:t>《公钥密码学研究方法论》第3课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/57</a:t>
            </a: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ym typeface="+mn-ea"/>
              </a:rPr>
              <a:t>第一阶段：1979-1992          6/6</a:t>
            </a:r>
            <a:endParaRPr lang="en-US"/>
          </a:p>
        </p:txBody>
      </p:sp>
      <p:sp>
        <p:nvSpPr>
          <p:cNvPr id="3" name="Text Placeholder 2"/>
          <p:cNvSpPr>
            <a:spLocks noGrp="1"/>
          </p:cNvSpPr>
          <p:nvPr>
            <p:ph type="body" idx="1"/>
          </p:nvPr>
        </p:nvSpPr>
        <p:spPr>
          <a:xfrm>
            <a:off x="207010" y="1350645"/>
            <a:ext cx="8749665" cy="4574540"/>
          </a:xfrm>
        </p:spPr>
        <p:txBody>
          <a:bodyPr>
            <a:normAutofit lnSpcReduction="20000"/>
          </a:bodyPr>
          <a:p>
            <a:r>
              <a:rPr lang="zh-CN" sz="3000">
                <a:latin typeface="仿宋" panose="02010609060101010101" charset="-122"/>
                <a:cs typeface="仿宋" panose="02010609060101010101" charset="-122"/>
              </a:rPr>
              <a:t>第一阶段之外的</a:t>
            </a:r>
            <a:r>
              <a:rPr lang="en-US" altLang="zh-CN" sz="3000">
                <a:latin typeface="仿宋" panose="02010609060101010101" charset="-122"/>
                <a:cs typeface="仿宋" panose="02010609060101010101" charset="-122"/>
              </a:rPr>
              <a:t>“</a:t>
            </a:r>
            <a:r>
              <a:rPr lang="zh-CN" altLang="en-US" sz="3000">
                <a:highlight>
                  <a:srgbClr val="FFFF00"/>
                </a:highlight>
                <a:latin typeface="仿宋" panose="02010609060101010101" charset="-122"/>
                <a:cs typeface="仿宋" panose="02010609060101010101" charset="-122"/>
              </a:rPr>
              <a:t>矛盾</a:t>
            </a:r>
            <a:r>
              <a:rPr lang="en-US" altLang="zh-CN" sz="3000">
                <a:latin typeface="仿宋" panose="02010609060101010101" charset="-122"/>
                <a:cs typeface="仿宋" panose="02010609060101010101" charset="-122"/>
              </a:rPr>
              <a:t>”</a:t>
            </a:r>
            <a:r>
              <a:rPr lang="zh-CN" sz="3000">
                <a:latin typeface="仿宋" panose="02010609060101010101" charset="-122"/>
                <a:cs typeface="仿宋" panose="02010609060101010101" charset="-122"/>
              </a:rPr>
              <a:t>题外话：</a:t>
            </a:r>
            <a:endParaRPr lang="zh-CN" sz="3000">
              <a:latin typeface="仿宋" panose="02010609060101010101" charset="-122"/>
              <a:cs typeface="仿宋" panose="02010609060101010101" charset="-122"/>
            </a:endParaRPr>
          </a:p>
          <a:p>
            <a:endParaRPr lang="zh-CN" sz="3000">
              <a:latin typeface="仿宋" panose="02010609060101010101" charset="-122"/>
              <a:cs typeface="仿宋" panose="02010609060101010101" charset="-122"/>
            </a:endParaRPr>
          </a:p>
          <a:p>
            <a:pPr marL="457200" indent="-457200">
              <a:buFont typeface="Wingdings" panose="05000000000000000000" charset="0"/>
              <a:buChar char="o"/>
            </a:pPr>
            <a:r>
              <a:rPr lang="zh-CN" sz="3000">
                <a:latin typeface="仿宋" panose="02010609060101010101" charset="-122"/>
                <a:cs typeface="仿宋" panose="02010609060101010101" charset="-122"/>
              </a:rPr>
              <a:t>以</a:t>
            </a:r>
            <a:r>
              <a:rPr lang="en-US" altLang="zh-CN" sz="3000">
                <a:cs typeface="Garamond" panose="02020404030301010803" charset="0"/>
              </a:rPr>
              <a:t>EUF-CMA</a:t>
            </a:r>
            <a:r>
              <a:rPr lang="zh-CN" altLang="en-US" sz="3000">
                <a:latin typeface="仿宋" panose="02010609060101010101" charset="-122"/>
                <a:cs typeface="仿宋" panose="02010609060101010101" charset="-122"/>
              </a:rPr>
              <a:t>安全模型为例子，</a:t>
            </a:r>
            <a:r>
              <a:rPr lang="zh-CN" sz="3000">
                <a:latin typeface="仿宋" panose="02010609060101010101" charset="-122"/>
                <a:cs typeface="仿宋" panose="02010609060101010101" charset="-122"/>
              </a:rPr>
              <a:t>可证明安全充满了各种各样的矛盾（不仅前面提到的签名）。能够直面这些矛盾并提出科学、有价值的解决技巧是我们的研究探索目标。</a:t>
            </a:r>
            <a:endParaRPr lang="zh-CN" sz="3000">
              <a:latin typeface="仿宋" panose="02010609060101010101" charset="-122"/>
              <a:cs typeface="仿宋" panose="02010609060101010101" charset="-122"/>
            </a:endParaRPr>
          </a:p>
          <a:p>
            <a:pPr marL="457200" indent="-457200">
              <a:buFont typeface="Wingdings" panose="05000000000000000000" charset="0"/>
              <a:buChar char="o"/>
            </a:pPr>
            <a:endParaRPr lang="zh-CN" sz="3000">
              <a:latin typeface="仿宋" panose="02010609060101010101" charset="-122"/>
              <a:cs typeface="仿宋" panose="02010609060101010101" charset="-122"/>
            </a:endParaRPr>
          </a:p>
          <a:p>
            <a:pPr marL="457200" indent="-457200">
              <a:buFont typeface="Wingdings" panose="05000000000000000000" charset="0"/>
              <a:buChar char="o"/>
            </a:pPr>
            <a:r>
              <a:rPr lang="zh-CN" sz="3000">
                <a:latin typeface="仿宋" panose="02010609060101010101" charset="-122"/>
                <a:cs typeface="仿宋" panose="02010609060101010101" charset="-122"/>
              </a:rPr>
              <a:t>在方案构造中，矛盾也处处可见。比如，我们在设计方案协议的时候应该如何做到用户能做的事，敌人小迪做不到。这需要恰当好处地利用私钥。</a:t>
            </a:r>
            <a:endParaRPr lang="zh-CN" sz="3000">
              <a:latin typeface="仿宋" panose="02010609060101010101" charset="-122"/>
              <a:cs typeface="仿宋" panose="02010609060101010101" charset="-122"/>
            </a:endParaRPr>
          </a:p>
        </p:txBody>
      </p:sp>
      <p:sp>
        <p:nvSpPr>
          <p:cNvPr id="4" name="Footer Placeholder 3"/>
          <p:cNvSpPr>
            <a:spLocks noGrp="1"/>
          </p:cNvSpPr>
          <p:nvPr>
            <p:ph type="ftr" sz="quarter" idx="11"/>
          </p:nvPr>
        </p:nvSpPr>
        <p:spPr/>
        <p:txBody>
          <a:bodyPr/>
          <a:p>
            <a:r>
              <a:rPr lang="zh-CN" altLang="en-US"/>
              <a:t>《公钥密码学研究方法论》第3课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/57</a:t>
            </a:r>
            <a:endParaRPr lang="en-US"/>
          </a:p>
        </p:txBody>
      </p:sp>
      <p:pic>
        <p:nvPicPr>
          <p:cNvPr id="6" name="Picture 5"/>
          <p:cNvPicPr>
            <a:picLocks noChangeAspect="1"/>
          </p:cNvPicPr>
          <p:nvPr/>
        </p:nvPicPr>
        <p:blipFill>
          <a:blip r:embed="rId1"/>
          <a:stretch>
            <a:fillRect/>
          </a:stretch>
        </p:blipFill>
        <p:spPr>
          <a:xfrm>
            <a:off x="6323330" y="1135380"/>
            <a:ext cx="1434465" cy="95440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第二阶段：1993-2001          1/6</a:t>
            </a:r>
            <a:endParaRPr lang="zh-CN" altLang="en-US"/>
          </a:p>
        </p:txBody>
      </p:sp>
      <p:sp>
        <p:nvSpPr>
          <p:cNvPr id="3" name="Text Placeholder 2"/>
          <p:cNvSpPr>
            <a:spLocks noGrp="1"/>
          </p:cNvSpPr>
          <p:nvPr>
            <p:ph type="body" idx="1"/>
          </p:nvPr>
        </p:nvSpPr>
        <p:spPr>
          <a:xfrm>
            <a:off x="207010" y="1350645"/>
            <a:ext cx="8749665" cy="560705"/>
          </a:xfrm>
        </p:spPr>
        <p:txBody>
          <a:bodyPr/>
          <a:p>
            <a:r>
              <a:rPr lang="zh-CN" altLang="en-US"/>
              <a:t>背景：</a:t>
            </a:r>
            <a:endParaRPr lang="zh-CN" altLang="en-US"/>
          </a:p>
          <a:p>
            <a:endParaRPr lang="zh-CN" altLang="en-US"/>
          </a:p>
          <a:p>
            <a:endParaRPr lang="en-US" altLang="zh-CN"/>
          </a:p>
        </p:txBody>
      </p:sp>
      <p:sp>
        <p:nvSpPr>
          <p:cNvPr id="4" name="Footer Placeholder 3"/>
          <p:cNvSpPr>
            <a:spLocks noGrp="1"/>
          </p:cNvSpPr>
          <p:nvPr>
            <p:ph type="ftr" sz="quarter" idx="11"/>
          </p:nvPr>
        </p:nvSpPr>
        <p:spPr/>
        <p:txBody>
          <a:bodyPr/>
          <a:p>
            <a:r>
              <a:rPr lang="zh-CN" altLang="en-US"/>
              <a:t>《公钥密码学研究方法论》第3课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/57</a:t>
            </a:r>
            <a:endParaRPr lang="en-US"/>
          </a:p>
        </p:txBody>
      </p:sp>
      <p:sp>
        <p:nvSpPr>
          <p:cNvPr id="6" name="Text Box 5"/>
          <p:cNvSpPr txBox="1"/>
          <p:nvPr/>
        </p:nvSpPr>
        <p:spPr>
          <a:xfrm>
            <a:off x="554355" y="2102485"/>
            <a:ext cx="2279650" cy="460375"/>
          </a:xfrm>
          <a:prstGeom prst="rect">
            <a:avLst/>
          </a:prstGeom>
          <a:noFill/>
          <a:ln w="28575" cmpd="sng">
            <a:solidFill>
              <a:srgbClr val="1F2DA8"/>
            </a:solidFill>
            <a:prstDash val="solid"/>
          </a:ln>
        </p:spPr>
        <p:txBody>
          <a:bodyPr wrap="square" rtlCol="0" anchor="t">
            <a:spAutoFit/>
          </a:bodyPr>
          <a:p>
            <a:pPr algn="ctr"/>
            <a:r>
              <a:rPr lang="zh-CN" sz="2400">
                <a:sym typeface="+mn-ea"/>
              </a:rPr>
              <a:t>从</a:t>
            </a:r>
            <a:r>
              <a:rPr lang="en-US" altLang="zh-CN" sz="2400">
                <a:sym typeface="+mn-ea"/>
              </a:rPr>
              <a:t>A</a:t>
            </a:r>
            <a:r>
              <a:rPr lang="zh-CN" altLang="en-US" sz="2400">
                <a:sym typeface="+mn-ea"/>
              </a:rPr>
              <a:t>到</a:t>
            </a:r>
            <a:r>
              <a:rPr lang="en-US" altLang="zh-CN" sz="2400">
                <a:sym typeface="+mn-ea"/>
              </a:rPr>
              <a:t>B</a:t>
            </a:r>
            <a:endParaRPr lang="en-US" altLang="zh-CN" sz="2400">
              <a:sym typeface="+mn-ea"/>
            </a:endParaRPr>
          </a:p>
        </p:txBody>
      </p:sp>
      <p:sp>
        <p:nvSpPr>
          <p:cNvPr id="7" name="Text Box 6"/>
          <p:cNvSpPr txBox="1"/>
          <p:nvPr/>
        </p:nvSpPr>
        <p:spPr>
          <a:xfrm>
            <a:off x="4321175" y="2102485"/>
            <a:ext cx="3942715" cy="460375"/>
          </a:xfrm>
          <a:prstGeom prst="rect">
            <a:avLst/>
          </a:prstGeom>
          <a:noFill/>
          <a:ln w="28575" cmpd="sng">
            <a:solidFill>
              <a:srgbClr val="1F2DA8"/>
            </a:solidFill>
            <a:prstDash val="solid"/>
          </a:ln>
        </p:spPr>
        <p:txBody>
          <a:bodyPr wrap="square" rtlCol="0" anchor="t">
            <a:spAutoFit/>
          </a:bodyPr>
          <a:p>
            <a:pPr algn="ctr"/>
            <a:r>
              <a:rPr lang="zh-CN" sz="2400">
                <a:sym typeface="+mn-ea"/>
              </a:rPr>
              <a:t>从</a:t>
            </a:r>
            <a:r>
              <a:rPr lang="en-US" altLang="zh-CN" sz="2400">
                <a:sym typeface="+mn-ea"/>
              </a:rPr>
              <a:t>A</a:t>
            </a:r>
            <a:r>
              <a:rPr lang="zh-CN" altLang="en-US" sz="2400">
                <a:sym typeface="+mn-ea"/>
              </a:rPr>
              <a:t>到可证明安全的</a:t>
            </a:r>
            <a:r>
              <a:rPr lang="en-US" altLang="zh-CN" sz="2400">
                <a:sym typeface="+mn-ea"/>
              </a:rPr>
              <a:t>B</a:t>
            </a:r>
            <a:endParaRPr lang="en-US" altLang="zh-CN" sz="2400">
              <a:sym typeface="+mn-ea"/>
            </a:endParaRPr>
          </a:p>
        </p:txBody>
      </p:sp>
      <p:sp>
        <p:nvSpPr>
          <p:cNvPr id="8" name="Text Box 7"/>
          <p:cNvSpPr txBox="1"/>
          <p:nvPr/>
        </p:nvSpPr>
        <p:spPr>
          <a:xfrm>
            <a:off x="554990" y="3460115"/>
            <a:ext cx="7708900" cy="460375"/>
          </a:xfrm>
          <a:prstGeom prst="rect">
            <a:avLst/>
          </a:prstGeom>
          <a:noFill/>
          <a:ln w="28575" cmpd="sng">
            <a:solidFill>
              <a:srgbClr val="1F2DA8"/>
            </a:solidFill>
            <a:prstDash val="solid"/>
          </a:ln>
        </p:spPr>
        <p:txBody>
          <a:bodyPr wrap="square" rtlCol="0" anchor="t">
            <a:spAutoFit/>
          </a:bodyPr>
          <a:p>
            <a:pPr algn="ctr"/>
            <a:r>
              <a:rPr lang="zh-CN" sz="2400">
                <a:sym typeface="+mn-ea"/>
              </a:rPr>
              <a:t>从</a:t>
            </a:r>
            <a:r>
              <a:rPr lang="en-US" altLang="zh-CN" sz="2400">
                <a:sym typeface="+mn-ea"/>
              </a:rPr>
              <a:t>A</a:t>
            </a:r>
            <a:r>
              <a:rPr lang="zh-CN" altLang="en-US" sz="2400">
                <a:sym typeface="+mn-ea"/>
              </a:rPr>
              <a:t>到</a:t>
            </a:r>
            <a:r>
              <a:rPr lang="zh-CN" altLang="en-US" sz="2400">
                <a:solidFill>
                  <a:srgbClr val="FF0000"/>
                </a:solidFill>
                <a:sym typeface="+mn-ea"/>
              </a:rPr>
              <a:t>高效</a:t>
            </a:r>
            <a:r>
              <a:rPr lang="zh-CN" altLang="en-US" sz="2400">
                <a:solidFill>
                  <a:schemeClr val="tx1"/>
                </a:solidFill>
                <a:sym typeface="+mn-ea"/>
              </a:rPr>
              <a:t>且</a:t>
            </a:r>
            <a:r>
              <a:rPr lang="zh-CN" altLang="en-US" sz="2400">
                <a:sym typeface="+mn-ea"/>
              </a:rPr>
              <a:t>可证明安全的</a:t>
            </a:r>
            <a:r>
              <a:rPr lang="en-US" altLang="zh-CN" sz="2400">
                <a:sym typeface="+mn-ea"/>
              </a:rPr>
              <a:t>B</a:t>
            </a:r>
            <a:endParaRPr lang="en-US" altLang="zh-CN" sz="2400">
              <a:sym typeface="+mn-ea"/>
            </a:endParaRPr>
          </a:p>
        </p:txBody>
      </p:sp>
      <p:cxnSp>
        <p:nvCxnSpPr>
          <p:cNvPr id="12" name="Straight Arrow Connector 11"/>
          <p:cNvCxnSpPr>
            <a:stCxn id="6" idx="3"/>
            <a:endCxn id="7" idx="1"/>
          </p:cNvCxnSpPr>
          <p:nvPr/>
        </p:nvCxnSpPr>
        <p:spPr>
          <a:xfrm>
            <a:off x="2834005" y="2332990"/>
            <a:ext cx="1487170" cy="0"/>
          </a:xfrm>
          <a:prstGeom prst="straightConnector1">
            <a:avLst/>
          </a:prstGeom>
          <a:ln w="38100">
            <a:solidFill>
              <a:schemeClr val="tx1"/>
            </a:solidFill>
            <a:tailEnd type="triangle" w="lg" len="lg"/>
          </a:ln>
        </p:spPr>
        <p:style>
          <a:lnRef idx="2">
            <a:schemeClr val="accent1"/>
          </a:lnRef>
          <a:fillRef idx="0">
            <a:srgbClr val="FFFFFF"/>
          </a:fillRef>
          <a:effectRef idx="0">
            <a:srgbClr val="FFFFFF"/>
          </a:effectRef>
          <a:fontRef idx="minor">
            <a:schemeClr val="tx1"/>
          </a:fontRef>
        </p:style>
      </p:cxnSp>
      <p:cxnSp>
        <p:nvCxnSpPr>
          <p:cNvPr id="13" name="Straight Arrow Connector 12"/>
          <p:cNvCxnSpPr>
            <a:stCxn id="7" idx="2"/>
            <a:endCxn id="8" idx="0"/>
          </p:cNvCxnSpPr>
          <p:nvPr/>
        </p:nvCxnSpPr>
        <p:spPr>
          <a:xfrm flipH="1">
            <a:off x="4409440" y="2562860"/>
            <a:ext cx="1883410" cy="897255"/>
          </a:xfrm>
          <a:prstGeom prst="straightConnector1">
            <a:avLst/>
          </a:prstGeom>
          <a:ln w="28575" cmpd="sng">
            <a:solidFill>
              <a:srgbClr val="C00000"/>
            </a:solidFill>
            <a:prstDash val="dash"/>
            <a:tailEnd type="triangle" w="lg" len="lg"/>
          </a:ln>
        </p:spPr>
        <p:style>
          <a:lnRef idx="2">
            <a:schemeClr val="accent1"/>
          </a:lnRef>
          <a:fillRef idx="0">
            <a:srgbClr val="FFFFFF"/>
          </a:fillRef>
          <a:effectRef idx="0">
            <a:srgbClr val="FFFFFF"/>
          </a:effectRef>
          <a:fontRef idx="minor">
            <a:schemeClr val="tx1"/>
          </a:fontRef>
        </p:style>
      </p:cxnSp>
      <p:sp>
        <p:nvSpPr>
          <p:cNvPr id="9" name="Text Box 8"/>
          <p:cNvSpPr txBox="1"/>
          <p:nvPr/>
        </p:nvSpPr>
        <p:spPr>
          <a:xfrm>
            <a:off x="3028950" y="1781175"/>
            <a:ext cx="1059815" cy="460375"/>
          </a:xfrm>
          <a:prstGeom prst="rect">
            <a:avLst/>
          </a:prstGeom>
          <a:noFill/>
        </p:spPr>
        <p:txBody>
          <a:bodyPr wrap="square" rtlCol="0" anchor="t">
            <a:spAutoFit/>
          </a:bodyPr>
          <a:p>
            <a:r>
              <a:rPr lang="en-US" altLang="zh-CN" sz="2400">
                <a:highlight>
                  <a:srgbClr val="FFFF00"/>
                </a:highlight>
                <a:sym typeface="+mn-ea"/>
              </a:rPr>
              <a:t>79-92</a:t>
            </a:r>
            <a:endParaRPr lang="en-US" altLang="zh-CN" sz="2400">
              <a:highlight>
                <a:srgbClr val="FFFF00"/>
              </a:highlight>
              <a:sym typeface="+mn-ea"/>
            </a:endParaRPr>
          </a:p>
        </p:txBody>
      </p:sp>
      <p:sp>
        <p:nvSpPr>
          <p:cNvPr id="16" name="Text Box 15"/>
          <p:cNvSpPr txBox="1"/>
          <p:nvPr/>
        </p:nvSpPr>
        <p:spPr>
          <a:xfrm>
            <a:off x="5622925" y="2781300"/>
            <a:ext cx="1059815" cy="460375"/>
          </a:xfrm>
          <a:prstGeom prst="rect">
            <a:avLst/>
          </a:prstGeom>
          <a:noFill/>
        </p:spPr>
        <p:txBody>
          <a:bodyPr wrap="square" rtlCol="0" anchor="t">
            <a:spAutoFit/>
          </a:bodyPr>
          <a:p>
            <a:pPr algn="ctr"/>
            <a:r>
              <a:rPr lang="en-US" altLang="zh-CN" sz="2400">
                <a:highlight>
                  <a:srgbClr val="00FF00"/>
                </a:highlight>
                <a:sym typeface="+mn-ea"/>
              </a:rPr>
              <a:t>1993</a:t>
            </a:r>
            <a:endParaRPr lang="en-US" altLang="zh-CN" sz="2400">
              <a:highlight>
                <a:srgbClr val="00FF00"/>
              </a:highlight>
              <a:sym typeface="+mn-ea"/>
            </a:endParaRPr>
          </a:p>
        </p:txBody>
      </p:sp>
      <p:sp>
        <p:nvSpPr>
          <p:cNvPr id="100" name="Text Box 99"/>
          <p:cNvSpPr txBox="1"/>
          <p:nvPr/>
        </p:nvSpPr>
        <p:spPr>
          <a:xfrm>
            <a:off x="401955" y="4138930"/>
            <a:ext cx="8323580" cy="1844040"/>
          </a:xfrm>
          <a:prstGeom prst="rect">
            <a:avLst/>
          </a:prstGeom>
          <a:noFill/>
          <a:ln w="9525">
            <a:noFill/>
          </a:ln>
        </p:spPr>
        <p:txBody>
          <a:bodyPr wrap="square">
            <a:noAutofit/>
          </a:bodyPr>
          <a:p>
            <a:pPr marL="342900" indent="-342900">
              <a:buFont typeface="Wingdings" panose="05000000000000000000" charset="0"/>
              <a:buChar char="o"/>
            </a:pPr>
            <a:r>
              <a:rPr lang="zh-CN" sz="2000" b="0">
                <a:solidFill>
                  <a:schemeClr val="tx1"/>
                </a:solidFill>
                <a:uFillTx/>
                <a:latin typeface="Garamond" panose="02020404030301010803" charset="0"/>
                <a:ea typeface="仿宋" panose="02010609060101010101" charset="-122"/>
                <a:cs typeface="仿宋" panose="02010609060101010101" charset="-122"/>
              </a:rPr>
              <a:t>虽然</a:t>
            </a:r>
            <a:r>
              <a:rPr lang="en-US" sz="2000" b="0">
                <a:solidFill>
                  <a:schemeClr val="tx1"/>
                </a:solidFill>
                <a:uFillTx/>
                <a:latin typeface="Garamond" panose="02020404030301010803" charset="0"/>
                <a:ea typeface="仿宋" panose="02010609060101010101" charset="-122"/>
                <a:cs typeface="仿宋" panose="02010609060101010101" charset="-122"/>
              </a:rPr>
              <a:t>Goldwasser</a:t>
            </a:r>
            <a:r>
              <a:rPr lang="zh-CN" sz="2000" b="0">
                <a:solidFill>
                  <a:schemeClr val="tx1"/>
                </a:solidFill>
                <a:uFillTx/>
                <a:latin typeface="Garamond" panose="02020404030301010803" charset="0"/>
                <a:ea typeface="仿宋" panose="02010609060101010101" charset="-122"/>
                <a:cs typeface="仿宋" panose="02010609060101010101" charset="-122"/>
              </a:rPr>
              <a:t>、</a:t>
            </a:r>
            <a:r>
              <a:rPr lang="en-US" sz="2000" b="0">
                <a:solidFill>
                  <a:schemeClr val="tx1"/>
                </a:solidFill>
                <a:uFillTx/>
                <a:latin typeface="Garamond" panose="02020404030301010803" charset="0"/>
                <a:ea typeface="仿宋" panose="02010609060101010101" charset="-122"/>
                <a:cs typeface="仿宋" panose="02010609060101010101" charset="-122"/>
              </a:rPr>
              <a:t>Micali</a:t>
            </a:r>
            <a:r>
              <a:rPr lang="zh-CN" sz="2000" b="0">
                <a:solidFill>
                  <a:schemeClr val="tx1"/>
                </a:solidFill>
                <a:uFillTx/>
                <a:latin typeface="Garamond" panose="02020404030301010803" charset="0"/>
                <a:ea typeface="仿宋" panose="02010609060101010101" charset="-122"/>
                <a:cs typeface="仿宋" panose="02010609060101010101" charset="-122"/>
              </a:rPr>
              <a:t>和</a:t>
            </a:r>
            <a:r>
              <a:rPr lang="en-US" sz="2000" b="0">
                <a:solidFill>
                  <a:schemeClr val="tx1"/>
                </a:solidFill>
                <a:uFillTx/>
                <a:latin typeface="Garamond" panose="02020404030301010803" charset="0"/>
                <a:ea typeface="仿宋" panose="02010609060101010101" charset="-122"/>
                <a:cs typeface="仿宋" panose="02010609060101010101" charset="-122"/>
              </a:rPr>
              <a:t>Riverst</a:t>
            </a:r>
            <a:r>
              <a:rPr lang="zh-CN" sz="2000" b="0">
                <a:solidFill>
                  <a:schemeClr val="tx1"/>
                </a:solidFill>
                <a:uFillTx/>
                <a:latin typeface="Garamond" panose="02020404030301010803" charset="0"/>
                <a:ea typeface="仿宋" panose="02010609060101010101" charset="-122"/>
                <a:cs typeface="仿宋" panose="02010609060101010101" charset="-122"/>
              </a:rPr>
              <a:t>已经提出了一个可证明安全的数字签名方案，但是该方案采用了树形结构的通用构造，其效率和</a:t>
            </a:r>
            <a:r>
              <a:rPr lang="en-US" sz="2000" b="0">
                <a:solidFill>
                  <a:schemeClr val="tx1"/>
                </a:solidFill>
                <a:uFillTx/>
                <a:latin typeface="Garamond" panose="02020404030301010803" charset="0"/>
                <a:ea typeface="仿宋" panose="02010609060101010101" charset="-122"/>
                <a:cs typeface="仿宋" panose="02010609060101010101" charset="-122"/>
              </a:rPr>
              <a:t>RSA</a:t>
            </a:r>
            <a:r>
              <a:rPr lang="zh-CN" sz="2000" b="0">
                <a:solidFill>
                  <a:schemeClr val="tx1"/>
                </a:solidFill>
                <a:uFillTx/>
                <a:latin typeface="Garamond" panose="02020404030301010803" charset="0"/>
                <a:ea typeface="仿宋" panose="02010609060101010101" charset="-122"/>
                <a:cs typeface="仿宋" panose="02010609060101010101" charset="-122"/>
              </a:rPr>
              <a:t>方案相比差了一个数量级。</a:t>
            </a:r>
            <a:endParaRPr lang="zh-CN" sz="2000" b="0">
              <a:solidFill>
                <a:schemeClr val="tx1"/>
              </a:solidFill>
              <a:uFillTx/>
              <a:latin typeface="Garamond" panose="02020404030301010803" charset="0"/>
              <a:ea typeface="仿宋" panose="02010609060101010101" charset="-122"/>
              <a:cs typeface="仿宋" panose="02010609060101010101" charset="-122"/>
            </a:endParaRPr>
          </a:p>
          <a:p>
            <a:pPr marL="342900" indent="-342900">
              <a:buFont typeface="Wingdings" panose="05000000000000000000" charset="0"/>
              <a:buChar char="o"/>
            </a:pPr>
            <a:r>
              <a:rPr lang="zh-CN" sz="2000" b="0">
                <a:solidFill>
                  <a:schemeClr val="tx1"/>
                </a:solidFill>
                <a:uFillTx/>
                <a:latin typeface="Garamond" panose="02020404030301010803" charset="0"/>
                <a:ea typeface="仿宋" panose="02010609060101010101" charset="-122"/>
                <a:cs typeface="仿宋" panose="02010609060101010101" charset="-122"/>
              </a:rPr>
              <a:t>如何构造可证明安全且高效的数字签名方案成为了当时大家都想解决的一个公开问题，但是学术界几乎一片沉默。即使有些作者针对这个问题提出了一些思路和方法，但他们的研究结果始终没有得到认可。</a:t>
            </a:r>
            <a:endParaRPr lang="zh-CN" sz="2000" b="0">
              <a:solidFill>
                <a:schemeClr val="tx1"/>
              </a:solidFill>
              <a:uFillTx/>
              <a:latin typeface="Garamond" panose="02020404030301010803" charset="0"/>
              <a:ea typeface="仿宋" panose="02010609060101010101" charset="-122"/>
              <a:cs typeface="仿宋" panose="02010609060101010101"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第二阶段：1993-2001          2/6</a:t>
            </a:r>
            <a:endParaRPr lang="zh-CN" altLang="en-US"/>
          </a:p>
        </p:txBody>
      </p:sp>
      <p:sp>
        <p:nvSpPr>
          <p:cNvPr id="4" name="Footer Placeholder 3"/>
          <p:cNvSpPr>
            <a:spLocks noGrp="1"/>
          </p:cNvSpPr>
          <p:nvPr>
            <p:ph type="ftr" sz="quarter" idx="11"/>
          </p:nvPr>
        </p:nvSpPr>
        <p:spPr/>
        <p:txBody>
          <a:bodyPr/>
          <a:p>
            <a:r>
              <a:rPr lang="zh-CN" altLang="en-US"/>
              <a:t>《公钥密码学研究方法论》第3课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/57</a:t>
            </a:r>
            <a:endParaRPr lang="en-US"/>
          </a:p>
        </p:txBody>
      </p:sp>
      <p:sp>
        <p:nvSpPr>
          <p:cNvPr id="10" name="Text Placeholder 9"/>
          <p:cNvSpPr/>
          <p:nvPr>
            <p:ph type="body" idx="1"/>
          </p:nvPr>
        </p:nvSpPr>
        <p:spPr>
          <a:xfrm>
            <a:off x="207010" y="1350645"/>
            <a:ext cx="8749665" cy="3767455"/>
          </a:xfrm>
        </p:spPr>
        <p:txBody>
          <a:bodyPr/>
          <a:p>
            <a:pPr marL="457200" indent="-457200">
              <a:buFont typeface="Wingdings" panose="05000000000000000000" charset="0"/>
              <a:buChar char="o"/>
            </a:pPr>
            <a:r>
              <a:rPr lang="en-US" sz="2400"/>
              <a:t>在1993年第一届的ACM CCS会议上，来自加州大学分校的两位作者Mihir Bellare和Phillip Rogaway发表了《Random Oracles are Practical:  A Paradigm for Designing Efficient Protocols》，</a:t>
            </a:r>
            <a:r>
              <a:rPr lang="zh-CN" altLang="en-US" sz="2400"/>
              <a:t>降低了安全</a:t>
            </a:r>
            <a:r>
              <a:rPr lang="en-US" sz="2400"/>
              <a:t>证明</a:t>
            </a:r>
            <a:r>
              <a:rPr lang="zh-CN" altLang="en-US" sz="2400"/>
              <a:t>的难度。</a:t>
            </a:r>
            <a:endParaRPr lang="zh-CN" altLang="en-US" sz="2400"/>
          </a:p>
          <a:p>
            <a:pPr marL="457200" indent="-457200">
              <a:buFont typeface="Wingdings" panose="05000000000000000000" charset="0"/>
              <a:buChar char="o"/>
            </a:pPr>
            <a:endParaRPr lang="zh-CN" altLang="en-US" sz="2400"/>
          </a:p>
          <a:p>
            <a:pPr marL="457200" indent="-457200">
              <a:buFont typeface="Wingdings" panose="05000000000000000000" charset="0"/>
              <a:buChar char="o"/>
            </a:pPr>
            <a:r>
              <a:rPr lang="zh-CN" altLang="en-US" sz="2400"/>
              <a:t>该篇论文的核心思想是把哈希函数</a:t>
            </a:r>
            <a:r>
              <a:rPr lang="en-US" altLang="zh-CN" sz="2400"/>
              <a:t>H(x)</a:t>
            </a:r>
            <a:r>
              <a:rPr lang="zh-CN" altLang="en-US" sz="2400"/>
              <a:t>当做一个随机预言机（</a:t>
            </a:r>
            <a:r>
              <a:rPr lang="en-US" altLang="zh-CN" sz="2400"/>
              <a:t>Random Oracle</a:t>
            </a:r>
            <a:r>
              <a:rPr lang="zh-CN" altLang="en-US" sz="2400"/>
              <a:t>）之后，我们能使用的技巧：</a:t>
            </a:r>
            <a:endParaRPr lang="zh-CN" altLang="en-US" sz="2400"/>
          </a:p>
          <a:p>
            <a:pPr lvl="1">
              <a:buFont typeface="Wingdings" panose="05000000000000000000" charset="0"/>
              <a:buChar char="v"/>
            </a:pPr>
            <a:r>
              <a:rPr lang="zh-CN" altLang="en-US"/>
              <a:t>敌人的询问</a:t>
            </a:r>
            <a:r>
              <a:rPr lang="en-US" altLang="zh-CN"/>
              <a:t>x</a:t>
            </a:r>
            <a:r>
              <a:rPr lang="zh-CN" altLang="en-US"/>
              <a:t>我们都看得到</a:t>
            </a:r>
            <a:endParaRPr lang="zh-CN" altLang="en-US"/>
          </a:p>
          <a:p>
            <a:pPr lvl="1">
              <a:buFont typeface="Wingdings" panose="05000000000000000000" charset="0"/>
              <a:buChar char="v"/>
            </a:pPr>
            <a:r>
              <a:rPr lang="zh-CN" altLang="en-US"/>
              <a:t>敌人的询问</a:t>
            </a:r>
            <a:r>
              <a:rPr lang="en-US" altLang="zh-CN"/>
              <a:t>x</a:t>
            </a:r>
            <a:r>
              <a:rPr lang="zh-CN" altLang="en-US"/>
              <a:t>都由我们证明者给予反应</a:t>
            </a:r>
            <a:r>
              <a:rPr lang="en-US" altLang="zh-CN"/>
              <a:t>(response),  y=H(x)</a:t>
            </a:r>
            <a:endParaRPr lang="en-US" altLang="zh-CN"/>
          </a:p>
        </p:txBody>
      </p:sp>
      <p:pic>
        <p:nvPicPr>
          <p:cNvPr id="11" name="Picture 10"/>
          <p:cNvPicPr>
            <a:picLocks noChangeAspect="1"/>
          </p:cNvPicPr>
          <p:nvPr/>
        </p:nvPicPr>
        <p:blipFill>
          <a:blip r:embed="rId1"/>
          <a:stretch>
            <a:fillRect/>
          </a:stretch>
        </p:blipFill>
        <p:spPr>
          <a:xfrm>
            <a:off x="3484245" y="5004435"/>
            <a:ext cx="2174875" cy="121793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第二阶段：1993-2001          3/6</a:t>
            </a:r>
            <a:endParaRPr lang="zh-CN" altLang="en-US"/>
          </a:p>
        </p:txBody>
      </p:sp>
      <p:sp>
        <p:nvSpPr>
          <p:cNvPr id="4" name="Footer Placeholder 3"/>
          <p:cNvSpPr>
            <a:spLocks noGrp="1"/>
          </p:cNvSpPr>
          <p:nvPr>
            <p:ph type="ftr" sz="quarter" idx="11"/>
          </p:nvPr>
        </p:nvSpPr>
        <p:spPr/>
        <p:txBody>
          <a:bodyPr/>
          <a:p>
            <a:r>
              <a:rPr lang="zh-CN" altLang="en-US"/>
              <a:t>《公钥密码学研究方法论》第3课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/57</a:t>
            </a:r>
            <a:endParaRPr lang="en-US"/>
          </a:p>
        </p:txBody>
      </p:sp>
      <p:sp>
        <p:nvSpPr>
          <p:cNvPr id="10" name="Text Placeholder 9"/>
          <p:cNvSpPr/>
          <p:nvPr>
            <p:ph type="body" idx="1"/>
          </p:nvPr>
        </p:nvSpPr>
        <p:spPr>
          <a:xfrm>
            <a:off x="207010" y="1350645"/>
            <a:ext cx="8749030" cy="4756150"/>
          </a:xfrm>
        </p:spPr>
        <p:txBody>
          <a:bodyPr>
            <a:normAutofit lnSpcReduction="10000"/>
          </a:bodyPr>
          <a:p>
            <a:pPr>
              <a:buFont typeface="Wingdings" panose="05000000000000000000" charset="0"/>
            </a:pPr>
            <a:r>
              <a:rPr lang="en-US" sz="2400"/>
              <a:t>在EUF-CMA安全模型里，</a:t>
            </a:r>
            <a:r>
              <a:rPr lang="zh-CN" altLang="en-US" sz="2400"/>
              <a:t>证明的其中一个难点是敌人选择消息的不可预测性。在</a:t>
            </a:r>
            <a:r>
              <a:rPr lang="en-US" altLang="zh-CN" sz="2400"/>
              <a:t>random oracle</a:t>
            </a:r>
            <a:r>
              <a:rPr lang="zh-CN" altLang="en-US" sz="2400"/>
              <a:t>下，这个问题不再困难：</a:t>
            </a:r>
            <a:endParaRPr lang="zh-CN" altLang="en-US" sz="2400"/>
          </a:p>
          <a:p>
            <a:pPr>
              <a:buFont typeface="Wingdings" panose="05000000000000000000" charset="0"/>
            </a:pPr>
            <a:endParaRPr lang="zh-CN" altLang="en-US" sz="2400"/>
          </a:p>
          <a:p>
            <a:pPr marL="342900" indent="-342900">
              <a:buFont typeface="Wingdings" panose="05000000000000000000" charset="0"/>
              <a:buChar char="o"/>
            </a:pPr>
            <a:r>
              <a:rPr lang="zh-CN" altLang="en-US" sz="2400"/>
              <a:t>假设证明者可以对随机消息</a:t>
            </a:r>
            <a:r>
              <a:rPr lang="en-US" altLang="zh-CN" sz="2400"/>
              <a:t>X1</a:t>
            </a:r>
            <a:r>
              <a:rPr lang="zh-CN" altLang="en-US" sz="2400"/>
              <a:t>，</a:t>
            </a:r>
            <a:r>
              <a:rPr lang="en-US" altLang="zh-CN" sz="2400"/>
              <a:t> X2</a:t>
            </a:r>
            <a:r>
              <a:rPr lang="zh-CN" altLang="en-US" sz="2400"/>
              <a:t>，</a:t>
            </a:r>
            <a:r>
              <a:rPr lang="en-US" altLang="zh-CN" sz="2400"/>
              <a:t>……</a:t>
            </a:r>
            <a:r>
              <a:rPr lang="zh-CN" altLang="en-US" sz="2400"/>
              <a:t>，</a:t>
            </a:r>
            <a:r>
              <a:rPr lang="en-US" altLang="zh-CN" sz="2400"/>
              <a:t>Xq </a:t>
            </a:r>
            <a:r>
              <a:rPr lang="zh-CN" altLang="en-US" sz="2400"/>
              <a:t>计算签名，并能利用敌人对随机值</a:t>
            </a:r>
            <a:r>
              <a:rPr lang="en-US" altLang="zh-CN" sz="2400"/>
              <a:t>X*</a:t>
            </a:r>
            <a:r>
              <a:rPr lang="zh-CN" altLang="en-US" sz="2400"/>
              <a:t>的签名解决困难问题。</a:t>
            </a:r>
            <a:endParaRPr lang="zh-CN" altLang="en-US" sz="2400"/>
          </a:p>
          <a:p>
            <a:pPr marL="342900" indent="-342900">
              <a:buFont typeface="Wingdings" panose="05000000000000000000" charset="0"/>
              <a:buChar char="o"/>
            </a:pPr>
            <a:endParaRPr lang="zh-CN" altLang="en-US" sz="2400"/>
          </a:p>
          <a:p>
            <a:pPr marL="342900" indent="-342900">
              <a:buFont typeface="Wingdings" panose="05000000000000000000" charset="0"/>
              <a:buChar char="o"/>
            </a:pPr>
            <a:r>
              <a:rPr lang="zh-CN" altLang="en-US" sz="2400"/>
              <a:t>在</a:t>
            </a:r>
            <a:r>
              <a:rPr lang="en-US" altLang="zh-CN" sz="2400"/>
              <a:t>RO</a:t>
            </a:r>
            <a:r>
              <a:rPr lang="zh-CN" altLang="en-US" sz="2400"/>
              <a:t>下，我们把消息</a:t>
            </a:r>
            <a:r>
              <a:rPr lang="en-US" altLang="zh-CN" sz="2400">
                <a:highlight>
                  <a:srgbClr val="FFFF00"/>
                </a:highlight>
              </a:rPr>
              <a:t>m_1</a:t>
            </a:r>
            <a:r>
              <a:rPr lang="zh-CN" altLang="en-US" sz="2400"/>
              <a:t>映射到</a:t>
            </a:r>
            <a:r>
              <a:rPr lang="en-US" altLang="zh-CN" sz="2400">
                <a:highlight>
                  <a:srgbClr val="FFFF00"/>
                </a:highlight>
              </a:rPr>
              <a:t>Xi</a:t>
            </a:r>
            <a:r>
              <a:rPr lang="zh-CN" altLang="en-US" sz="2400"/>
              <a:t>，</a:t>
            </a:r>
            <a:r>
              <a:rPr lang="en-US" altLang="zh-CN" sz="2400"/>
              <a:t> </a:t>
            </a:r>
            <a:r>
              <a:rPr lang="zh-CN" altLang="en-US" sz="2400"/>
              <a:t>把</a:t>
            </a:r>
            <a:r>
              <a:rPr lang="en-US" altLang="zh-CN" sz="2400">
                <a:highlight>
                  <a:srgbClr val="00FF00"/>
                </a:highlight>
              </a:rPr>
              <a:t>m*</a:t>
            </a:r>
            <a:r>
              <a:rPr lang="zh-CN" altLang="en-US" sz="2400"/>
              <a:t>映射到</a:t>
            </a:r>
            <a:r>
              <a:rPr lang="en-US" altLang="zh-CN" sz="2400">
                <a:highlight>
                  <a:srgbClr val="00FF00"/>
                </a:highlight>
              </a:rPr>
              <a:t>X*</a:t>
            </a:r>
            <a:r>
              <a:rPr lang="zh-CN" altLang="en-US" sz="2400"/>
              <a:t>。</a:t>
            </a:r>
            <a:r>
              <a:rPr lang="en-US" altLang="zh-CN" sz="2400"/>
              <a:t> </a:t>
            </a:r>
            <a:endParaRPr lang="en-US" altLang="zh-CN" sz="2400"/>
          </a:p>
          <a:p>
            <a:pPr marL="342900" indent="-342900">
              <a:buFont typeface="Wingdings" panose="05000000000000000000" charset="0"/>
              <a:buChar char="o"/>
            </a:pPr>
            <a:endParaRPr lang="en-US" altLang="zh-CN" sz="2400"/>
          </a:p>
          <a:p>
            <a:pPr marL="342900" indent="-342900">
              <a:buFont typeface="Wingdings" panose="05000000000000000000" charset="0"/>
              <a:buChar char="o"/>
            </a:pPr>
            <a:r>
              <a:rPr lang="zh-CN" altLang="en-US" sz="2400"/>
              <a:t>在</a:t>
            </a:r>
            <a:r>
              <a:rPr lang="en-US" altLang="zh-CN" sz="2400"/>
              <a:t>RO</a:t>
            </a:r>
            <a:r>
              <a:rPr lang="zh-CN" altLang="en-US" sz="2400"/>
              <a:t>下的安全证明里，我们就有</a:t>
            </a:r>
            <a:r>
              <a:rPr lang="zh-CN" altLang="en-US" sz="2400">
                <a:sym typeface="+mn-ea"/>
              </a:rPr>
              <a:t>证明者可以对由敌人决定的消息</a:t>
            </a:r>
            <a:r>
              <a:rPr lang="en-US" sz="2400">
                <a:sym typeface="+mn-ea"/>
              </a:rPr>
              <a:t>m_1, m_2,   ……, m_q</a:t>
            </a:r>
            <a:r>
              <a:rPr lang="zh-CN" altLang="en-US" sz="2400">
                <a:sym typeface="+mn-ea"/>
              </a:rPr>
              <a:t>计算签名，并能利用敌人对</a:t>
            </a:r>
            <a:r>
              <a:rPr lang="zh-CN" sz="2400">
                <a:sym typeface="+mn-ea"/>
              </a:rPr>
              <a:t>消息</a:t>
            </a:r>
            <a:r>
              <a:rPr lang="en-US" altLang="zh-CN" sz="2400">
                <a:sym typeface="+mn-ea"/>
              </a:rPr>
              <a:t>m*</a:t>
            </a:r>
            <a:r>
              <a:rPr lang="zh-CN" altLang="en-US" sz="2400">
                <a:sym typeface="+mn-ea"/>
              </a:rPr>
              <a:t>的签名解决困难问题。</a:t>
            </a:r>
            <a:endParaRPr lang="zh-CN" altLang="en-US" sz="2400"/>
          </a:p>
          <a:p>
            <a:pPr marL="342900" indent="-342900">
              <a:buFont typeface="Wingdings" panose="05000000000000000000" charset="0"/>
              <a:buChar char="o"/>
            </a:pPr>
            <a:endParaRPr lang="en-US" altLang="zh-CN" sz="24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第二阶段：1993-2001          4/6</a:t>
            </a:r>
            <a:endParaRPr lang="zh-CN" altLang="en-US"/>
          </a:p>
        </p:txBody>
      </p:sp>
      <p:sp>
        <p:nvSpPr>
          <p:cNvPr id="4" name="Footer Placeholder 3"/>
          <p:cNvSpPr>
            <a:spLocks noGrp="1"/>
          </p:cNvSpPr>
          <p:nvPr>
            <p:ph type="ftr" sz="quarter" idx="11"/>
          </p:nvPr>
        </p:nvSpPr>
        <p:spPr/>
        <p:txBody>
          <a:bodyPr/>
          <a:p>
            <a:r>
              <a:rPr lang="zh-CN" altLang="en-US"/>
              <a:t>《公钥密码学研究方法论》第3课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/57</a:t>
            </a:r>
            <a:endParaRPr lang="en-US"/>
          </a:p>
        </p:txBody>
      </p:sp>
      <p:sp>
        <p:nvSpPr>
          <p:cNvPr id="10" name="Text Placeholder 9"/>
          <p:cNvSpPr/>
          <p:nvPr>
            <p:ph type="body" idx="1"/>
          </p:nvPr>
        </p:nvSpPr>
        <p:spPr>
          <a:xfrm>
            <a:off x="207010" y="1350645"/>
            <a:ext cx="8749030" cy="4756150"/>
          </a:xfrm>
        </p:spPr>
        <p:txBody>
          <a:bodyPr>
            <a:normAutofit lnSpcReduction="10000"/>
          </a:bodyPr>
          <a:p>
            <a:pPr>
              <a:buFont typeface="Wingdings" panose="05000000000000000000" charset="0"/>
            </a:pPr>
            <a:r>
              <a:rPr lang="zh-CN" altLang="en-US"/>
              <a:t>论</a:t>
            </a:r>
            <a:r>
              <a:rPr lang="en-US" altLang="zh-CN"/>
              <a:t>RO</a:t>
            </a:r>
            <a:r>
              <a:rPr lang="zh-CN" altLang="en-US"/>
              <a:t>的积极作用和负面评价：</a:t>
            </a:r>
            <a:endParaRPr lang="zh-CN" altLang="en-US"/>
          </a:p>
          <a:p>
            <a:pPr marL="457200" indent="-457200">
              <a:buFont typeface="Wingdings" panose="05000000000000000000" charset="0"/>
              <a:buChar char="o"/>
            </a:pPr>
            <a:r>
              <a:rPr lang="zh-CN" altLang="en-US">
                <a:highlight>
                  <a:srgbClr val="FFFF00"/>
                </a:highlight>
              </a:rPr>
              <a:t>有了</a:t>
            </a:r>
            <a:r>
              <a:rPr lang="en-US" altLang="zh-CN">
                <a:highlight>
                  <a:srgbClr val="FFFF00"/>
                </a:highlight>
              </a:rPr>
              <a:t>RO</a:t>
            </a:r>
            <a:r>
              <a:rPr lang="zh-CN" altLang="en-US"/>
              <a:t>，可证明安全的难度有了明显的降低。</a:t>
            </a:r>
            <a:endParaRPr lang="zh-CN" altLang="en-US"/>
          </a:p>
          <a:p>
            <a:pPr marL="457200" indent="-457200">
              <a:lnSpc>
                <a:spcPct val="110000"/>
              </a:lnSpc>
              <a:buFont typeface="Wingdings" panose="05000000000000000000" charset="0"/>
              <a:buChar char="o"/>
            </a:pPr>
            <a:r>
              <a:rPr lang="zh-CN" altLang="en-US">
                <a:highlight>
                  <a:srgbClr val="00FF00"/>
                </a:highlight>
              </a:rPr>
              <a:t>用了</a:t>
            </a:r>
            <a:r>
              <a:rPr lang="en-US" altLang="zh-CN">
                <a:highlight>
                  <a:srgbClr val="00FF00"/>
                </a:highlight>
              </a:rPr>
              <a:t>RO</a:t>
            </a:r>
            <a:r>
              <a:rPr lang="zh-CN" altLang="en-US"/>
              <a:t>，一旦处理不好。可证明安全的方案可能仍然是不安全的。在1998年的STOC会议上，研究人员Ran Canetti、Oded Goldreich和Shai Halevi在论文《The Random Oracle Methodology, Revisited》里给出了反例，指出使用</a:t>
            </a:r>
            <a:r>
              <a:rPr lang="en-US" altLang="zh-CN"/>
              <a:t>RO</a:t>
            </a:r>
            <a:r>
              <a:rPr lang="zh-CN" altLang="en-US"/>
              <a:t>达到可证明安全的方案在现实世界里可能不安全（原因是</a:t>
            </a:r>
            <a:r>
              <a:rPr lang="en-US" altLang="zh-CN"/>
              <a:t>Hash Function</a:t>
            </a:r>
            <a:r>
              <a:rPr lang="zh-CN" altLang="en-US"/>
              <a:t>的某种具体构造引起的）！</a:t>
            </a:r>
            <a:endParaRPr lang="zh-CN" altLang="en-US"/>
          </a:p>
          <a:p>
            <a:pPr marL="457200" indent="-457200">
              <a:buFont typeface="Wingdings" panose="05000000000000000000" charset="0"/>
              <a:buChar char="o"/>
            </a:pPr>
            <a:r>
              <a:rPr lang="zh-CN" altLang="en-US"/>
              <a:t>学术圈仍承认</a:t>
            </a:r>
            <a:r>
              <a:rPr lang="en-US" altLang="zh-CN"/>
              <a:t>RO</a:t>
            </a:r>
            <a:r>
              <a:rPr lang="zh-CN" altLang="en-US"/>
              <a:t>方法的有效性，因为反例有局限性</a:t>
            </a:r>
            <a:endParaRPr lang="en-US" altLang="zh-C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安全分析</a:t>
            </a:r>
            <a:r>
              <a:rPr lang="en-US" altLang="zh-CN"/>
              <a:t>VS</a:t>
            </a:r>
            <a:r>
              <a:rPr lang="zh-CN" altLang="en-US"/>
              <a:t>安全证明</a:t>
            </a:r>
            <a:r>
              <a:rPr lang="en-US" altLang="zh-CN"/>
              <a:t>    1/2</a:t>
            </a:r>
            <a:endParaRPr lang="zh-CN" altLang="en-US"/>
          </a:p>
        </p:txBody>
      </p:sp>
      <p:sp>
        <p:nvSpPr>
          <p:cNvPr id="4" name="Footer Placeholder 3"/>
          <p:cNvSpPr>
            <a:spLocks noGrp="1"/>
          </p:cNvSpPr>
          <p:nvPr>
            <p:ph type="ftr" sz="quarter" idx="11"/>
          </p:nvPr>
        </p:nvSpPr>
        <p:spPr/>
        <p:txBody>
          <a:bodyPr/>
          <a:lstStyle/>
          <a:p>
            <a:r>
              <a:rPr lang="zh-CN" altLang="en-US"/>
              <a:t>《公钥密码学研究方法论》第3课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/57</a:t>
            </a:r>
            <a:endParaRPr lang="en-US" dirty="0"/>
          </a:p>
        </p:txBody>
      </p:sp>
      <p:sp>
        <p:nvSpPr>
          <p:cNvPr id="3" name="Text Placeholder 2"/>
          <p:cNvSpPr>
            <a:spLocks noGrp="1"/>
          </p:cNvSpPr>
          <p:nvPr>
            <p:ph type="body" idx="1"/>
          </p:nvPr>
        </p:nvSpPr>
        <p:spPr>
          <a:xfrm>
            <a:off x="207010" y="1350645"/>
            <a:ext cx="8749665" cy="4912360"/>
          </a:xfrm>
        </p:spPr>
        <p:txBody>
          <a:bodyPr>
            <a:normAutofit lnSpcReduction="10000"/>
          </a:bodyPr>
          <a:p>
            <a:pPr marL="457200" indent="-457200">
              <a:lnSpc>
                <a:spcPct val="110000"/>
              </a:lnSpc>
              <a:buFont typeface="Wingdings" panose="05000000000000000000" charset="0"/>
              <a:buChar char="o"/>
            </a:pPr>
            <a:r>
              <a:rPr lang="zh-CN" altLang="en-US" sz="2400"/>
              <a:t>当我们提出一个密码方案或协议时，我们必须给出一个可说服人的分析结果，那就是该方案或协议是安全的。</a:t>
            </a:r>
            <a:endParaRPr lang="zh-CN" altLang="en-US" sz="2400"/>
          </a:p>
          <a:p>
            <a:pPr marL="457200" indent="-457200">
              <a:lnSpc>
                <a:spcPct val="110000"/>
              </a:lnSpc>
              <a:buFont typeface="Wingdings" panose="05000000000000000000" charset="0"/>
              <a:buChar char="o"/>
            </a:pPr>
            <a:endParaRPr lang="zh-CN" altLang="en-US" sz="2400"/>
          </a:p>
          <a:p>
            <a:pPr marL="457200" indent="-457200">
              <a:lnSpc>
                <a:spcPct val="110000"/>
              </a:lnSpc>
              <a:buFont typeface="Wingdings" panose="05000000000000000000" charset="0"/>
              <a:buChar char="o"/>
            </a:pPr>
            <a:r>
              <a:rPr lang="zh-CN" altLang="en-US" sz="2400"/>
              <a:t>对应的做法叫安全分析</a:t>
            </a:r>
            <a:r>
              <a:rPr lang="zh-CN" altLang="en-US" sz="2400"/>
              <a:t>/安全证明。</a:t>
            </a:r>
            <a:endParaRPr lang="zh-CN" altLang="en-US" sz="2400"/>
          </a:p>
          <a:p>
            <a:pPr lvl="1">
              <a:lnSpc>
                <a:spcPct val="110000"/>
              </a:lnSpc>
              <a:buFont typeface="Wingdings" panose="05000000000000000000" charset="0"/>
              <a:buChar char="v"/>
            </a:pPr>
            <a:r>
              <a:rPr lang="zh-CN" altLang="en-US" sz="2055">
                <a:highlight>
                  <a:srgbClr val="FFFF00"/>
                </a:highlight>
              </a:rPr>
              <a:t>安全分析</a:t>
            </a:r>
            <a:r>
              <a:rPr lang="zh-CN" altLang="en-US" sz="2055"/>
              <a:t>：这个概念比较早。它给人的感觉更像是分析一个方案协议是否能抵抗某些具体的攻击。安全分析看起来像是一种（论文作者）主观性结果。</a:t>
            </a:r>
            <a:endParaRPr lang="zh-CN" altLang="en-US" sz="2055"/>
          </a:p>
          <a:p>
            <a:pPr lvl="1">
              <a:lnSpc>
                <a:spcPct val="110000"/>
              </a:lnSpc>
              <a:buFont typeface="Wingdings" panose="05000000000000000000" charset="0"/>
              <a:buChar char="v"/>
            </a:pPr>
            <a:r>
              <a:rPr lang="zh-CN" altLang="en-US" sz="2055">
                <a:highlight>
                  <a:srgbClr val="00FF00"/>
                </a:highlight>
              </a:rPr>
              <a:t>安全证明</a:t>
            </a:r>
            <a:r>
              <a:rPr lang="zh-CN" altLang="en-US" sz="2055"/>
              <a:t>：也叫可证明安全。它是一种有特殊模式的安全分析方法。可证明安全看起来像是一种客观性的结论，这种称呼让人有一种“神圣、绝对正确、必须服从”的感觉。</a:t>
            </a:r>
            <a:endParaRPr lang="zh-CN" altLang="en-US" sz="2055"/>
          </a:p>
          <a:p>
            <a:pPr lvl="1">
              <a:lnSpc>
                <a:spcPct val="110000"/>
              </a:lnSpc>
              <a:buFont typeface="Wingdings" panose="05000000000000000000" charset="0"/>
              <a:buChar char="v"/>
            </a:pPr>
            <a:endParaRPr lang="zh-CN" altLang="en-US" sz="2055"/>
          </a:p>
          <a:p>
            <a:pPr marL="457200" indent="-457200">
              <a:lnSpc>
                <a:spcPct val="110000"/>
              </a:lnSpc>
              <a:buFont typeface="Wingdings" panose="05000000000000000000" charset="0"/>
              <a:buChar char="o"/>
            </a:pPr>
            <a:r>
              <a:rPr lang="zh-CN" altLang="en-US" sz="2400"/>
              <a:t>其实，名字不重要，重要的是得到</a:t>
            </a:r>
            <a:r>
              <a:rPr lang="en-US" altLang="zh-CN" sz="2400"/>
              <a:t>“</a:t>
            </a:r>
            <a:r>
              <a:rPr lang="zh-CN" altLang="en-US" sz="2400"/>
              <a:t>安全</a:t>
            </a:r>
            <a:r>
              <a:rPr lang="en-US" altLang="zh-CN" sz="2400"/>
              <a:t>”</a:t>
            </a:r>
            <a:r>
              <a:rPr lang="zh-CN" altLang="en-US" sz="2400"/>
              <a:t>这个结果的过程。</a:t>
            </a:r>
            <a:endParaRPr lang="zh-CN" altLang="en-US" sz="24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第二阶段：1993-2001          5/6</a:t>
            </a:r>
            <a:endParaRPr lang="zh-CN" altLang="en-US"/>
          </a:p>
        </p:txBody>
      </p:sp>
      <p:sp>
        <p:nvSpPr>
          <p:cNvPr id="4" name="Footer Placeholder 3"/>
          <p:cNvSpPr>
            <a:spLocks noGrp="1"/>
          </p:cNvSpPr>
          <p:nvPr>
            <p:ph type="ftr" sz="quarter" idx="11"/>
          </p:nvPr>
        </p:nvSpPr>
        <p:spPr/>
        <p:txBody>
          <a:bodyPr/>
          <a:p>
            <a:r>
              <a:rPr lang="zh-CN" altLang="en-US"/>
              <a:t>《公钥密码学研究方法论》第3课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/57</a:t>
            </a:r>
            <a:endParaRPr lang="en-US"/>
          </a:p>
        </p:txBody>
      </p:sp>
      <p:sp>
        <p:nvSpPr>
          <p:cNvPr id="6" name="Text Box 5"/>
          <p:cNvSpPr txBox="1"/>
          <p:nvPr/>
        </p:nvSpPr>
        <p:spPr>
          <a:xfrm>
            <a:off x="554355" y="1689100"/>
            <a:ext cx="2279650" cy="460375"/>
          </a:xfrm>
          <a:prstGeom prst="rect">
            <a:avLst/>
          </a:prstGeom>
          <a:noFill/>
          <a:ln w="28575" cmpd="sng">
            <a:solidFill>
              <a:srgbClr val="1F2DA8"/>
            </a:solidFill>
            <a:prstDash val="solid"/>
          </a:ln>
        </p:spPr>
        <p:txBody>
          <a:bodyPr wrap="square" rtlCol="0" anchor="t">
            <a:spAutoFit/>
          </a:bodyPr>
          <a:p>
            <a:pPr algn="ctr"/>
            <a:r>
              <a:rPr lang="zh-CN" sz="2400">
                <a:sym typeface="+mn-ea"/>
              </a:rPr>
              <a:t>从</a:t>
            </a:r>
            <a:r>
              <a:rPr lang="en-US" altLang="zh-CN" sz="2400">
                <a:sym typeface="+mn-ea"/>
              </a:rPr>
              <a:t>A</a:t>
            </a:r>
            <a:r>
              <a:rPr lang="zh-CN" altLang="en-US" sz="2400">
                <a:sym typeface="+mn-ea"/>
              </a:rPr>
              <a:t>到</a:t>
            </a:r>
            <a:r>
              <a:rPr lang="en-US" altLang="zh-CN" sz="2400">
                <a:sym typeface="+mn-ea"/>
              </a:rPr>
              <a:t>B</a:t>
            </a:r>
            <a:endParaRPr lang="en-US" altLang="zh-CN" sz="2400">
              <a:sym typeface="+mn-ea"/>
            </a:endParaRPr>
          </a:p>
        </p:txBody>
      </p:sp>
      <p:sp>
        <p:nvSpPr>
          <p:cNvPr id="7" name="Text Box 6"/>
          <p:cNvSpPr txBox="1"/>
          <p:nvPr/>
        </p:nvSpPr>
        <p:spPr>
          <a:xfrm>
            <a:off x="4321175" y="1689100"/>
            <a:ext cx="3942715" cy="460375"/>
          </a:xfrm>
          <a:prstGeom prst="rect">
            <a:avLst/>
          </a:prstGeom>
          <a:noFill/>
          <a:ln w="28575" cmpd="sng">
            <a:solidFill>
              <a:srgbClr val="1F2DA8"/>
            </a:solidFill>
            <a:prstDash val="solid"/>
          </a:ln>
        </p:spPr>
        <p:txBody>
          <a:bodyPr wrap="square" rtlCol="0" anchor="t">
            <a:spAutoFit/>
          </a:bodyPr>
          <a:p>
            <a:pPr algn="ctr"/>
            <a:r>
              <a:rPr lang="zh-CN" sz="2400">
                <a:sym typeface="+mn-ea"/>
              </a:rPr>
              <a:t>从</a:t>
            </a:r>
            <a:r>
              <a:rPr lang="en-US" altLang="zh-CN" sz="2400">
                <a:sym typeface="+mn-ea"/>
              </a:rPr>
              <a:t>A</a:t>
            </a:r>
            <a:r>
              <a:rPr lang="zh-CN" altLang="en-US" sz="2400">
                <a:sym typeface="+mn-ea"/>
              </a:rPr>
              <a:t>到可证明安全的</a:t>
            </a:r>
            <a:r>
              <a:rPr lang="en-US" altLang="zh-CN" sz="2400">
                <a:sym typeface="+mn-ea"/>
              </a:rPr>
              <a:t>B</a:t>
            </a:r>
            <a:endParaRPr lang="en-US" altLang="zh-CN" sz="2400">
              <a:sym typeface="+mn-ea"/>
            </a:endParaRPr>
          </a:p>
        </p:txBody>
      </p:sp>
      <p:sp>
        <p:nvSpPr>
          <p:cNvPr id="8" name="Text Box 7"/>
          <p:cNvSpPr txBox="1"/>
          <p:nvPr/>
        </p:nvSpPr>
        <p:spPr>
          <a:xfrm>
            <a:off x="554990" y="3046730"/>
            <a:ext cx="7708900" cy="460375"/>
          </a:xfrm>
          <a:prstGeom prst="rect">
            <a:avLst/>
          </a:prstGeom>
          <a:noFill/>
          <a:ln w="28575" cmpd="sng">
            <a:solidFill>
              <a:srgbClr val="1F2DA8"/>
            </a:solidFill>
            <a:prstDash val="solid"/>
          </a:ln>
        </p:spPr>
        <p:txBody>
          <a:bodyPr wrap="square" rtlCol="0" anchor="t">
            <a:spAutoFit/>
          </a:bodyPr>
          <a:p>
            <a:pPr algn="ctr"/>
            <a:r>
              <a:rPr lang="zh-CN" sz="2400">
                <a:sym typeface="+mn-ea"/>
              </a:rPr>
              <a:t>从</a:t>
            </a:r>
            <a:r>
              <a:rPr lang="en-US" altLang="zh-CN" sz="2400">
                <a:sym typeface="+mn-ea"/>
              </a:rPr>
              <a:t>A</a:t>
            </a:r>
            <a:r>
              <a:rPr lang="zh-CN" altLang="en-US" sz="2400">
                <a:sym typeface="+mn-ea"/>
              </a:rPr>
              <a:t>到高效且可证明安全的</a:t>
            </a:r>
            <a:r>
              <a:rPr lang="en-US" altLang="zh-CN" sz="2400">
                <a:sym typeface="+mn-ea"/>
              </a:rPr>
              <a:t>B</a:t>
            </a:r>
            <a:endParaRPr lang="en-US" altLang="zh-CN" sz="2400">
              <a:sym typeface="+mn-ea"/>
            </a:endParaRPr>
          </a:p>
        </p:txBody>
      </p:sp>
      <p:cxnSp>
        <p:nvCxnSpPr>
          <p:cNvPr id="12" name="Straight Arrow Connector 11"/>
          <p:cNvCxnSpPr>
            <a:stCxn id="6" idx="3"/>
            <a:endCxn id="7" idx="1"/>
          </p:cNvCxnSpPr>
          <p:nvPr/>
        </p:nvCxnSpPr>
        <p:spPr>
          <a:xfrm>
            <a:off x="2834005" y="1919605"/>
            <a:ext cx="1487170" cy="0"/>
          </a:xfrm>
          <a:prstGeom prst="straightConnector1">
            <a:avLst/>
          </a:prstGeom>
          <a:ln w="38100">
            <a:solidFill>
              <a:schemeClr val="tx1"/>
            </a:solidFill>
            <a:tailEnd type="triangle" w="lg" len="lg"/>
          </a:ln>
        </p:spPr>
        <p:style>
          <a:lnRef idx="2">
            <a:schemeClr val="accent1"/>
          </a:lnRef>
          <a:fillRef idx="0">
            <a:srgbClr val="FFFFFF"/>
          </a:fillRef>
          <a:effectRef idx="0">
            <a:srgbClr val="FFFFFF"/>
          </a:effectRef>
          <a:fontRef idx="minor">
            <a:schemeClr val="tx1"/>
          </a:fontRef>
        </p:style>
      </p:cxnSp>
      <p:cxnSp>
        <p:nvCxnSpPr>
          <p:cNvPr id="13" name="Straight Arrow Connector 12"/>
          <p:cNvCxnSpPr>
            <a:stCxn id="7" idx="2"/>
            <a:endCxn id="8" idx="0"/>
          </p:cNvCxnSpPr>
          <p:nvPr/>
        </p:nvCxnSpPr>
        <p:spPr>
          <a:xfrm flipH="1">
            <a:off x="4409440" y="2149475"/>
            <a:ext cx="1883410" cy="897255"/>
          </a:xfrm>
          <a:prstGeom prst="straightConnector1">
            <a:avLst/>
          </a:prstGeom>
          <a:ln w="28575" cmpd="sng">
            <a:solidFill>
              <a:schemeClr val="tx1"/>
            </a:solidFill>
            <a:prstDash val="solid"/>
            <a:tailEnd type="triangle" w="lg" len="lg"/>
          </a:ln>
        </p:spPr>
        <p:style>
          <a:lnRef idx="2">
            <a:schemeClr val="accent1"/>
          </a:lnRef>
          <a:fillRef idx="0">
            <a:srgbClr val="FFFFFF"/>
          </a:fillRef>
          <a:effectRef idx="0">
            <a:srgbClr val="FFFFFF"/>
          </a:effectRef>
          <a:fontRef idx="minor">
            <a:schemeClr val="tx1"/>
          </a:fontRef>
        </p:style>
      </p:cxnSp>
      <p:sp>
        <p:nvSpPr>
          <p:cNvPr id="9" name="Text Box 8"/>
          <p:cNvSpPr txBox="1"/>
          <p:nvPr/>
        </p:nvSpPr>
        <p:spPr>
          <a:xfrm>
            <a:off x="3028950" y="1367790"/>
            <a:ext cx="1059815" cy="460375"/>
          </a:xfrm>
          <a:prstGeom prst="rect">
            <a:avLst/>
          </a:prstGeom>
          <a:noFill/>
        </p:spPr>
        <p:txBody>
          <a:bodyPr wrap="square" rtlCol="0" anchor="t">
            <a:spAutoFit/>
          </a:bodyPr>
          <a:p>
            <a:r>
              <a:rPr lang="en-US" altLang="zh-CN" sz="2400">
                <a:highlight>
                  <a:srgbClr val="FFFF00"/>
                </a:highlight>
                <a:sym typeface="+mn-ea"/>
              </a:rPr>
              <a:t>79-92</a:t>
            </a:r>
            <a:endParaRPr lang="en-US" altLang="zh-CN" sz="2400">
              <a:highlight>
                <a:srgbClr val="FFFF00"/>
              </a:highlight>
              <a:sym typeface="+mn-ea"/>
            </a:endParaRPr>
          </a:p>
        </p:txBody>
      </p:sp>
      <p:sp>
        <p:nvSpPr>
          <p:cNvPr id="16" name="Text Box 15"/>
          <p:cNvSpPr txBox="1"/>
          <p:nvPr/>
        </p:nvSpPr>
        <p:spPr>
          <a:xfrm>
            <a:off x="5622925" y="2367915"/>
            <a:ext cx="1059815" cy="460375"/>
          </a:xfrm>
          <a:prstGeom prst="rect">
            <a:avLst/>
          </a:prstGeom>
          <a:noFill/>
        </p:spPr>
        <p:txBody>
          <a:bodyPr wrap="square" rtlCol="0" anchor="t">
            <a:spAutoFit/>
          </a:bodyPr>
          <a:p>
            <a:pPr algn="ctr"/>
            <a:r>
              <a:rPr lang="en-US" altLang="zh-CN" sz="2400">
                <a:highlight>
                  <a:srgbClr val="00FF00"/>
                </a:highlight>
                <a:sym typeface="+mn-ea"/>
              </a:rPr>
              <a:t>1993</a:t>
            </a:r>
            <a:endParaRPr lang="en-US" altLang="zh-CN" sz="2400">
              <a:highlight>
                <a:srgbClr val="00FF00"/>
              </a:highlight>
              <a:sym typeface="+mn-ea"/>
            </a:endParaRPr>
          </a:p>
        </p:txBody>
      </p:sp>
      <p:sp>
        <p:nvSpPr>
          <p:cNvPr id="14" name="Text Box 13"/>
          <p:cNvSpPr txBox="1"/>
          <p:nvPr/>
        </p:nvSpPr>
        <p:spPr>
          <a:xfrm>
            <a:off x="554990" y="4261485"/>
            <a:ext cx="7708900" cy="460375"/>
          </a:xfrm>
          <a:prstGeom prst="rect">
            <a:avLst/>
          </a:prstGeom>
          <a:noFill/>
          <a:ln w="28575" cmpd="sng">
            <a:solidFill>
              <a:srgbClr val="1F2DA8"/>
            </a:solidFill>
            <a:prstDash val="solid"/>
          </a:ln>
        </p:spPr>
        <p:txBody>
          <a:bodyPr wrap="square" rtlCol="0" anchor="t">
            <a:spAutoFit/>
          </a:bodyPr>
          <a:p>
            <a:pPr algn="ctr"/>
            <a:r>
              <a:rPr lang="zh-CN" sz="2400">
                <a:sym typeface="+mn-ea"/>
              </a:rPr>
              <a:t>从</a:t>
            </a:r>
            <a:r>
              <a:rPr lang="en-US" altLang="zh-CN" sz="2400">
                <a:sym typeface="+mn-ea"/>
              </a:rPr>
              <a:t>A</a:t>
            </a:r>
            <a:r>
              <a:rPr lang="zh-CN" altLang="en-US" sz="2400">
                <a:sym typeface="+mn-ea"/>
              </a:rPr>
              <a:t>到高效且可证明安全的</a:t>
            </a:r>
            <a:r>
              <a:rPr lang="en-US" altLang="zh-CN" sz="2400">
                <a:sym typeface="+mn-ea"/>
              </a:rPr>
              <a:t>B </a:t>
            </a:r>
            <a:r>
              <a:rPr lang="en-US" altLang="zh-CN" sz="2400">
                <a:highlight>
                  <a:srgbClr val="FFFF00"/>
                </a:highlight>
                <a:sym typeface="+mn-ea"/>
              </a:rPr>
              <a:t>Without Random Oracles</a:t>
            </a:r>
            <a:endParaRPr lang="en-US" altLang="zh-CN" sz="2400">
              <a:highlight>
                <a:srgbClr val="FFFF00"/>
              </a:highlight>
              <a:sym typeface="+mn-ea"/>
            </a:endParaRPr>
          </a:p>
        </p:txBody>
      </p:sp>
      <p:cxnSp>
        <p:nvCxnSpPr>
          <p:cNvPr id="15" name="Straight Arrow Connector 14"/>
          <p:cNvCxnSpPr>
            <a:stCxn id="8" idx="2"/>
            <a:endCxn id="14" idx="0"/>
          </p:cNvCxnSpPr>
          <p:nvPr/>
        </p:nvCxnSpPr>
        <p:spPr>
          <a:xfrm>
            <a:off x="4409440" y="3507105"/>
            <a:ext cx="0" cy="754380"/>
          </a:xfrm>
          <a:prstGeom prst="straightConnector1">
            <a:avLst/>
          </a:prstGeom>
          <a:ln w="28575" cmpd="sng">
            <a:solidFill>
              <a:schemeClr val="tx1"/>
            </a:solidFill>
            <a:prstDash val="solid"/>
            <a:tailEnd type="triangle" w="lg" len="lg"/>
          </a:ln>
        </p:spPr>
        <p:style>
          <a:lnRef idx="2">
            <a:schemeClr val="accent1"/>
          </a:lnRef>
          <a:fillRef idx="0">
            <a:srgbClr val="FFFFFF"/>
          </a:fillRef>
          <a:effectRef idx="0">
            <a:srgbClr val="FFFFFF"/>
          </a:effectRef>
          <a:fontRef idx="minor">
            <a:schemeClr val="tx1"/>
          </a:fontRef>
        </p:style>
      </p:cxnSp>
      <p:sp>
        <p:nvSpPr>
          <p:cNvPr id="17" name="Text Box 16"/>
          <p:cNvSpPr txBox="1"/>
          <p:nvPr/>
        </p:nvSpPr>
        <p:spPr>
          <a:xfrm>
            <a:off x="4409440" y="3725545"/>
            <a:ext cx="1059815" cy="460375"/>
          </a:xfrm>
          <a:prstGeom prst="rect">
            <a:avLst/>
          </a:prstGeom>
          <a:noFill/>
        </p:spPr>
        <p:txBody>
          <a:bodyPr wrap="square" rtlCol="0" anchor="t">
            <a:spAutoFit/>
          </a:bodyPr>
          <a:p>
            <a:pPr algn="ctr"/>
            <a:r>
              <a:rPr lang="en-US" altLang="zh-CN" sz="2400">
                <a:highlight>
                  <a:srgbClr val="00FF00"/>
                </a:highlight>
                <a:sym typeface="+mn-ea"/>
              </a:rPr>
              <a:t>1999</a:t>
            </a:r>
            <a:endParaRPr lang="en-US" altLang="zh-CN" sz="2400">
              <a:highlight>
                <a:srgbClr val="00FF00"/>
              </a:highlight>
              <a:sym typeface="+mn-ea"/>
            </a:endParaRPr>
          </a:p>
        </p:txBody>
      </p:sp>
      <p:sp>
        <p:nvSpPr>
          <p:cNvPr id="100" name="Text Box 99"/>
          <p:cNvSpPr txBox="1"/>
          <p:nvPr/>
        </p:nvSpPr>
        <p:spPr>
          <a:xfrm>
            <a:off x="456565" y="5216525"/>
            <a:ext cx="8058785" cy="645160"/>
          </a:xfrm>
          <a:prstGeom prst="rect">
            <a:avLst/>
          </a:prstGeom>
          <a:noFill/>
          <a:ln w="9525">
            <a:noFill/>
          </a:ln>
        </p:spPr>
        <p:txBody>
          <a:bodyPr wrap="square">
            <a:spAutoFit/>
          </a:bodyPr>
          <a:p>
            <a:pPr indent="0"/>
            <a:r>
              <a:rPr lang="zh-CN" b="0">
                <a:latin typeface="Garamond" panose="02020404030301010803" charset="0"/>
                <a:ea typeface="宋体" panose="02010600030101010101" pitchFamily="2" charset="-122"/>
                <a:cs typeface="Garamond" panose="02020404030301010803" charset="0"/>
              </a:rPr>
              <a:t>《</a:t>
            </a:r>
            <a:r>
              <a:rPr lang="en-US" b="0">
                <a:latin typeface="Garamond" panose="02020404030301010803" charset="0"/>
                <a:ea typeface="宋体" panose="02010600030101010101" pitchFamily="2" charset="-122"/>
                <a:cs typeface="Garamond" panose="02020404030301010803" charset="0"/>
              </a:rPr>
              <a:t>Signature Schemes Based on the Strong RSA Assumption</a:t>
            </a:r>
            <a:r>
              <a:rPr lang="zh-CN" b="0">
                <a:latin typeface="Garamond" panose="02020404030301010803" charset="0"/>
                <a:ea typeface="宋体" panose="02010600030101010101" pitchFamily="2" charset="-122"/>
                <a:cs typeface="Garamond" panose="02020404030301010803" charset="0"/>
              </a:rPr>
              <a:t>》发表在</a:t>
            </a:r>
            <a:r>
              <a:rPr lang="en-US" b="0">
                <a:latin typeface="Garamond" panose="02020404030301010803" charset="0"/>
                <a:ea typeface="宋体" panose="02010600030101010101" pitchFamily="2" charset="-122"/>
                <a:cs typeface="Garamond" panose="02020404030301010803" charset="0"/>
              </a:rPr>
              <a:t>ACM CCS</a:t>
            </a:r>
            <a:endParaRPr lang="zh-CN" b="0">
              <a:latin typeface="Garamond" panose="02020404030301010803" charset="0"/>
              <a:ea typeface="宋体" panose="02010600030101010101" pitchFamily="2" charset="-122"/>
              <a:cs typeface="Garamond" panose="02020404030301010803" charset="0"/>
            </a:endParaRPr>
          </a:p>
          <a:p>
            <a:pPr indent="0"/>
            <a:r>
              <a:rPr lang="zh-CN" b="0">
                <a:latin typeface="Garamond" panose="02020404030301010803" charset="0"/>
                <a:ea typeface="宋体" panose="02010600030101010101" pitchFamily="2" charset="-122"/>
                <a:cs typeface="Garamond" panose="02020404030301010803" charset="0"/>
              </a:rPr>
              <a:t>《</a:t>
            </a:r>
            <a:r>
              <a:rPr lang="en-US" b="0">
                <a:latin typeface="Garamond" panose="02020404030301010803" charset="0"/>
                <a:ea typeface="宋体" panose="02010600030101010101" pitchFamily="2" charset="-122"/>
                <a:cs typeface="Garamond" panose="02020404030301010803" charset="0"/>
              </a:rPr>
              <a:t>Secure Hash-and-Sign Signatures Without the Random Oracle</a:t>
            </a:r>
            <a:r>
              <a:rPr lang="zh-CN" b="0">
                <a:latin typeface="Garamond" panose="02020404030301010803" charset="0"/>
                <a:ea typeface="宋体" panose="02010600030101010101" pitchFamily="2" charset="-122"/>
                <a:cs typeface="Garamond" panose="02020404030301010803" charset="0"/>
              </a:rPr>
              <a:t>》发表在欧密会</a:t>
            </a:r>
            <a:endParaRPr lang="zh-CN" b="0">
              <a:latin typeface="Garamond" panose="02020404030301010803" charset="0"/>
              <a:ea typeface="宋体" panose="02010600030101010101" pitchFamily="2" charset="-122"/>
              <a:cs typeface="Garamond" panose="02020404030301010803"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第二阶段：1993-2001          6/6</a:t>
            </a:r>
            <a:endParaRPr lang="zh-CN" altLang="en-US"/>
          </a:p>
        </p:txBody>
      </p:sp>
      <p:sp>
        <p:nvSpPr>
          <p:cNvPr id="4" name="Footer Placeholder 3"/>
          <p:cNvSpPr>
            <a:spLocks noGrp="1"/>
          </p:cNvSpPr>
          <p:nvPr>
            <p:ph type="ftr" sz="quarter" idx="11"/>
          </p:nvPr>
        </p:nvSpPr>
        <p:spPr/>
        <p:txBody>
          <a:bodyPr/>
          <a:p>
            <a:r>
              <a:rPr lang="zh-CN" altLang="en-US"/>
              <a:t>《公钥密码学研究方法论》第3课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/57</a:t>
            </a:r>
            <a:endParaRPr lang="en-US"/>
          </a:p>
        </p:txBody>
      </p:sp>
      <p:sp>
        <p:nvSpPr>
          <p:cNvPr id="6" name="Text Box 5"/>
          <p:cNvSpPr txBox="1"/>
          <p:nvPr/>
        </p:nvSpPr>
        <p:spPr>
          <a:xfrm>
            <a:off x="554355" y="1689100"/>
            <a:ext cx="2279650" cy="460375"/>
          </a:xfrm>
          <a:prstGeom prst="rect">
            <a:avLst/>
          </a:prstGeom>
          <a:noFill/>
          <a:ln w="28575" cmpd="sng">
            <a:solidFill>
              <a:srgbClr val="1F2DA8"/>
            </a:solidFill>
            <a:prstDash val="solid"/>
          </a:ln>
        </p:spPr>
        <p:txBody>
          <a:bodyPr wrap="square" rtlCol="0" anchor="t">
            <a:spAutoFit/>
          </a:bodyPr>
          <a:p>
            <a:pPr algn="ctr"/>
            <a:r>
              <a:rPr lang="zh-CN" sz="2400">
                <a:sym typeface="+mn-ea"/>
              </a:rPr>
              <a:t>从</a:t>
            </a:r>
            <a:r>
              <a:rPr lang="en-US" altLang="zh-CN" sz="2400">
                <a:sym typeface="+mn-ea"/>
              </a:rPr>
              <a:t>A</a:t>
            </a:r>
            <a:r>
              <a:rPr lang="zh-CN" altLang="en-US" sz="2400">
                <a:sym typeface="+mn-ea"/>
              </a:rPr>
              <a:t>到</a:t>
            </a:r>
            <a:r>
              <a:rPr lang="en-US" altLang="zh-CN" sz="2400">
                <a:sym typeface="+mn-ea"/>
              </a:rPr>
              <a:t>B</a:t>
            </a:r>
            <a:endParaRPr lang="en-US" altLang="zh-CN" sz="2400">
              <a:sym typeface="+mn-ea"/>
            </a:endParaRPr>
          </a:p>
        </p:txBody>
      </p:sp>
      <p:sp>
        <p:nvSpPr>
          <p:cNvPr id="7" name="Text Box 6"/>
          <p:cNvSpPr txBox="1"/>
          <p:nvPr/>
        </p:nvSpPr>
        <p:spPr>
          <a:xfrm>
            <a:off x="4321175" y="1689100"/>
            <a:ext cx="3942715" cy="460375"/>
          </a:xfrm>
          <a:prstGeom prst="rect">
            <a:avLst/>
          </a:prstGeom>
          <a:noFill/>
          <a:ln w="28575" cmpd="sng">
            <a:solidFill>
              <a:srgbClr val="1F2DA8"/>
            </a:solidFill>
            <a:prstDash val="solid"/>
          </a:ln>
        </p:spPr>
        <p:txBody>
          <a:bodyPr wrap="square" rtlCol="0" anchor="t">
            <a:spAutoFit/>
          </a:bodyPr>
          <a:p>
            <a:pPr algn="ctr"/>
            <a:r>
              <a:rPr lang="zh-CN" sz="2400">
                <a:sym typeface="+mn-ea"/>
              </a:rPr>
              <a:t>从</a:t>
            </a:r>
            <a:r>
              <a:rPr lang="en-US" altLang="zh-CN" sz="2400">
                <a:sym typeface="+mn-ea"/>
              </a:rPr>
              <a:t>A</a:t>
            </a:r>
            <a:r>
              <a:rPr lang="zh-CN" altLang="en-US" sz="2400">
                <a:sym typeface="+mn-ea"/>
              </a:rPr>
              <a:t>到可证明安全的</a:t>
            </a:r>
            <a:r>
              <a:rPr lang="en-US" altLang="zh-CN" sz="2400">
                <a:sym typeface="+mn-ea"/>
              </a:rPr>
              <a:t>B</a:t>
            </a:r>
            <a:endParaRPr lang="en-US" altLang="zh-CN" sz="2400">
              <a:sym typeface="+mn-ea"/>
            </a:endParaRPr>
          </a:p>
        </p:txBody>
      </p:sp>
      <p:sp>
        <p:nvSpPr>
          <p:cNvPr id="8" name="Text Box 7"/>
          <p:cNvSpPr txBox="1"/>
          <p:nvPr/>
        </p:nvSpPr>
        <p:spPr>
          <a:xfrm>
            <a:off x="554990" y="3046730"/>
            <a:ext cx="7708900" cy="460375"/>
          </a:xfrm>
          <a:prstGeom prst="rect">
            <a:avLst/>
          </a:prstGeom>
          <a:noFill/>
          <a:ln w="28575" cmpd="sng">
            <a:solidFill>
              <a:srgbClr val="1F2DA8"/>
            </a:solidFill>
            <a:prstDash val="solid"/>
          </a:ln>
        </p:spPr>
        <p:txBody>
          <a:bodyPr wrap="square" rtlCol="0" anchor="t">
            <a:spAutoFit/>
          </a:bodyPr>
          <a:p>
            <a:pPr algn="ctr"/>
            <a:r>
              <a:rPr lang="zh-CN" sz="2400">
                <a:sym typeface="+mn-ea"/>
              </a:rPr>
              <a:t>从</a:t>
            </a:r>
            <a:r>
              <a:rPr lang="en-US" altLang="zh-CN" sz="2400">
                <a:sym typeface="+mn-ea"/>
              </a:rPr>
              <a:t>A</a:t>
            </a:r>
            <a:r>
              <a:rPr lang="zh-CN" altLang="en-US" sz="2400">
                <a:sym typeface="+mn-ea"/>
              </a:rPr>
              <a:t>到高效且可证明安全的</a:t>
            </a:r>
            <a:r>
              <a:rPr lang="en-US" altLang="zh-CN" sz="2400">
                <a:sym typeface="+mn-ea"/>
              </a:rPr>
              <a:t>B</a:t>
            </a:r>
            <a:endParaRPr lang="en-US" altLang="zh-CN" sz="2400">
              <a:sym typeface="+mn-ea"/>
            </a:endParaRPr>
          </a:p>
        </p:txBody>
      </p:sp>
      <p:cxnSp>
        <p:nvCxnSpPr>
          <p:cNvPr id="12" name="Straight Arrow Connector 11"/>
          <p:cNvCxnSpPr>
            <a:stCxn id="6" idx="3"/>
            <a:endCxn id="7" idx="1"/>
          </p:cNvCxnSpPr>
          <p:nvPr/>
        </p:nvCxnSpPr>
        <p:spPr>
          <a:xfrm>
            <a:off x="2834005" y="1919605"/>
            <a:ext cx="1487170" cy="0"/>
          </a:xfrm>
          <a:prstGeom prst="straightConnector1">
            <a:avLst/>
          </a:prstGeom>
          <a:ln w="38100">
            <a:solidFill>
              <a:schemeClr val="tx1"/>
            </a:solidFill>
            <a:tailEnd type="triangle" w="lg" len="lg"/>
          </a:ln>
        </p:spPr>
        <p:style>
          <a:lnRef idx="2">
            <a:schemeClr val="accent1"/>
          </a:lnRef>
          <a:fillRef idx="0">
            <a:srgbClr val="FFFFFF"/>
          </a:fillRef>
          <a:effectRef idx="0">
            <a:srgbClr val="FFFFFF"/>
          </a:effectRef>
          <a:fontRef idx="minor">
            <a:schemeClr val="tx1"/>
          </a:fontRef>
        </p:style>
      </p:cxnSp>
      <p:cxnSp>
        <p:nvCxnSpPr>
          <p:cNvPr id="13" name="Straight Arrow Connector 12"/>
          <p:cNvCxnSpPr>
            <a:stCxn id="7" idx="2"/>
            <a:endCxn id="8" idx="0"/>
          </p:cNvCxnSpPr>
          <p:nvPr/>
        </p:nvCxnSpPr>
        <p:spPr>
          <a:xfrm flipH="1">
            <a:off x="4409440" y="2149475"/>
            <a:ext cx="1883410" cy="897255"/>
          </a:xfrm>
          <a:prstGeom prst="straightConnector1">
            <a:avLst/>
          </a:prstGeom>
          <a:ln w="28575" cmpd="sng">
            <a:solidFill>
              <a:schemeClr val="tx1"/>
            </a:solidFill>
            <a:prstDash val="solid"/>
            <a:tailEnd type="triangle" w="lg" len="lg"/>
          </a:ln>
        </p:spPr>
        <p:style>
          <a:lnRef idx="2">
            <a:schemeClr val="accent1"/>
          </a:lnRef>
          <a:fillRef idx="0">
            <a:srgbClr val="FFFFFF"/>
          </a:fillRef>
          <a:effectRef idx="0">
            <a:srgbClr val="FFFFFF"/>
          </a:effectRef>
          <a:fontRef idx="minor">
            <a:schemeClr val="tx1"/>
          </a:fontRef>
        </p:style>
      </p:cxnSp>
      <p:sp>
        <p:nvSpPr>
          <p:cNvPr id="9" name="Text Box 8"/>
          <p:cNvSpPr txBox="1"/>
          <p:nvPr/>
        </p:nvSpPr>
        <p:spPr>
          <a:xfrm>
            <a:off x="3028950" y="1367790"/>
            <a:ext cx="1059815" cy="460375"/>
          </a:xfrm>
          <a:prstGeom prst="rect">
            <a:avLst/>
          </a:prstGeom>
          <a:noFill/>
        </p:spPr>
        <p:txBody>
          <a:bodyPr wrap="square" rtlCol="0" anchor="t">
            <a:spAutoFit/>
          </a:bodyPr>
          <a:p>
            <a:r>
              <a:rPr lang="en-US" altLang="zh-CN" sz="2400">
                <a:highlight>
                  <a:srgbClr val="FFFF00"/>
                </a:highlight>
                <a:sym typeface="+mn-ea"/>
              </a:rPr>
              <a:t>79-92</a:t>
            </a:r>
            <a:endParaRPr lang="en-US" altLang="zh-CN" sz="2400">
              <a:highlight>
                <a:srgbClr val="FFFF00"/>
              </a:highlight>
              <a:sym typeface="+mn-ea"/>
            </a:endParaRPr>
          </a:p>
        </p:txBody>
      </p:sp>
      <p:sp>
        <p:nvSpPr>
          <p:cNvPr id="16" name="Text Box 15"/>
          <p:cNvSpPr txBox="1"/>
          <p:nvPr/>
        </p:nvSpPr>
        <p:spPr>
          <a:xfrm>
            <a:off x="5622925" y="2367915"/>
            <a:ext cx="1059815" cy="460375"/>
          </a:xfrm>
          <a:prstGeom prst="rect">
            <a:avLst/>
          </a:prstGeom>
          <a:noFill/>
        </p:spPr>
        <p:txBody>
          <a:bodyPr wrap="square" rtlCol="0" anchor="t">
            <a:spAutoFit/>
          </a:bodyPr>
          <a:p>
            <a:pPr algn="ctr"/>
            <a:r>
              <a:rPr lang="en-US" altLang="zh-CN" sz="2400">
                <a:highlight>
                  <a:srgbClr val="00FF00"/>
                </a:highlight>
                <a:sym typeface="+mn-ea"/>
              </a:rPr>
              <a:t>1993</a:t>
            </a:r>
            <a:endParaRPr lang="en-US" altLang="zh-CN" sz="2400">
              <a:highlight>
                <a:srgbClr val="00FF00"/>
              </a:highlight>
              <a:sym typeface="+mn-ea"/>
            </a:endParaRPr>
          </a:p>
        </p:txBody>
      </p:sp>
      <p:sp>
        <p:nvSpPr>
          <p:cNvPr id="14" name="Text Box 13"/>
          <p:cNvSpPr txBox="1"/>
          <p:nvPr/>
        </p:nvSpPr>
        <p:spPr>
          <a:xfrm>
            <a:off x="554990" y="4261485"/>
            <a:ext cx="7708900" cy="460375"/>
          </a:xfrm>
          <a:prstGeom prst="rect">
            <a:avLst/>
          </a:prstGeom>
          <a:noFill/>
          <a:ln w="28575" cmpd="sng">
            <a:solidFill>
              <a:srgbClr val="1F2DA8"/>
            </a:solidFill>
            <a:prstDash val="solid"/>
          </a:ln>
        </p:spPr>
        <p:txBody>
          <a:bodyPr wrap="square" rtlCol="0" anchor="t">
            <a:spAutoFit/>
          </a:bodyPr>
          <a:p>
            <a:pPr algn="ctr"/>
            <a:r>
              <a:rPr lang="zh-CN" sz="2400">
                <a:sym typeface="+mn-ea"/>
              </a:rPr>
              <a:t>从</a:t>
            </a:r>
            <a:r>
              <a:rPr lang="en-US" altLang="zh-CN" sz="2400">
                <a:sym typeface="+mn-ea"/>
              </a:rPr>
              <a:t>A</a:t>
            </a:r>
            <a:r>
              <a:rPr lang="zh-CN" altLang="en-US" sz="2400">
                <a:sym typeface="+mn-ea"/>
              </a:rPr>
              <a:t>到高效、可证明安全、且</a:t>
            </a:r>
            <a:r>
              <a:rPr lang="zh-CN" altLang="en-US" sz="2400">
                <a:solidFill>
                  <a:schemeClr val="bg1"/>
                </a:solidFill>
                <a:highlight>
                  <a:srgbClr val="FF0000"/>
                </a:highlight>
                <a:sym typeface="+mn-ea"/>
              </a:rPr>
              <a:t>证明结果质量好</a:t>
            </a:r>
            <a:r>
              <a:rPr lang="zh-CN" altLang="en-US" sz="2400">
                <a:sym typeface="+mn-ea"/>
              </a:rPr>
              <a:t>的</a:t>
            </a:r>
            <a:r>
              <a:rPr lang="en-US" altLang="zh-CN" sz="2400">
                <a:sym typeface="+mn-ea"/>
              </a:rPr>
              <a:t>B</a:t>
            </a:r>
            <a:endParaRPr lang="en-US" altLang="zh-CN" sz="2400">
              <a:highlight>
                <a:srgbClr val="FFFF00"/>
              </a:highlight>
              <a:sym typeface="+mn-ea"/>
            </a:endParaRPr>
          </a:p>
        </p:txBody>
      </p:sp>
      <p:cxnSp>
        <p:nvCxnSpPr>
          <p:cNvPr id="15" name="Straight Arrow Connector 14"/>
          <p:cNvCxnSpPr>
            <a:stCxn id="8" idx="2"/>
            <a:endCxn id="14" idx="0"/>
          </p:cNvCxnSpPr>
          <p:nvPr/>
        </p:nvCxnSpPr>
        <p:spPr>
          <a:xfrm>
            <a:off x="4409440" y="3507105"/>
            <a:ext cx="0" cy="754380"/>
          </a:xfrm>
          <a:prstGeom prst="straightConnector1">
            <a:avLst/>
          </a:prstGeom>
          <a:ln w="28575" cmpd="sng">
            <a:solidFill>
              <a:schemeClr val="tx1"/>
            </a:solidFill>
            <a:prstDash val="solid"/>
            <a:tailEnd type="triangle" w="lg" len="lg"/>
          </a:ln>
        </p:spPr>
        <p:style>
          <a:lnRef idx="2">
            <a:schemeClr val="accent1"/>
          </a:lnRef>
          <a:fillRef idx="0">
            <a:srgbClr val="FFFFFF"/>
          </a:fillRef>
          <a:effectRef idx="0">
            <a:srgbClr val="FFFFFF"/>
          </a:effectRef>
          <a:fontRef idx="minor">
            <a:schemeClr val="tx1"/>
          </a:fontRef>
        </p:style>
      </p:cxnSp>
      <p:sp>
        <p:nvSpPr>
          <p:cNvPr id="17" name="Text Box 16"/>
          <p:cNvSpPr txBox="1"/>
          <p:nvPr/>
        </p:nvSpPr>
        <p:spPr>
          <a:xfrm>
            <a:off x="4409440" y="3725545"/>
            <a:ext cx="1059815" cy="460375"/>
          </a:xfrm>
          <a:prstGeom prst="rect">
            <a:avLst/>
          </a:prstGeom>
          <a:noFill/>
        </p:spPr>
        <p:txBody>
          <a:bodyPr wrap="square" rtlCol="0" anchor="t">
            <a:spAutoFit/>
          </a:bodyPr>
          <a:p>
            <a:pPr algn="ctr"/>
            <a:r>
              <a:rPr lang="en-US" altLang="zh-CN" sz="2400">
                <a:highlight>
                  <a:srgbClr val="00FF00"/>
                </a:highlight>
                <a:sym typeface="+mn-ea"/>
              </a:rPr>
              <a:t>1996</a:t>
            </a:r>
            <a:endParaRPr lang="en-US" altLang="zh-CN" sz="2400">
              <a:highlight>
                <a:srgbClr val="00FF00"/>
              </a:highlight>
              <a:sym typeface="+mn-ea"/>
            </a:endParaRPr>
          </a:p>
        </p:txBody>
      </p:sp>
      <p:sp>
        <p:nvSpPr>
          <p:cNvPr id="100" name="Text Box 99"/>
          <p:cNvSpPr txBox="1"/>
          <p:nvPr/>
        </p:nvSpPr>
        <p:spPr>
          <a:xfrm>
            <a:off x="456565" y="5216525"/>
            <a:ext cx="8058785" cy="460375"/>
          </a:xfrm>
          <a:prstGeom prst="rect">
            <a:avLst/>
          </a:prstGeom>
          <a:noFill/>
          <a:ln w="9525">
            <a:noFill/>
          </a:ln>
        </p:spPr>
        <p:txBody>
          <a:bodyPr wrap="square">
            <a:spAutoFit/>
          </a:bodyPr>
          <a:p>
            <a:pPr indent="0"/>
            <a:r>
              <a:rPr lang="zh-CN" sz="2400" b="0">
                <a:latin typeface="仿宋" panose="02010609060101010101" charset="-122"/>
                <a:ea typeface="仿宋" panose="02010609060101010101" charset="-122"/>
                <a:cs typeface="仿宋" panose="02010609060101010101" charset="-122"/>
              </a:rPr>
              <a:t>另外一条研究路线：</a:t>
            </a:r>
            <a:r>
              <a:rPr lang="en-US" altLang="zh-CN" sz="2400" b="0">
                <a:latin typeface="仿宋" panose="02010609060101010101" charset="-122"/>
                <a:ea typeface="仿宋" panose="02010609060101010101" charset="-122"/>
                <a:cs typeface="仿宋" panose="02010609060101010101" charset="-122"/>
              </a:rPr>
              <a:t> </a:t>
            </a:r>
            <a:r>
              <a:rPr lang="zh-CN" altLang="en-US" sz="2400" b="0">
                <a:latin typeface="仿宋" panose="02010609060101010101" charset="-122"/>
                <a:ea typeface="仿宋" panose="02010609060101010101" charset="-122"/>
                <a:cs typeface="仿宋" panose="02010609060101010101" charset="-122"/>
              </a:rPr>
              <a:t>紧归约</a:t>
            </a:r>
            <a:r>
              <a:rPr lang="en-US" altLang="zh-CN" sz="2400" b="0">
                <a:latin typeface="仿宋" panose="02010609060101010101" charset="-122"/>
                <a:ea typeface="仿宋" panose="02010609060101010101" charset="-122"/>
                <a:cs typeface="仿宋" panose="02010609060101010101" charset="-122"/>
              </a:rPr>
              <a:t>  </a:t>
            </a:r>
            <a:r>
              <a:rPr lang="zh-CN" altLang="en-US" sz="2400" b="0">
                <a:latin typeface="仿宋" panose="02010609060101010101" charset="-122"/>
                <a:ea typeface="仿宋" panose="02010609060101010101" charset="-122"/>
                <a:cs typeface="仿宋" panose="02010609060101010101" charset="-122"/>
              </a:rPr>
              <a:t>（后面介绍）</a:t>
            </a:r>
            <a:endParaRPr lang="zh-CN" altLang="en-US" sz="2400" b="0">
              <a:latin typeface="仿宋" panose="02010609060101010101" charset="-122"/>
              <a:ea typeface="仿宋" panose="02010609060101010101" charset="-122"/>
              <a:cs typeface="仿宋" panose="02010609060101010101"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第</a:t>
            </a:r>
            <a:r>
              <a:rPr lang="zh-CN" altLang="en-US"/>
              <a:t>三</a:t>
            </a:r>
            <a:r>
              <a:rPr lang="en-US"/>
              <a:t>阶段：2001-2021          1/2</a:t>
            </a:r>
            <a:endParaRPr lang="zh-CN" altLang="en-US"/>
          </a:p>
        </p:txBody>
      </p:sp>
      <p:sp>
        <p:nvSpPr>
          <p:cNvPr id="4" name="Footer Placeholder 3"/>
          <p:cNvSpPr>
            <a:spLocks noGrp="1"/>
          </p:cNvSpPr>
          <p:nvPr>
            <p:ph type="ftr" sz="quarter" idx="11"/>
          </p:nvPr>
        </p:nvSpPr>
        <p:spPr/>
        <p:txBody>
          <a:bodyPr/>
          <a:p>
            <a:r>
              <a:rPr lang="zh-CN" altLang="en-US"/>
              <a:t>《公钥密码学研究方法论》第3课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/57</a:t>
            </a:r>
            <a:endParaRPr lang="en-US"/>
          </a:p>
        </p:txBody>
      </p:sp>
      <p:sp>
        <p:nvSpPr>
          <p:cNvPr id="10" name="Text Placeholder 9"/>
          <p:cNvSpPr/>
          <p:nvPr>
            <p:ph type="body" idx="1"/>
          </p:nvPr>
        </p:nvSpPr>
        <p:spPr>
          <a:xfrm>
            <a:off x="207010" y="1350645"/>
            <a:ext cx="8749030" cy="4756150"/>
          </a:xfrm>
        </p:spPr>
        <p:txBody>
          <a:bodyPr>
            <a:normAutofit lnSpcReduction="10000"/>
          </a:bodyPr>
          <a:p>
            <a:pPr marL="457200" indent="-457200">
              <a:buFont typeface="Wingdings" panose="05000000000000000000" charset="0"/>
              <a:buChar char="o"/>
            </a:pPr>
            <a:r>
              <a:t>在2001年的美密会上，Dan Boneh和Matthew Franklin发表了论文《Identity-Based Encryption from the Weil Pairing》。这篇论文</a:t>
            </a:r>
            <a:r>
              <a:rPr lang="zh-CN"/>
              <a:t>首次构造了</a:t>
            </a:r>
            <a:r>
              <a:rPr lang="en-US" altLang="zh-CN"/>
              <a:t>IBE</a:t>
            </a:r>
            <a:r>
              <a:rPr lang="zh-CN" altLang="en-US"/>
              <a:t>方案</a:t>
            </a:r>
            <a:r>
              <a:t>，而且提供了非常强大的方案构造工具：</a:t>
            </a:r>
            <a:r>
              <a:rPr>
                <a:highlight>
                  <a:srgbClr val="FFFF00"/>
                </a:highlight>
              </a:rPr>
              <a:t>双线性对</a:t>
            </a:r>
            <a:r>
              <a:t>。</a:t>
            </a:r>
          </a:p>
          <a:p>
            <a:pPr marL="457200" indent="-457200">
              <a:buFont typeface="Wingdings" panose="05000000000000000000" charset="0"/>
              <a:buChar char="o"/>
            </a:pPr>
          </a:p>
          <a:p>
            <a:pPr marL="457200" indent="-457200">
              <a:buFont typeface="Wingdings" panose="05000000000000000000" charset="0"/>
              <a:buChar char="o"/>
            </a:pPr>
            <a:r>
              <a:t>在同年的亚密会上，Dan Boneh、Ben Lynn和Hovav Shacham 发表了论文《Short Signatures from the Weil Pairing》，把双线性对这个工具正式应用到了数字签名方案的构造。这篇论文所提出的签名方案被后人尊称为BLS方案。 这是一个高效、安全、极简、非常经典的数字签名方案。</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第</a:t>
            </a:r>
            <a:r>
              <a:rPr lang="zh-CN" altLang="en-US"/>
              <a:t>三</a:t>
            </a:r>
            <a:r>
              <a:rPr lang="en-US"/>
              <a:t>阶段：2001-2021          2/2</a:t>
            </a:r>
            <a:endParaRPr lang="zh-CN" altLang="en-US"/>
          </a:p>
        </p:txBody>
      </p:sp>
      <p:sp>
        <p:nvSpPr>
          <p:cNvPr id="4" name="Footer Placeholder 3"/>
          <p:cNvSpPr>
            <a:spLocks noGrp="1"/>
          </p:cNvSpPr>
          <p:nvPr>
            <p:ph type="ftr" sz="quarter" idx="11"/>
          </p:nvPr>
        </p:nvSpPr>
        <p:spPr/>
        <p:txBody>
          <a:bodyPr/>
          <a:p>
            <a:r>
              <a:rPr lang="zh-CN" altLang="en-US"/>
              <a:t>《公钥密码学研究方法论》第3课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/57</a:t>
            </a:r>
            <a:endParaRPr lang="en-US"/>
          </a:p>
        </p:txBody>
      </p:sp>
      <p:sp>
        <p:nvSpPr>
          <p:cNvPr id="10" name="Text Placeholder 9"/>
          <p:cNvSpPr/>
          <p:nvPr>
            <p:ph type="body" idx="1"/>
          </p:nvPr>
        </p:nvSpPr>
        <p:spPr>
          <a:xfrm>
            <a:off x="207010" y="1350645"/>
            <a:ext cx="8749030" cy="4756150"/>
          </a:xfrm>
        </p:spPr>
        <p:txBody>
          <a:bodyPr>
            <a:normAutofit fontScale="90000" lnSpcReduction="20000"/>
          </a:bodyPr>
          <a:p>
            <a:pPr marL="457200" indent="-457200">
              <a:lnSpc>
                <a:spcPct val="130000"/>
              </a:lnSpc>
              <a:buFont typeface="Wingdings" panose="05000000000000000000" charset="0"/>
              <a:buChar char="o"/>
            </a:pPr>
            <a:r>
              <a:t>双线性对的强大不仅体现在方案构造上，也体现在可证明安全上</a:t>
            </a:r>
            <a:r>
              <a:rPr lang="zh-CN"/>
              <a:t>（证明相对容易）</a:t>
            </a:r>
            <a:r>
              <a:t>。 密码圈研究人员发现：通过双线性对构造的密码方案在证明安全时不仅简单清楚，还很容易借鉴他人的证明思路。 </a:t>
            </a:r>
          </a:p>
          <a:p>
            <a:pPr marL="457200" indent="-457200">
              <a:lnSpc>
                <a:spcPct val="130000"/>
              </a:lnSpc>
              <a:buFont typeface="Wingdings" panose="05000000000000000000" charset="0"/>
              <a:buChar char="o"/>
            </a:pPr>
            <a:r>
              <a:t>双线性对的出现为人类在密码学研究的道路上立下了一个极其重要的里程碑：</a:t>
            </a:r>
          </a:p>
          <a:p>
            <a:pPr algn="ctr">
              <a:lnSpc>
                <a:spcPct val="130000"/>
              </a:lnSpc>
              <a:buFont typeface="Wingdings" panose="05000000000000000000" charset="0"/>
            </a:pPr>
            <a:r>
              <a:rPr>
                <a:solidFill>
                  <a:schemeClr val="bg1"/>
                </a:solidFill>
                <a:highlight>
                  <a:srgbClr val="FF0000"/>
                </a:highlight>
                <a:latin typeface="微软雅黑" panose="020B0503020204020204" charset="-122"/>
                <a:ea typeface="微软雅黑" panose="020B0503020204020204" charset="-122"/>
              </a:rPr>
              <a:t>可证明安全从今日起进入简单模式！</a:t>
            </a:r>
            <a:endParaRPr>
              <a:highlight>
                <a:srgbClr val="FFFF00"/>
              </a:highlight>
            </a:endParaRPr>
          </a:p>
          <a:p>
            <a:pPr marL="457200" indent="-457200">
              <a:lnSpc>
                <a:spcPct val="130000"/>
              </a:lnSpc>
              <a:buFont typeface="Wingdings" panose="05000000000000000000" charset="0"/>
              <a:buChar char="o"/>
            </a:pPr>
            <a:r>
              <a:t>如果非要给一个理由，那就是双线性对这个工具可以把复杂的数学公式符号完美隐藏起来，使得研究人员可以更专注于探索安全归约技术。</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t>解决问题的方法：后退一步</a:t>
            </a:r>
            <a:r>
              <a:rPr lang="en-US" altLang="zh-CN"/>
              <a:t> </a:t>
            </a:r>
            <a:r>
              <a:rPr lang="en-US"/>
              <a:t>    1/2</a:t>
            </a:r>
            <a:endParaRPr lang="zh-CN" altLang="en-US"/>
          </a:p>
        </p:txBody>
      </p:sp>
      <p:sp>
        <p:nvSpPr>
          <p:cNvPr id="4" name="Footer Placeholder 3"/>
          <p:cNvSpPr>
            <a:spLocks noGrp="1"/>
          </p:cNvSpPr>
          <p:nvPr>
            <p:ph type="ftr" sz="quarter" idx="11"/>
          </p:nvPr>
        </p:nvSpPr>
        <p:spPr/>
        <p:txBody>
          <a:bodyPr/>
          <a:p>
            <a:r>
              <a:rPr lang="zh-CN" altLang="en-US"/>
              <a:t>《公钥密码学研究方法论》第3课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/57</a:t>
            </a:r>
            <a:endParaRPr lang="en-US"/>
          </a:p>
        </p:txBody>
      </p:sp>
      <p:sp>
        <p:nvSpPr>
          <p:cNvPr id="10" name="Text Placeholder 9"/>
          <p:cNvSpPr/>
          <p:nvPr>
            <p:ph type="body" idx="1"/>
          </p:nvPr>
        </p:nvSpPr>
        <p:spPr>
          <a:xfrm>
            <a:off x="207010" y="1350645"/>
            <a:ext cx="8749030" cy="575310"/>
          </a:xfrm>
        </p:spPr>
        <p:txBody>
          <a:bodyPr>
            <a:normAutofit lnSpcReduction="10000"/>
          </a:bodyPr>
          <a:p>
            <a:pPr>
              <a:buFont typeface="Wingdings" panose="05000000000000000000" charset="0"/>
            </a:pPr>
            <a:r>
              <a:rPr lang="zh-CN"/>
              <a:t>密码学研究的一个高级技巧：</a:t>
            </a:r>
            <a:r>
              <a:rPr lang="zh-CN">
                <a:solidFill>
                  <a:schemeClr val="bg1"/>
                </a:solidFill>
                <a:highlight>
                  <a:srgbClr val="FF0000"/>
                </a:highlight>
              </a:rPr>
              <a:t>后退一步海阔天空</a:t>
            </a:r>
            <a:endParaRPr lang="zh-CN">
              <a:solidFill>
                <a:schemeClr val="bg1"/>
              </a:solidFill>
              <a:highlight>
                <a:srgbClr val="FF0000"/>
              </a:highlight>
            </a:endParaRPr>
          </a:p>
        </p:txBody>
      </p:sp>
      <p:sp>
        <p:nvSpPr>
          <p:cNvPr id="6" name="Text Box 5"/>
          <p:cNvSpPr txBox="1"/>
          <p:nvPr/>
        </p:nvSpPr>
        <p:spPr>
          <a:xfrm>
            <a:off x="3471545" y="2001520"/>
            <a:ext cx="2279650" cy="460375"/>
          </a:xfrm>
          <a:prstGeom prst="rect">
            <a:avLst/>
          </a:prstGeom>
          <a:noFill/>
          <a:ln w="28575" cmpd="sng">
            <a:solidFill>
              <a:srgbClr val="1F2DA8"/>
            </a:solidFill>
            <a:prstDash val="solid"/>
          </a:ln>
        </p:spPr>
        <p:txBody>
          <a:bodyPr wrap="square" rtlCol="0" anchor="t">
            <a:spAutoFit/>
          </a:bodyPr>
          <a:p>
            <a:pPr algn="ctr"/>
            <a:r>
              <a:rPr lang="zh-CN" sz="2400">
                <a:sym typeface="+mn-ea"/>
              </a:rPr>
              <a:t>从</a:t>
            </a:r>
            <a:r>
              <a:rPr lang="en-US" altLang="zh-CN" sz="2400">
                <a:sym typeface="+mn-ea"/>
              </a:rPr>
              <a:t>A</a:t>
            </a:r>
            <a:r>
              <a:rPr lang="zh-CN" altLang="en-US" sz="2400">
                <a:sym typeface="+mn-ea"/>
              </a:rPr>
              <a:t>到</a:t>
            </a:r>
            <a:r>
              <a:rPr lang="en-US" altLang="zh-CN" sz="2400">
                <a:sym typeface="+mn-ea"/>
              </a:rPr>
              <a:t>B</a:t>
            </a:r>
            <a:endParaRPr lang="en-US" altLang="zh-CN" sz="2400">
              <a:sym typeface="+mn-ea"/>
            </a:endParaRPr>
          </a:p>
        </p:txBody>
      </p:sp>
      <p:sp>
        <p:nvSpPr>
          <p:cNvPr id="7" name="Text Box 6"/>
          <p:cNvSpPr txBox="1"/>
          <p:nvPr/>
        </p:nvSpPr>
        <p:spPr>
          <a:xfrm>
            <a:off x="207010" y="5641340"/>
            <a:ext cx="8749665" cy="460375"/>
          </a:xfrm>
          <a:prstGeom prst="rect">
            <a:avLst/>
          </a:prstGeom>
          <a:noFill/>
          <a:ln w="28575" cmpd="sng">
            <a:solidFill>
              <a:srgbClr val="1F2DA8"/>
            </a:solidFill>
            <a:prstDash val="solid"/>
          </a:ln>
        </p:spPr>
        <p:txBody>
          <a:bodyPr wrap="square" rtlCol="0" anchor="t">
            <a:spAutoFit/>
          </a:bodyPr>
          <a:p>
            <a:pPr algn="ctr"/>
            <a:r>
              <a:rPr lang="zh-CN" sz="2400">
                <a:sym typeface="+mn-ea"/>
              </a:rPr>
              <a:t>从</a:t>
            </a:r>
            <a:r>
              <a:rPr lang="en-US" altLang="zh-CN" sz="2400">
                <a:sym typeface="+mn-ea"/>
              </a:rPr>
              <a:t>A</a:t>
            </a:r>
            <a:r>
              <a:rPr lang="zh-CN" altLang="en-US" sz="2400">
                <a:sym typeface="+mn-ea"/>
              </a:rPr>
              <a:t>到可证明安全的</a:t>
            </a:r>
            <a:r>
              <a:rPr lang="en-US" altLang="zh-CN" sz="2400">
                <a:sym typeface="+mn-ea"/>
              </a:rPr>
              <a:t>B</a:t>
            </a:r>
            <a:endParaRPr lang="en-US" altLang="zh-CN" sz="2400">
              <a:sym typeface="+mn-ea"/>
            </a:endParaRPr>
          </a:p>
        </p:txBody>
      </p:sp>
      <p:cxnSp>
        <p:nvCxnSpPr>
          <p:cNvPr id="11" name="Straight Arrow Connector 10"/>
          <p:cNvCxnSpPr>
            <a:stCxn id="6" idx="2"/>
            <a:endCxn id="7" idx="0"/>
          </p:cNvCxnSpPr>
          <p:nvPr/>
        </p:nvCxnSpPr>
        <p:spPr>
          <a:xfrm flipH="1">
            <a:off x="4582160" y="2461895"/>
            <a:ext cx="29210" cy="3179445"/>
          </a:xfrm>
          <a:prstGeom prst="straightConnector1">
            <a:avLst/>
          </a:prstGeom>
          <a:ln w="28575" cmpd="sng">
            <a:solidFill>
              <a:srgbClr val="0070C0"/>
            </a:solidFill>
            <a:prstDash val="sysDash"/>
            <a:tailEnd type="triangle" w="lg" len="lg"/>
          </a:ln>
        </p:spPr>
        <p:style>
          <a:lnRef idx="2">
            <a:schemeClr val="accent1"/>
          </a:lnRef>
          <a:fillRef idx="0">
            <a:srgbClr val="FFFFFF"/>
          </a:fillRef>
          <a:effectRef idx="0">
            <a:srgbClr val="FFFFFF"/>
          </a:effectRef>
          <a:fontRef idx="minor">
            <a:schemeClr val="tx1"/>
          </a:fontRef>
        </p:style>
      </p:cxnSp>
      <p:sp>
        <p:nvSpPr>
          <p:cNvPr id="18" name="Text Box 17"/>
          <p:cNvSpPr txBox="1"/>
          <p:nvPr/>
        </p:nvSpPr>
        <p:spPr>
          <a:xfrm>
            <a:off x="4063365" y="4327525"/>
            <a:ext cx="742315" cy="460375"/>
          </a:xfrm>
          <a:prstGeom prst="rect">
            <a:avLst/>
          </a:prstGeom>
          <a:noFill/>
        </p:spPr>
        <p:txBody>
          <a:bodyPr wrap="square" rtlCol="0" anchor="t">
            <a:spAutoFit/>
          </a:bodyPr>
          <a:p>
            <a:r>
              <a:rPr lang="zh-CN" altLang="en-US" sz="2400">
                <a:solidFill>
                  <a:schemeClr val="bg1"/>
                </a:solidFill>
                <a:highlight>
                  <a:srgbClr val="FF0000"/>
                </a:highlight>
                <a:sym typeface="+mn-ea"/>
              </a:rPr>
              <a:t>难</a:t>
            </a:r>
            <a:endParaRPr lang="zh-CN" altLang="en-US" sz="2400">
              <a:solidFill>
                <a:schemeClr val="bg1"/>
              </a:solidFill>
              <a:highlight>
                <a:srgbClr val="FF0000"/>
              </a:highlight>
              <a:sym typeface="+mn-ea"/>
            </a:endParaRPr>
          </a:p>
        </p:txBody>
      </p:sp>
      <p:sp>
        <p:nvSpPr>
          <p:cNvPr id="19" name="Text Box 18"/>
          <p:cNvSpPr txBox="1"/>
          <p:nvPr/>
        </p:nvSpPr>
        <p:spPr>
          <a:xfrm>
            <a:off x="207010" y="3996690"/>
            <a:ext cx="3375660" cy="398780"/>
          </a:xfrm>
          <a:prstGeom prst="rect">
            <a:avLst/>
          </a:prstGeom>
          <a:noFill/>
          <a:ln w="28575" cmpd="sng">
            <a:solidFill>
              <a:srgbClr val="1F2DA8"/>
            </a:solidFill>
            <a:prstDash val="solid"/>
          </a:ln>
        </p:spPr>
        <p:txBody>
          <a:bodyPr wrap="square" rtlCol="0" anchor="t">
            <a:spAutoFit/>
          </a:bodyPr>
          <a:p>
            <a:pPr algn="ctr"/>
            <a:r>
              <a:rPr lang="zh-CN" sz="2000">
                <a:sym typeface="+mn-ea"/>
              </a:rPr>
              <a:t>从</a:t>
            </a:r>
            <a:r>
              <a:rPr lang="zh-CN" sz="2000">
                <a:highlight>
                  <a:srgbClr val="FFFF00"/>
                </a:highlight>
                <a:sym typeface="+mn-ea"/>
              </a:rPr>
              <a:t>高级的</a:t>
            </a:r>
            <a:r>
              <a:rPr lang="en-US" altLang="zh-CN" sz="2000">
                <a:highlight>
                  <a:srgbClr val="FFFF00"/>
                </a:highlight>
                <a:sym typeface="+mn-ea"/>
              </a:rPr>
              <a:t>A</a:t>
            </a:r>
            <a:r>
              <a:rPr lang="zh-CN" altLang="en-US" sz="2000">
                <a:sym typeface="+mn-ea"/>
              </a:rPr>
              <a:t>到可证明安全的</a:t>
            </a:r>
            <a:r>
              <a:rPr lang="en-US" altLang="zh-CN" sz="2000">
                <a:sym typeface="+mn-ea"/>
              </a:rPr>
              <a:t>B</a:t>
            </a:r>
            <a:endParaRPr lang="en-US" altLang="zh-CN" sz="2000">
              <a:sym typeface="+mn-ea"/>
            </a:endParaRPr>
          </a:p>
        </p:txBody>
      </p:sp>
      <p:sp>
        <p:nvSpPr>
          <p:cNvPr id="20" name="Text Box 19"/>
          <p:cNvSpPr txBox="1"/>
          <p:nvPr/>
        </p:nvSpPr>
        <p:spPr>
          <a:xfrm>
            <a:off x="5086985" y="3996690"/>
            <a:ext cx="3736975" cy="398780"/>
          </a:xfrm>
          <a:prstGeom prst="rect">
            <a:avLst/>
          </a:prstGeom>
          <a:noFill/>
          <a:ln w="28575" cmpd="sng">
            <a:solidFill>
              <a:srgbClr val="1F2DA8"/>
            </a:solidFill>
            <a:prstDash val="solid"/>
          </a:ln>
        </p:spPr>
        <p:txBody>
          <a:bodyPr wrap="square" rtlCol="0" anchor="t">
            <a:spAutoFit/>
          </a:bodyPr>
          <a:p>
            <a:pPr algn="ctr"/>
            <a:r>
              <a:rPr lang="zh-CN" sz="2000">
                <a:sym typeface="+mn-ea"/>
              </a:rPr>
              <a:t>从</a:t>
            </a:r>
            <a:r>
              <a:rPr lang="en-US" sz="2000">
                <a:sym typeface="+mn-ea"/>
              </a:rPr>
              <a:t>A</a:t>
            </a:r>
            <a:r>
              <a:rPr lang="zh-CN" altLang="en-US" sz="2000">
                <a:sym typeface="+mn-ea"/>
              </a:rPr>
              <a:t>到可证明安全</a:t>
            </a:r>
            <a:r>
              <a:rPr lang="zh-CN" altLang="en-US" sz="2000">
                <a:highlight>
                  <a:srgbClr val="00FF00"/>
                </a:highlight>
                <a:sym typeface="+mn-ea"/>
              </a:rPr>
              <a:t>但结果差</a:t>
            </a:r>
            <a:r>
              <a:rPr lang="zh-CN" altLang="en-US" sz="2000">
                <a:sym typeface="+mn-ea"/>
              </a:rPr>
              <a:t>的</a:t>
            </a:r>
            <a:r>
              <a:rPr lang="en-US" altLang="zh-CN" sz="2000">
                <a:sym typeface="+mn-ea"/>
              </a:rPr>
              <a:t>B</a:t>
            </a:r>
            <a:endParaRPr lang="en-US" altLang="zh-CN" sz="2000">
              <a:sym typeface="+mn-ea"/>
            </a:endParaRPr>
          </a:p>
        </p:txBody>
      </p:sp>
      <p:cxnSp>
        <p:nvCxnSpPr>
          <p:cNvPr id="21" name="Straight Arrow Connector 20"/>
          <p:cNvCxnSpPr>
            <a:endCxn id="19" idx="0"/>
          </p:cNvCxnSpPr>
          <p:nvPr/>
        </p:nvCxnSpPr>
        <p:spPr>
          <a:xfrm flipH="1">
            <a:off x="1894840" y="2466975"/>
            <a:ext cx="2718435" cy="1529715"/>
          </a:xfrm>
          <a:prstGeom prst="straightConnector1">
            <a:avLst/>
          </a:prstGeom>
          <a:ln w="28575" cmpd="sng">
            <a:solidFill>
              <a:srgbClr val="C00000"/>
            </a:solidFill>
            <a:prstDash val="solid"/>
            <a:tailEnd type="arrow"/>
          </a:ln>
        </p:spPr>
        <p:style>
          <a:lnRef idx="2">
            <a:schemeClr val="accent1"/>
          </a:lnRef>
          <a:fillRef idx="0">
            <a:srgbClr val="FFFFFF"/>
          </a:fillRef>
          <a:effectRef idx="0">
            <a:srgbClr val="FFFFFF"/>
          </a:effectRef>
          <a:fontRef idx="minor">
            <a:schemeClr val="tx1"/>
          </a:fontRef>
        </p:style>
      </p:cxnSp>
      <p:cxnSp>
        <p:nvCxnSpPr>
          <p:cNvPr id="22" name="Straight Arrow Connector 21"/>
          <p:cNvCxnSpPr>
            <a:stCxn id="6" idx="2"/>
            <a:endCxn id="20" idx="0"/>
          </p:cNvCxnSpPr>
          <p:nvPr/>
        </p:nvCxnSpPr>
        <p:spPr>
          <a:xfrm>
            <a:off x="4611370" y="2461895"/>
            <a:ext cx="2344420" cy="1534795"/>
          </a:xfrm>
          <a:prstGeom prst="straightConnector1">
            <a:avLst/>
          </a:prstGeom>
          <a:ln w="28575" cmpd="sng">
            <a:solidFill>
              <a:srgbClr val="C00000"/>
            </a:solidFill>
            <a:prstDash val="solid"/>
            <a:tailEnd type="arrow"/>
          </a:ln>
        </p:spPr>
        <p:style>
          <a:lnRef idx="2">
            <a:schemeClr val="accent1"/>
          </a:lnRef>
          <a:fillRef idx="0">
            <a:srgbClr val="FFFFFF"/>
          </a:fillRef>
          <a:effectRef idx="0">
            <a:srgbClr val="FFFFFF"/>
          </a:effectRef>
          <a:fontRef idx="minor">
            <a:schemeClr val="tx1"/>
          </a:fontRef>
        </p:style>
      </p:cxnSp>
      <p:sp>
        <p:nvSpPr>
          <p:cNvPr id="23" name="Text Box 22"/>
          <p:cNvSpPr txBox="1"/>
          <p:nvPr/>
        </p:nvSpPr>
        <p:spPr>
          <a:xfrm>
            <a:off x="1379220" y="2928620"/>
            <a:ext cx="1649730" cy="398780"/>
          </a:xfrm>
          <a:prstGeom prst="rect">
            <a:avLst/>
          </a:prstGeom>
          <a:noFill/>
        </p:spPr>
        <p:txBody>
          <a:bodyPr wrap="square" rtlCol="0" anchor="t">
            <a:spAutoFit/>
          </a:bodyPr>
          <a:p>
            <a:r>
              <a:rPr lang="en-US" altLang="zh-CN" sz="2000">
                <a:sym typeface="+mn-ea"/>
              </a:rPr>
              <a:t>relax </a:t>
            </a:r>
            <a:r>
              <a:rPr lang="zh-CN" altLang="en-US" sz="2000">
                <a:sym typeface="+mn-ea"/>
              </a:rPr>
              <a:t>某条件</a:t>
            </a:r>
            <a:endParaRPr lang="zh-CN" altLang="en-US" sz="2000">
              <a:sym typeface="+mn-ea"/>
            </a:endParaRPr>
          </a:p>
        </p:txBody>
      </p:sp>
      <p:sp>
        <p:nvSpPr>
          <p:cNvPr id="24" name="Text Box 23"/>
          <p:cNvSpPr txBox="1"/>
          <p:nvPr/>
        </p:nvSpPr>
        <p:spPr>
          <a:xfrm>
            <a:off x="6037580" y="2928620"/>
            <a:ext cx="1649730" cy="398780"/>
          </a:xfrm>
          <a:prstGeom prst="rect">
            <a:avLst/>
          </a:prstGeom>
          <a:noFill/>
        </p:spPr>
        <p:txBody>
          <a:bodyPr wrap="square" rtlCol="0" anchor="t">
            <a:spAutoFit/>
          </a:bodyPr>
          <a:p>
            <a:r>
              <a:rPr lang="en-US" altLang="zh-CN" sz="2000">
                <a:sym typeface="+mn-ea"/>
              </a:rPr>
              <a:t>relax </a:t>
            </a:r>
            <a:r>
              <a:rPr lang="zh-CN" altLang="en-US" sz="2000">
                <a:sym typeface="+mn-ea"/>
              </a:rPr>
              <a:t>某条件</a:t>
            </a:r>
            <a:endParaRPr lang="zh-CN" altLang="en-US" sz="2000">
              <a:sym typeface="+mn-ea"/>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sym typeface="+mn-ea"/>
              </a:rPr>
              <a:t>解决问题的方法：后退一步</a:t>
            </a:r>
            <a:r>
              <a:rPr lang="en-US" altLang="zh-CN">
                <a:sym typeface="+mn-ea"/>
              </a:rPr>
              <a:t> </a:t>
            </a:r>
            <a:r>
              <a:rPr lang="en-US">
                <a:sym typeface="+mn-ea"/>
              </a:rPr>
              <a:t>    2/2</a:t>
            </a:r>
            <a:endParaRPr lang="zh-CN" altLang="en-US"/>
          </a:p>
        </p:txBody>
      </p:sp>
      <p:sp>
        <p:nvSpPr>
          <p:cNvPr id="4" name="Footer Placeholder 3"/>
          <p:cNvSpPr>
            <a:spLocks noGrp="1"/>
          </p:cNvSpPr>
          <p:nvPr>
            <p:ph type="ftr" sz="quarter" idx="11"/>
          </p:nvPr>
        </p:nvSpPr>
        <p:spPr/>
        <p:txBody>
          <a:bodyPr/>
          <a:p>
            <a:r>
              <a:rPr lang="zh-CN" altLang="en-US"/>
              <a:t>《公钥密码学研究方法论》第3课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/57</a:t>
            </a:r>
            <a:endParaRPr lang="en-US"/>
          </a:p>
        </p:txBody>
      </p:sp>
      <p:sp>
        <p:nvSpPr>
          <p:cNvPr id="10" name="Text Placeholder 9"/>
          <p:cNvSpPr/>
          <p:nvPr>
            <p:ph type="body" idx="1"/>
          </p:nvPr>
        </p:nvSpPr>
        <p:spPr>
          <a:xfrm>
            <a:off x="207010" y="1350645"/>
            <a:ext cx="8749030" cy="575310"/>
          </a:xfrm>
        </p:spPr>
        <p:txBody>
          <a:bodyPr>
            <a:normAutofit lnSpcReduction="10000"/>
          </a:bodyPr>
          <a:p>
            <a:pPr>
              <a:buFont typeface="Wingdings" panose="05000000000000000000" charset="0"/>
            </a:pPr>
            <a:r>
              <a:rPr lang="zh-CN"/>
              <a:t>密码学研究的一个高级技巧：</a:t>
            </a:r>
            <a:r>
              <a:rPr lang="zh-CN">
                <a:solidFill>
                  <a:schemeClr val="bg1"/>
                </a:solidFill>
                <a:highlight>
                  <a:srgbClr val="FF0000"/>
                </a:highlight>
              </a:rPr>
              <a:t>后退一步海阔天空</a:t>
            </a:r>
            <a:endParaRPr lang="zh-CN">
              <a:solidFill>
                <a:schemeClr val="bg1"/>
              </a:solidFill>
              <a:highlight>
                <a:srgbClr val="FF0000"/>
              </a:highlight>
            </a:endParaRPr>
          </a:p>
        </p:txBody>
      </p:sp>
      <p:sp>
        <p:nvSpPr>
          <p:cNvPr id="6" name="Text Box 5"/>
          <p:cNvSpPr txBox="1"/>
          <p:nvPr/>
        </p:nvSpPr>
        <p:spPr>
          <a:xfrm>
            <a:off x="3471545" y="2001520"/>
            <a:ext cx="2279650" cy="460375"/>
          </a:xfrm>
          <a:prstGeom prst="rect">
            <a:avLst/>
          </a:prstGeom>
          <a:noFill/>
          <a:ln w="28575" cmpd="sng">
            <a:solidFill>
              <a:srgbClr val="1F2DA8"/>
            </a:solidFill>
            <a:prstDash val="solid"/>
          </a:ln>
        </p:spPr>
        <p:txBody>
          <a:bodyPr wrap="square" rtlCol="0" anchor="t">
            <a:spAutoFit/>
          </a:bodyPr>
          <a:p>
            <a:pPr algn="ctr"/>
            <a:r>
              <a:rPr lang="zh-CN" sz="2400">
                <a:sym typeface="+mn-ea"/>
              </a:rPr>
              <a:t>从</a:t>
            </a:r>
            <a:r>
              <a:rPr lang="en-US" altLang="zh-CN" sz="2400">
                <a:sym typeface="+mn-ea"/>
              </a:rPr>
              <a:t>A</a:t>
            </a:r>
            <a:r>
              <a:rPr lang="zh-CN" altLang="en-US" sz="2400">
                <a:sym typeface="+mn-ea"/>
              </a:rPr>
              <a:t>到</a:t>
            </a:r>
            <a:r>
              <a:rPr lang="en-US" altLang="zh-CN" sz="2400">
                <a:sym typeface="+mn-ea"/>
              </a:rPr>
              <a:t>B</a:t>
            </a:r>
            <a:endParaRPr lang="en-US" altLang="zh-CN" sz="2400">
              <a:sym typeface="+mn-ea"/>
            </a:endParaRPr>
          </a:p>
        </p:txBody>
      </p:sp>
      <p:sp>
        <p:nvSpPr>
          <p:cNvPr id="7" name="Text Box 6"/>
          <p:cNvSpPr txBox="1"/>
          <p:nvPr/>
        </p:nvSpPr>
        <p:spPr>
          <a:xfrm>
            <a:off x="207010" y="5641340"/>
            <a:ext cx="8749665" cy="460375"/>
          </a:xfrm>
          <a:prstGeom prst="rect">
            <a:avLst/>
          </a:prstGeom>
          <a:noFill/>
          <a:ln w="28575" cmpd="sng">
            <a:solidFill>
              <a:srgbClr val="1F2DA8"/>
            </a:solidFill>
            <a:prstDash val="solid"/>
          </a:ln>
        </p:spPr>
        <p:txBody>
          <a:bodyPr wrap="square" rtlCol="0" anchor="t">
            <a:spAutoFit/>
          </a:bodyPr>
          <a:p>
            <a:pPr algn="ctr"/>
            <a:r>
              <a:rPr lang="zh-CN" sz="2400">
                <a:sym typeface="+mn-ea"/>
              </a:rPr>
              <a:t>从</a:t>
            </a:r>
            <a:r>
              <a:rPr lang="en-US" altLang="zh-CN" sz="2400">
                <a:sym typeface="+mn-ea"/>
              </a:rPr>
              <a:t>A</a:t>
            </a:r>
            <a:r>
              <a:rPr lang="zh-CN" altLang="en-US" sz="2400">
                <a:sym typeface="+mn-ea"/>
              </a:rPr>
              <a:t>到可证明安全的</a:t>
            </a:r>
            <a:r>
              <a:rPr lang="en-US" altLang="zh-CN" sz="2400">
                <a:sym typeface="+mn-ea"/>
              </a:rPr>
              <a:t>B</a:t>
            </a:r>
            <a:endParaRPr lang="en-US" altLang="zh-CN" sz="2400">
              <a:sym typeface="+mn-ea"/>
            </a:endParaRPr>
          </a:p>
        </p:txBody>
      </p:sp>
      <p:cxnSp>
        <p:nvCxnSpPr>
          <p:cNvPr id="11" name="Straight Arrow Connector 10"/>
          <p:cNvCxnSpPr>
            <a:stCxn id="6" idx="2"/>
            <a:endCxn id="7" idx="0"/>
          </p:cNvCxnSpPr>
          <p:nvPr/>
        </p:nvCxnSpPr>
        <p:spPr>
          <a:xfrm flipH="1">
            <a:off x="4582160" y="2461895"/>
            <a:ext cx="29210" cy="3179445"/>
          </a:xfrm>
          <a:prstGeom prst="straightConnector1">
            <a:avLst/>
          </a:prstGeom>
          <a:ln w="28575" cmpd="sng">
            <a:solidFill>
              <a:srgbClr val="0070C0"/>
            </a:solidFill>
            <a:prstDash val="sysDash"/>
            <a:tailEnd type="triangle" w="lg" len="lg"/>
          </a:ln>
        </p:spPr>
        <p:style>
          <a:lnRef idx="2">
            <a:schemeClr val="accent1"/>
          </a:lnRef>
          <a:fillRef idx="0">
            <a:srgbClr val="FFFFFF"/>
          </a:fillRef>
          <a:effectRef idx="0">
            <a:srgbClr val="FFFFFF"/>
          </a:effectRef>
          <a:fontRef idx="minor">
            <a:schemeClr val="tx1"/>
          </a:fontRef>
        </p:style>
      </p:cxnSp>
      <p:sp>
        <p:nvSpPr>
          <p:cNvPr id="19" name="Text Box 18"/>
          <p:cNvSpPr txBox="1"/>
          <p:nvPr/>
        </p:nvSpPr>
        <p:spPr>
          <a:xfrm>
            <a:off x="207010" y="3996690"/>
            <a:ext cx="3375660" cy="398780"/>
          </a:xfrm>
          <a:prstGeom prst="rect">
            <a:avLst/>
          </a:prstGeom>
          <a:noFill/>
          <a:ln w="28575" cmpd="sng">
            <a:solidFill>
              <a:srgbClr val="1F2DA8"/>
            </a:solidFill>
            <a:prstDash val="solid"/>
          </a:ln>
        </p:spPr>
        <p:txBody>
          <a:bodyPr wrap="square" rtlCol="0" anchor="t">
            <a:spAutoFit/>
          </a:bodyPr>
          <a:p>
            <a:pPr algn="ctr"/>
            <a:r>
              <a:rPr lang="zh-CN" sz="2000">
                <a:sym typeface="+mn-ea"/>
              </a:rPr>
              <a:t>从</a:t>
            </a:r>
            <a:r>
              <a:rPr lang="zh-CN" sz="2000">
                <a:highlight>
                  <a:srgbClr val="FFFF00"/>
                </a:highlight>
                <a:sym typeface="+mn-ea"/>
              </a:rPr>
              <a:t>高级的</a:t>
            </a:r>
            <a:r>
              <a:rPr lang="en-US" altLang="zh-CN" sz="2000">
                <a:highlight>
                  <a:srgbClr val="FFFF00"/>
                </a:highlight>
                <a:sym typeface="+mn-ea"/>
              </a:rPr>
              <a:t>A</a:t>
            </a:r>
            <a:r>
              <a:rPr lang="zh-CN" altLang="en-US" sz="2000">
                <a:sym typeface="+mn-ea"/>
              </a:rPr>
              <a:t>到可证明安全的</a:t>
            </a:r>
            <a:r>
              <a:rPr lang="en-US" altLang="zh-CN" sz="2000">
                <a:sym typeface="+mn-ea"/>
              </a:rPr>
              <a:t>B</a:t>
            </a:r>
            <a:endParaRPr lang="en-US" altLang="zh-CN" sz="2000">
              <a:sym typeface="+mn-ea"/>
            </a:endParaRPr>
          </a:p>
        </p:txBody>
      </p:sp>
      <p:sp>
        <p:nvSpPr>
          <p:cNvPr id="20" name="Text Box 19"/>
          <p:cNvSpPr txBox="1"/>
          <p:nvPr/>
        </p:nvSpPr>
        <p:spPr>
          <a:xfrm>
            <a:off x="5086985" y="3996690"/>
            <a:ext cx="3736975" cy="398780"/>
          </a:xfrm>
          <a:prstGeom prst="rect">
            <a:avLst/>
          </a:prstGeom>
          <a:noFill/>
          <a:ln w="28575" cmpd="sng">
            <a:solidFill>
              <a:srgbClr val="1F2DA8"/>
            </a:solidFill>
            <a:prstDash val="solid"/>
          </a:ln>
        </p:spPr>
        <p:txBody>
          <a:bodyPr wrap="square" rtlCol="0" anchor="t">
            <a:spAutoFit/>
          </a:bodyPr>
          <a:p>
            <a:pPr algn="ctr"/>
            <a:r>
              <a:rPr lang="zh-CN" sz="2000">
                <a:sym typeface="+mn-ea"/>
              </a:rPr>
              <a:t>从</a:t>
            </a:r>
            <a:r>
              <a:rPr lang="en-US" sz="2000">
                <a:sym typeface="+mn-ea"/>
              </a:rPr>
              <a:t>A</a:t>
            </a:r>
            <a:r>
              <a:rPr lang="zh-CN" altLang="en-US" sz="2000">
                <a:sym typeface="+mn-ea"/>
              </a:rPr>
              <a:t>到可证明安全</a:t>
            </a:r>
            <a:r>
              <a:rPr lang="zh-CN" altLang="en-US" sz="2000">
                <a:highlight>
                  <a:srgbClr val="00FF00"/>
                </a:highlight>
                <a:sym typeface="+mn-ea"/>
              </a:rPr>
              <a:t>但结果差</a:t>
            </a:r>
            <a:r>
              <a:rPr lang="zh-CN" altLang="en-US" sz="2000">
                <a:sym typeface="+mn-ea"/>
              </a:rPr>
              <a:t>的</a:t>
            </a:r>
            <a:r>
              <a:rPr lang="en-US" altLang="zh-CN" sz="2000">
                <a:sym typeface="+mn-ea"/>
              </a:rPr>
              <a:t>B</a:t>
            </a:r>
            <a:endParaRPr lang="en-US" altLang="zh-CN" sz="2000">
              <a:sym typeface="+mn-ea"/>
            </a:endParaRPr>
          </a:p>
        </p:txBody>
      </p:sp>
      <p:cxnSp>
        <p:nvCxnSpPr>
          <p:cNvPr id="21" name="Straight Arrow Connector 20"/>
          <p:cNvCxnSpPr>
            <a:endCxn id="19" idx="0"/>
          </p:cNvCxnSpPr>
          <p:nvPr/>
        </p:nvCxnSpPr>
        <p:spPr>
          <a:xfrm flipH="1">
            <a:off x="1894840" y="2466975"/>
            <a:ext cx="2718435" cy="1529715"/>
          </a:xfrm>
          <a:prstGeom prst="straightConnector1">
            <a:avLst/>
          </a:prstGeom>
          <a:ln w="28575" cmpd="sng">
            <a:solidFill>
              <a:srgbClr val="C00000"/>
            </a:solidFill>
            <a:prstDash val="solid"/>
            <a:tailEnd type="arrow"/>
          </a:ln>
        </p:spPr>
        <p:style>
          <a:lnRef idx="2">
            <a:schemeClr val="accent1"/>
          </a:lnRef>
          <a:fillRef idx="0">
            <a:srgbClr val="FFFFFF"/>
          </a:fillRef>
          <a:effectRef idx="0">
            <a:srgbClr val="FFFFFF"/>
          </a:effectRef>
          <a:fontRef idx="minor">
            <a:schemeClr val="tx1"/>
          </a:fontRef>
        </p:style>
      </p:cxnSp>
      <p:cxnSp>
        <p:nvCxnSpPr>
          <p:cNvPr id="22" name="Straight Arrow Connector 21"/>
          <p:cNvCxnSpPr>
            <a:stCxn id="6" idx="2"/>
            <a:endCxn id="20" idx="0"/>
          </p:cNvCxnSpPr>
          <p:nvPr/>
        </p:nvCxnSpPr>
        <p:spPr>
          <a:xfrm>
            <a:off x="4611370" y="2461895"/>
            <a:ext cx="2344420" cy="1534795"/>
          </a:xfrm>
          <a:prstGeom prst="straightConnector1">
            <a:avLst/>
          </a:prstGeom>
          <a:ln w="28575" cmpd="sng">
            <a:solidFill>
              <a:srgbClr val="C00000"/>
            </a:solidFill>
            <a:prstDash val="solid"/>
            <a:tailEnd type="arrow"/>
          </a:ln>
        </p:spPr>
        <p:style>
          <a:lnRef idx="2">
            <a:schemeClr val="accent1"/>
          </a:lnRef>
          <a:fillRef idx="0">
            <a:srgbClr val="FFFFFF"/>
          </a:fillRef>
          <a:effectRef idx="0">
            <a:srgbClr val="FFFFFF"/>
          </a:effectRef>
          <a:fontRef idx="minor">
            <a:schemeClr val="tx1"/>
          </a:fontRef>
        </p:style>
      </p:cxnSp>
      <p:sp>
        <p:nvSpPr>
          <p:cNvPr id="23" name="Text Box 22"/>
          <p:cNvSpPr txBox="1"/>
          <p:nvPr/>
        </p:nvSpPr>
        <p:spPr>
          <a:xfrm>
            <a:off x="1379220" y="2928620"/>
            <a:ext cx="1649730" cy="398780"/>
          </a:xfrm>
          <a:prstGeom prst="rect">
            <a:avLst/>
          </a:prstGeom>
          <a:noFill/>
        </p:spPr>
        <p:txBody>
          <a:bodyPr wrap="square" rtlCol="0" anchor="t">
            <a:spAutoFit/>
          </a:bodyPr>
          <a:p>
            <a:r>
              <a:rPr lang="en-US" altLang="zh-CN" sz="2000">
                <a:sym typeface="+mn-ea"/>
              </a:rPr>
              <a:t>relax </a:t>
            </a:r>
            <a:r>
              <a:rPr lang="zh-CN" altLang="en-US" sz="2000">
                <a:sym typeface="+mn-ea"/>
              </a:rPr>
              <a:t>某条件</a:t>
            </a:r>
            <a:endParaRPr lang="zh-CN" altLang="en-US" sz="2000">
              <a:sym typeface="+mn-ea"/>
            </a:endParaRPr>
          </a:p>
        </p:txBody>
      </p:sp>
      <p:sp>
        <p:nvSpPr>
          <p:cNvPr id="24" name="Text Box 23"/>
          <p:cNvSpPr txBox="1"/>
          <p:nvPr/>
        </p:nvSpPr>
        <p:spPr>
          <a:xfrm>
            <a:off x="6037580" y="2928620"/>
            <a:ext cx="1649730" cy="398780"/>
          </a:xfrm>
          <a:prstGeom prst="rect">
            <a:avLst/>
          </a:prstGeom>
          <a:noFill/>
        </p:spPr>
        <p:txBody>
          <a:bodyPr wrap="square" rtlCol="0" anchor="t">
            <a:spAutoFit/>
          </a:bodyPr>
          <a:p>
            <a:r>
              <a:rPr lang="en-US" altLang="zh-CN" sz="2000">
                <a:sym typeface="+mn-ea"/>
              </a:rPr>
              <a:t>relax </a:t>
            </a:r>
            <a:r>
              <a:rPr lang="zh-CN" altLang="en-US" sz="2000">
                <a:sym typeface="+mn-ea"/>
              </a:rPr>
              <a:t>某条件</a:t>
            </a:r>
            <a:endParaRPr lang="zh-CN" altLang="en-US" sz="2000">
              <a:sym typeface="+mn-ea"/>
            </a:endParaRPr>
          </a:p>
        </p:txBody>
      </p:sp>
      <p:sp>
        <p:nvSpPr>
          <p:cNvPr id="3" name="Text Box 2"/>
          <p:cNvSpPr txBox="1"/>
          <p:nvPr/>
        </p:nvSpPr>
        <p:spPr>
          <a:xfrm>
            <a:off x="207010" y="4634865"/>
            <a:ext cx="3376295" cy="368300"/>
          </a:xfrm>
          <a:prstGeom prst="rect">
            <a:avLst/>
          </a:prstGeom>
          <a:noFill/>
        </p:spPr>
        <p:txBody>
          <a:bodyPr wrap="square" rtlCol="0" anchor="t">
            <a:spAutoFit/>
          </a:bodyPr>
          <a:p>
            <a:pPr algn="ctr"/>
            <a:r>
              <a:rPr lang="en-US" altLang="zh-CN">
                <a:highlight>
                  <a:srgbClr val="FF00FF"/>
                </a:highlight>
                <a:sym typeface="+mn-ea"/>
              </a:rPr>
              <a:t>1.</a:t>
            </a:r>
            <a:r>
              <a:rPr lang="zh-CN" altLang="en-US">
                <a:highlight>
                  <a:srgbClr val="FF00FF"/>
                </a:highlight>
                <a:sym typeface="+mn-ea"/>
              </a:rPr>
              <a:t>双线性对</a:t>
            </a:r>
            <a:endParaRPr lang="zh-CN" altLang="en-US">
              <a:highlight>
                <a:srgbClr val="FF00FF"/>
              </a:highlight>
              <a:sym typeface="+mn-ea"/>
            </a:endParaRPr>
          </a:p>
        </p:txBody>
      </p:sp>
      <p:sp>
        <p:nvSpPr>
          <p:cNvPr id="8" name="Text Box 7"/>
          <p:cNvSpPr txBox="1"/>
          <p:nvPr/>
        </p:nvSpPr>
        <p:spPr>
          <a:xfrm>
            <a:off x="5267325" y="4532630"/>
            <a:ext cx="3376295" cy="645160"/>
          </a:xfrm>
          <a:prstGeom prst="rect">
            <a:avLst/>
          </a:prstGeom>
          <a:noFill/>
        </p:spPr>
        <p:txBody>
          <a:bodyPr wrap="square" rtlCol="0" anchor="t">
            <a:spAutoFit/>
          </a:bodyPr>
          <a:p>
            <a:pPr algn="ctr"/>
            <a:r>
              <a:rPr lang="en-US" altLang="zh-CN">
                <a:highlight>
                  <a:srgbClr val="FF00FF"/>
                </a:highlight>
                <a:sym typeface="+mn-ea"/>
              </a:rPr>
              <a:t>1.</a:t>
            </a:r>
            <a:r>
              <a:rPr lang="zh-CN" altLang="en-US">
                <a:highlight>
                  <a:srgbClr val="FF00FF"/>
                </a:highlight>
                <a:sym typeface="+mn-ea"/>
              </a:rPr>
              <a:t>用</a:t>
            </a:r>
            <a:r>
              <a:rPr lang="en-US" altLang="zh-CN">
                <a:highlight>
                  <a:srgbClr val="FF00FF"/>
                </a:highlight>
                <a:sym typeface="+mn-ea"/>
              </a:rPr>
              <a:t>RO</a:t>
            </a:r>
            <a:endParaRPr lang="en-US" altLang="zh-CN">
              <a:highlight>
                <a:srgbClr val="FF00FF"/>
              </a:highlight>
              <a:sym typeface="+mn-ea"/>
            </a:endParaRPr>
          </a:p>
          <a:p>
            <a:pPr algn="ctr"/>
            <a:r>
              <a:rPr lang="en-US" altLang="zh-CN">
                <a:highlight>
                  <a:srgbClr val="FF00FF"/>
                </a:highlight>
                <a:sym typeface="+mn-ea"/>
              </a:rPr>
              <a:t>2.</a:t>
            </a:r>
            <a:r>
              <a:rPr lang="zh-CN" altLang="en-US">
                <a:highlight>
                  <a:srgbClr val="FF00FF"/>
                </a:highlight>
                <a:sym typeface="+mn-ea"/>
              </a:rPr>
              <a:t>归约到新的困难问题</a:t>
            </a:r>
            <a:endParaRPr lang="zh-CN" altLang="en-US">
              <a:highlight>
                <a:srgbClr val="FF00FF"/>
              </a:highlight>
              <a:sym typeface="+mn-ea"/>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可证明安全的后续及补充    1/8</a:t>
            </a:r>
            <a:endParaRPr lang="zh-CN" altLang="en-US"/>
          </a:p>
        </p:txBody>
      </p:sp>
      <p:sp>
        <p:nvSpPr>
          <p:cNvPr id="3" name="Text Placeholder 2"/>
          <p:cNvSpPr>
            <a:spLocks noGrp="1"/>
          </p:cNvSpPr>
          <p:nvPr>
            <p:ph type="body" idx="1"/>
          </p:nvPr>
        </p:nvSpPr>
        <p:spPr>
          <a:xfrm>
            <a:off x="207010" y="1350645"/>
            <a:ext cx="8749665" cy="4909185"/>
          </a:xfrm>
        </p:spPr>
        <p:txBody>
          <a:bodyPr>
            <a:normAutofit lnSpcReduction="10000"/>
          </a:bodyPr>
          <a:p>
            <a:pPr marL="457200" indent="-457200">
              <a:lnSpc>
                <a:spcPct val="110000"/>
              </a:lnSpc>
              <a:buFont typeface="Wingdings" panose="05000000000000000000" charset="0"/>
              <a:buChar char="o"/>
            </a:pPr>
            <a:r>
              <a:rPr lang="en-US">
                <a:latin typeface="仿宋" panose="02010609060101010101" charset="-122"/>
                <a:cs typeface="仿宋" panose="02010609060101010101" charset="-122"/>
              </a:rPr>
              <a:t>安全归约不是可证明安全的唯一技术，但数字签名方案的可证明安全主要以安全归约为主。</a:t>
            </a:r>
            <a:endParaRPr lang="en-US">
              <a:latin typeface="仿宋" panose="02010609060101010101" charset="-122"/>
              <a:cs typeface="仿宋" panose="02010609060101010101" charset="-122"/>
            </a:endParaRPr>
          </a:p>
          <a:p>
            <a:pPr marL="457200" indent="-457200">
              <a:lnSpc>
                <a:spcPct val="110000"/>
              </a:lnSpc>
              <a:buFont typeface="Wingdings" panose="05000000000000000000" charset="0"/>
              <a:buChar char="o"/>
            </a:pPr>
            <a:endParaRPr lang="en-US">
              <a:latin typeface="仿宋" panose="02010609060101010101" charset="-122"/>
              <a:cs typeface="仿宋" panose="02010609060101010101" charset="-122"/>
            </a:endParaRPr>
          </a:p>
          <a:p>
            <a:pPr marL="457200" indent="-457200">
              <a:lnSpc>
                <a:spcPct val="110000"/>
              </a:lnSpc>
              <a:buFont typeface="Wingdings" panose="05000000000000000000" charset="0"/>
              <a:buChar char="o"/>
            </a:pPr>
            <a:r>
              <a:rPr lang="en-US">
                <a:latin typeface="仿宋" panose="02010609060101010101" charset="-122"/>
                <a:cs typeface="仿宋" panose="02010609060101010101" charset="-122"/>
              </a:rPr>
              <a:t>在密码圈，方案和协议的证明方法不太一样。</a:t>
            </a:r>
            <a:endParaRPr lang="en-US">
              <a:latin typeface="仿宋" panose="02010609060101010101" charset="-122"/>
              <a:cs typeface="仿宋" panose="02010609060101010101" charset="-122"/>
            </a:endParaRPr>
          </a:p>
          <a:p>
            <a:pPr lvl="1">
              <a:lnSpc>
                <a:spcPct val="110000"/>
              </a:lnSpc>
              <a:buFont typeface="Wingdings" panose="05000000000000000000" charset="0"/>
              <a:buChar char="v"/>
            </a:pPr>
            <a:r>
              <a:rPr lang="en-US">
                <a:solidFill>
                  <a:schemeClr val="tx1"/>
                </a:solidFill>
                <a:uFillTx/>
                <a:latin typeface="Garamond" panose="02020404030301010803" charset="0"/>
                <a:ea typeface="仿宋" panose="02010609060101010101" charset="-122"/>
                <a:cs typeface="仿宋" panose="02010609060101010101" charset="-122"/>
              </a:rPr>
              <a:t>方案的</a:t>
            </a:r>
            <a:r>
              <a:rPr lang="zh-CN" altLang="en-US">
                <a:solidFill>
                  <a:schemeClr val="tx1"/>
                </a:solidFill>
                <a:uFillTx/>
                <a:latin typeface="Garamond" panose="02020404030301010803" charset="0"/>
                <a:ea typeface="仿宋" panose="02010609060101010101" charset="-122"/>
                <a:cs typeface="仿宋" panose="02010609060101010101" charset="-122"/>
              </a:rPr>
              <a:t>证明</a:t>
            </a:r>
            <a:r>
              <a:rPr lang="en-US">
                <a:solidFill>
                  <a:schemeClr val="tx1"/>
                </a:solidFill>
                <a:uFillTx/>
                <a:latin typeface="Garamond" panose="02020404030301010803" charset="0"/>
                <a:ea typeface="仿宋" panose="02010609060101010101" charset="-122"/>
                <a:cs typeface="仿宋" panose="02010609060101010101" charset="-122"/>
              </a:rPr>
              <a:t>主要采用安全归约 (</a:t>
            </a:r>
            <a:r>
              <a:rPr lang="en-US">
                <a:solidFill>
                  <a:schemeClr val="tx1"/>
                </a:solidFill>
                <a:uFillTx/>
                <a:latin typeface="Garamond" panose="02020404030301010803" charset="0"/>
                <a:ea typeface="仿宋" panose="02010609060101010101" charset="-122"/>
                <a:cs typeface="Garamond" panose="02020404030301010803" charset="0"/>
              </a:rPr>
              <a:t>Security Reduction</a:t>
            </a:r>
            <a:r>
              <a:rPr lang="en-US">
                <a:solidFill>
                  <a:schemeClr val="tx1"/>
                </a:solidFill>
                <a:uFillTx/>
                <a:latin typeface="Garamond" panose="02020404030301010803" charset="0"/>
                <a:ea typeface="仿宋" panose="02010609060101010101" charset="-122"/>
                <a:cs typeface="仿宋" panose="02010609060101010101" charset="-122"/>
              </a:rPr>
              <a:t>)</a:t>
            </a:r>
            <a:endParaRPr lang="en-US">
              <a:solidFill>
                <a:schemeClr val="tx1"/>
              </a:solidFill>
              <a:uFillTx/>
              <a:latin typeface="Garamond" panose="02020404030301010803" charset="0"/>
              <a:ea typeface="仿宋" panose="02010609060101010101" charset="-122"/>
              <a:cs typeface="仿宋" panose="02010609060101010101" charset="-122"/>
            </a:endParaRPr>
          </a:p>
          <a:p>
            <a:pPr lvl="1">
              <a:lnSpc>
                <a:spcPct val="110000"/>
              </a:lnSpc>
              <a:buFont typeface="Wingdings" panose="05000000000000000000" charset="0"/>
              <a:buChar char="v"/>
            </a:pPr>
            <a:r>
              <a:rPr lang="en-US">
                <a:solidFill>
                  <a:schemeClr val="tx1"/>
                </a:solidFill>
                <a:uFillTx/>
                <a:latin typeface="Garamond" panose="02020404030301010803" charset="0"/>
                <a:ea typeface="仿宋" panose="02010609060101010101" charset="-122"/>
                <a:cs typeface="仿宋" panose="02010609060101010101" charset="-122"/>
              </a:rPr>
              <a:t>协议的</a:t>
            </a:r>
            <a:r>
              <a:rPr lang="zh-CN" altLang="en-US">
                <a:solidFill>
                  <a:schemeClr val="tx1"/>
                </a:solidFill>
                <a:uFillTx/>
                <a:latin typeface="Garamond" panose="02020404030301010803" charset="0"/>
                <a:ea typeface="仿宋" panose="02010609060101010101" charset="-122"/>
                <a:cs typeface="仿宋" panose="02010609060101010101" charset="-122"/>
              </a:rPr>
              <a:t>证明</a:t>
            </a:r>
            <a:r>
              <a:rPr lang="en-US">
                <a:solidFill>
                  <a:schemeClr val="tx1"/>
                </a:solidFill>
                <a:uFillTx/>
                <a:latin typeface="Garamond" panose="02020404030301010803" charset="0"/>
                <a:ea typeface="仿宋" panose="02010609060101010101" charset="-122"/>
                <a:cs typeface="仿宋" panose="02010609060101010101" charset="-122"/>
              </a:rPr>
              <a:t>主要采用模拟证明方法（</a:t>
            </a:r>
            <a:r>
              <a:rPr lang="en-US" sz="2000">
                <a:solidFill>
                  <a:schemeClr val="tx1"/>
                </a:solidFill>
                <a:uFillTx/>
                <a:latin typeface="Garamond" panose="02020404030301010803" charset="0"/>
                <a:ea typeface="仿宋" panose="02010609060101010101" charset="-122"/>
                <a:cs typeface="Garamond" panose="02020404030301010803" charset="0"/>
              </a:rPr>
              <a:t>Simulation-Based Proofs</a:t>
            </a:r>
            <a:r>
              <a:rPr lang="en-US">
                <a:solidFill>
                  <a:schemeClr val="tx1"/>
                </a:solidFill>
                <a:uFillTx/>
                <a:latin typeface="Garamond" panose="02020404030301010803" charset="0"/>
                <a:ea typeface="仿宋" panose="02010609060101010101" charset="-122"/>
                <a:cs typeface="仿宋" panose="02010609060101010101" charset="-122"/>
              </a:rPr>
              <a:t>）</a:t>
            </a:r>
            <a:r>
              <a:rPr lang="en-US">
                <a:latin typeface="仿宋" panose="02010609060101010101" charset="-122"/>
                <a:cs typeface="仿宋" panose="02010609060101010101" charset="-122"/>
              </a:rPr>
              <a:t>。</a:t>
            </a:r>
            <a:endParaRPr lang="en-US">
              <a:latin typeface="仿宋" panose="02010609060101010101" charset="-122"/>
              <a:cs typeface="仿宋" panose="02010609060101010101" charset="-122"/>
            </a:endParaRPr>
          </a:p>
          <a:p>
            <a:pPr lvl="1">
              <a:lnSpc>
                <a:spcPct val="110000"/>
              </a:lnSpc>
              <a:buFont typeface="Wingdings" panose="05000000000000000000" charset="0"/>
              <a:buChar char="v"/>
            </a:pPr>
            <a:endParaRPr lang="en-US">
              <a:latin typeface="仿宋" panose="02010609060101010101" charset="-122"/>
              <a:cs typeface="仿宋" panose="02010609060101010101" charset="-122"/>
            </a:endParaRPr>
          </a:p>
          <a:p>
            <a:pPr marL="457200" lvl="0" indent="-457200">
              <a:lnSpc>
                <a:spcPct val="110000"/>
              </a:lnSpc>
              <a:buFont typeface="Wingdings" panose="05000000000000000000" charset="0"/>
              <a:buChar char="o"/>
            </a:pPr>
            <a:r>
              <a:rPr lang="zh-CN" altLang="en-US" sz="2800">
                <a:latin typeface="仿宋" panose="02010609060101010101" charset="-122"/>
                <a:cs typeface="仿宋" panose="02010609060101010101" charset="-122"/>
              </a:rPr>
              <a:t>说明</a:t>
            </a:r>
            <a:r>
              <a:rPr lang="en-US" altLang="zh-CN" sz="2800">
                <a:latin typeface="仿宋" panose="02010609060101010101" charset="-122"/>
                <a:cs typeface="仿宋" panose="02010609060101010101" charset="-122"/>
              </a:rPr>
              <a:t>:</a:t>
            </a:r>
            <a:r>
              <a:rPr lang="en-US" altLang="zh-CN" sz="2800">
                <a:latin typeface="仿宋" panose="02010609060101010101" charset="-122"/>
                <a:cs typeface="仿宋" panose="02010609060101010101" charset="-122"/>
              </a:rPr>
              <a:t>“</a:t>
            </a:r>
            <a:r>
              <a:rPr lang="zh-CN" altLang="en-US" sz="2800">
                <a:latin typeface="仿宋" panose="02010609060101010101" charset="-122"/>
                <a:cs typeface="仿宋" panose="02010609060101010101" charset="-122"/>
              </a:rPr>
              <a:t>证明</a:t>
            </a:r>
            <a:r>
              <a:rPr lang="en-US" altLang="zh-CN" sz="2800">
                <a:latin typeface="仿宋" panose="02010609060101010101" charset="-122"/>
                <a:cs typeface="仿宋" panose="02010609060101010101" charset="-122"/>
              </a:rPr>
              <a:t>”</a:t>
            </a:r>
            <a:r>
              <a:rPr lang="zh-CN" altLang="en-US" sz="2800">
                <a:latin typeface="仿宋" panose="02010609060101010101" charset="-122"/>
                <a:cs typeface="仿宋" panose="02010609060101010101" charset="-122"/>
              </a:rPr>
              <a:t>的技术方法还有其它很多，比如一种机器或逻辑</a:t>
            </a:r>
            <a:r>
              <a:rPr lang="en-US" altLang="zh-CN" sz="2800">
                <a:latin typeface="仿宋" panose="02010609060101010101" charset="-122"/>
                <a:cs typeface="仿宋" panose="02010609060101010101" charset="-122"/>
              </a:rPr>
              <a:t>Logic</a:t>
            </a:r>
            <a:r>
              <a:rPr lang="zh-CN" altLang="en-US" sz="2800">
                <a:latin typeface="仿宋" panose="02010609060101010101" charset="-122"/>
                <a:cs typeface="仿宋" panose="02010609060101010101" charset="-122"/>
              </a:rPr>
              <a:t>的证明方法</a:t>
            </a:r>
            <a:r>
              <a:rPr lang="en-US" altLang="zh-CN" sz="2800">
                <a:latin typeface="仿宋" panose="02010609060101010101" charset="-122"/>
                <a:cs typeface="仿宋" panose="02010609060101010101" charset="-122"/>
              </a:rPr>
              <a:t>(</a:t>
            </a:r>
            <a:r>
              <a:rPr lang="en-US" altLang="zh-CN" sz="2800">
                <a:cs typeface="Garamond" panose="02020404030301010803" charset="0"/>
              </a:rPr>
              <a:t>Automated Analysis</a:t>
            </a:r>
            <a:r>
              <a:rPr lang="en-US" altLang="zh-CN" sz="2800">
                <a:latin typeface="仿宋" panose="02010609060101010101" charset="-122"/>
                <a:cs typeface="仿宋" panose="02010609060101010101" charset="-122"/>
              </a:rPr>
              <a:t>)</a:t>
            </a:r>
            <a:r>
              <a:rPr lang="zh-CN" altLang="en-US" sz="2800">
                <a:latin typeface="仿宋" panose="02010609060101010101" charset="-122"/>
                <a:cs typeface="仿宋" panose="02010609060101010101" charset="-122"/>
              </a:rPr>
              <a:t>。</a:t>
            </a:r>
            <a:endParaRPr lang="en-US">
              <a:latin typeface="仿宋" panose="02010609060101010101" charset="-122"/>
              <a:cs typeface="仿宋" panose="02010609060101010101" charset="-122"/>
            </a:endParaRPr>
          </a:p>
          <a:p>
            <a:pPr marL="457200" lvl="0" indent="-457200">
              <a:buFont typeface="Wingdings" panose="05000000000000000000" charset="0"/>
              <a:buChar char="o"/>
            </a:pPr>
            <a:endParaRPr lang="en-US">
              <a:latin typeface="仿宋" panose="02010609060101010101" charset="-122"/>
              <a:cs typeface="仿宋" panose="02010609060101010101" charset="-122"/>
            </a:endParaRPr>
          </a:p>
        </p:txBody>
      </p:sp>
      <p:sp>
        <p:nvSpPr>
          <p:cNvPr id="4" name="Footer Placeholder 3"/>
          <p:cNvSpPr>
            <a:spLocks noGrp="1"/>
          </p:cNvSpPr>
          <p:nvPr>
            <p:ph type="ftr" sz="quarter" idx="11"/>
          </p:nvPr>
        </p:nvSpPr>
        <p:spPr/>
        <p:txBody>
          <a:bodyPr/>
          <a:p>
            <a:r>
              <a:rPr lang="zh-CN" altLang="en-US"/>
              <a:t>《公钥密码学研究方法论》第3课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/57</a:t>
            </a:r>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可证明安全的后续及补充    2/8</a:t>
            </a:r>
            <a:endParaRPr lang="zh-CN" altLang="en-US"/>
          </a:p>
        </p:txBody>
      </p:sp>
      <p:sp>
        <p:nvSpPr>
          <p:cNvPr id="3" name="Text Placeholder 2"/>
          <p:cNvSpPr>
            <a:spLocks noGrp="1"/>
          </p:cNvSpPr>
          <p:nvPr>
            <p:ph type="body" idx="1"/>
          </p:nvPr>
        </p:nvSpPr>
        <p:spPr>
          <a:xfrm>
            <a:off x="207010" y="1350645"/>
            <a:ext cx="8749665" cy="5005705"/>
          </a:xfrm>
        </p:spPr>
        <p:txBody>
          <a:bodyPr/>
          <a:p>
            <a:pPr marL="457200" lvl="0" indent="-457200">
              <a:lnSpc>
                <a:spcPct val="110000"/>
              </a:lnSpc>
              <a:buFont typeface="Wingdings" panose="05000000000000000000" charset="0"/>
              <a:buChar char="o"/>
            </a:pPr>
            <a:r>
              <a:rPr lang="en-US" sz="2800">
                <a:cs typeface="Garamond" panose="02020404030301010803" charset="0"/>
              </a:rPr>
              <a:t>Game Hopping</a:t>
            </a:r>
            <a:r>
              <a:rPr lang="zh-CN" altLang="en-US" sz="2800">
                <a:latin typeface="仿宋" panose="02010609060101010101" charset="-122"/>
                <a:cs typeface="仿宋" panose="02010609060101010101" charset="-122"/>
              </a:rPr>
              <a:t>是一种更高级的方法，它即用于安全归约，也用于模拟证明。</a:t>
            </a:r>
            <a:endParaRPr lang="zh-CN" altLang="en-US" sz="2800">
              <a:latin typeface="仿宋" panose="02010609060101010101" charset="-122"/>
              <a:cs typeface="仿宋" panose="02010609060101010101" charset="-122"/>
            </a:endParaRPr>
          </a:p>
          <a:p>
            <a:pPr marL="457200" lvl="0" indent="-457200">
              <a:lnSpc>
                <a:spcPct val="110000"/>
              </a:lnSpc>
              <a:buFont typeface="Wingdings" panose="05000000000000000000" charset="0"/>
              <a:buChar char="o"/>
            </a:pPr>
            <a:r>
              <a:rPr lang="zh-CN" altLang="en-US" sz="2800">
                <a:latin typeface="仿宋" panose="02010609060101010101" charset="-122"/>
                <a:cs typeface="仿宋" panose="02010609060101010101" charset="-122"/>
              </a:rPr>
              <a:t>但是，</a:t>
            </a:r>
            <a:r>
              <a:rPr lang="en-US">
                <a:cs typeface="Garamond" panose="02020404030301010803" charset="0"/>
                <a:sym typeface="+mn-ea"/>
              </a:rPr>
              <a:t>Game Hopping</a:t>
            </a:r>
            <a:r>
              <a:rPr lang="zh-CN" altLang="en-US" sz="2800">
                <a:latin typeface="仿宋" panose="02010609060101010101" charset="-122"/>
                <a:cs typeface="仿宋" panose="02010609060101010101" charset="-122"/>
              </a:rPr>
              <a:t>它更多局限用于证明</a:t>
            </a:r>
            <a:r>
              <a:rPr lang="en-US" altLang="zh-CN" sz="2800">
                <a:latin typeface="仿宋" panose="02010609060101010101" charset="-122"/>
                <a:cs typeface="仿宋" panose="02010609060101010101" charset="-122"/>
              </a:rPr>
              <a:t>“</a:t>
            </a:r>
            <a:r>
              <a:rPr lang="zh-CN" altLang="en-US" sz="2800">
                <a:latin typeface="仿宋" panose="02010609060101010101" charset="-122"/>
                <a:cs typeface="仿宋" panose="02010609060101010101" charset="-122"/>
              </a:rPr>
              <a:t>不可区分性</a:t>
            </a:r>
            <a:r>
              <a:rPr lang="en-US" altLang="zh-CN" sz="2800">
                <a:latin typeface="仿宋" panose="02010609060101010101" charset="-122"/>
                <a:cs typeface="仿宋" panose="02010609060101010101" charset="-122"/>
              </a:rPr>
              <a:t>(</a:t>
            </a:r>
            <a:r>
              <a:rPr lang="en-US" altLang="zh-CN" sz="2800">
                <a:cs typeface="Garamond" panose="02020404030301010803" charset="0"/>
              </a:rPr>
              <a:t>Indistinguishability</a:t>
            </a:r>
            <a:r>
              <a:rPr lang="en-US" altLang="zh-CN" sz="2800">
                <a:latin typeface="仿宋" panose="02010609060101010101" charset="-122"/>
                <a:cs typeface="仿宋" panose="02010609060101010101" charset="-122"/>
              </a:rPr>
              <a:t>)”. </a:t>
            </a:r>
            <a:r>
              <a:rPr lang="zh-CN" altLang="en-US" sz="2800">
                <a:latin typeface="仿宋" panose="02010609060101010101" charset="-122"/>
                <a:cs typeface="仿宋" panose="02010609060101010101" charset="-122"/>
              </a:rPr>
              <a:t>比如，加密的密文里，其加密的消息可能是</a:t>
            </a:r>
            <a:r>
              <a:rPr lang="en-US" altLang="zh-CN" sz="2800">
                <a:latin typeface="仿宋" panose="02010609060101010101" charset="-122"/>
                <a:cs typeface="仿宋" panose="02010609060101010101" charset="-122"/>
              </a:rPr>
              <a:t>m_0</a:t>
            </a:r>
            <a:r>
              <a:rPr lang="zh-CN" altLang="en-US" sz="2800">
                <a:latin typeface="仿宋" panose="02010609060101010101" charset="-122"/>
                <a:cs typeface="仿宋" panose="02010609060101010101" charset="-122"/>
              </a:rPr>
              <a:t>或</a:t>
            </a:r>
            <a:r>
              <a:rPr lang="en-US" altLang="zh-CN" sz="2800">
                <a:latin typeface="仿宋" panose="02010609060101010101" charset="-122"/>
                <a:cs typeface="仿宋" panose="02010609060101010101" charset="-122"/>
              </a:rPr>
              <a:t>m_1, </a:t>
            </a:r>
            <a:r>
              <a:rPr lang="zh-CN" altLang="en-US" sz="2800">
                <a:latin typeface="仿宋" panose="02010609060101010101" charset="-122"/>
                <a:cs typeface="仿宋" panose="02010609060101010101" charset="-122"/>
              </a:rPr>
              <a:t>无法区分。</a:t>
            </a:r>
            <a:endParaRPr lang="zh-CN" altLang="en-US" sz="2800">
              <a:latin typeface="仿宋" panose="02010609060101010101" charset="-122"/>
              <a:cs typeface="仿宋" panose="02010609060101010101" charset="-122"/>
            </a:endParaRPr>
          </a:p>
          <a:p>
            <a:pPr marL="457200" lvl="0" indent="-457200">
              <a:lnSpc>
                <a:spcPct val="110000"/>
              </a:lnSpc>
              <a:buFont typeface="Wingdings" panose="05000000000000000000" charset="0"/>
              <a:buChar char="o"/>
            </a:pPr>
            <a:r>
              <a:rPr lang="en-US" sz="2800">
                <a:cs typeface="Garamond" panose="02020404030301010803" charset="0"/>
              </a:rPr>
              <a:t>Game Hopping</a:t>
            </a:r>
            <a:r>
              <a:rPr lang="zh-CN" altLang="en-US" sz="2800">
                <a:cs typeface="Garamond" panose="02020404030301010803" charset="0"/>
              </a:rPr>
              <a:t>不能</a:t>
            </a:r>
            <a:r>
              <a:rPr lang="zh-CN" altLang="en-US" sz="2800">
                <a:highlight>
                  <a:srgbClr val="FFFF00"/>
                </a:highlight>
                <a:cs typeface="Garamond" panose="02020404030301010803" charset="0"/>
              </a:rPr>
              <a:t>直接</a:t>
            </a:r>
            <a:r>
              <a:rPr lang="zh-CN" altLang="en-US" sz="2800">
                <a:cs typeface="Garamond" panose="02020404030301010803" charset="0"/>
              </a:rPr>
              <a:t>用于证明</a:t>
            </a:r>
            <a:r>
              <a:rPr lang="en-US" altLang="zh-CN" sz="2800">
                <a:cs typeface="Garamond" panose="02020404030301010803" charset="0"/>
              </a:rPr>
              <a:t>“</a:t>
            </a:r>
            <a:r>
              <a:rPr lang="zh-CN" altLang="en-US" sz="2800">
                <a:cs typeface="Garamond" panose="02020404030301010803" charset="0"/>
              </a:rPr>
              <a:t>伪造签名</a:t>
            </a:r>
            <a:r>
              <a:rPr lang="en-US" altLang="zh-CN" sz="2800">
                <a:cs typeface="Garamond" panose="02020404030301010803" charset="0"/>
              </a:rPr>
              <a:t>”</a:t>
            </a:r>
            <a:r>
              <a:rPr lang="zh-CN" altLang="en-US" sz="2800">
                <a:cs typeface="Garamond" panose="02020404030301010803" charset="0"/>
              </a:rPr>
              <a:t>的困难</a:t>
            </a:r>
            <a:endParaRPr lang="en-US" altLang="zh-CN" sz="2800">
              <a:latin typeface="仿宋" panose="02010609060101010101" charset="-122"/>
              <a:cs typeface="仿宋" panose="02010609060101010101" charset="-122"/>
            </a:endParaRPr>
          </a:p>
          <a:p>
            <a:pPr marL="457200" lvl="0" indent="-457200">
              <a:lnSpc>
                <a:spcPct val="110000"/>
              </a:lnSpc>
              <a:buFont typeface="Wingdings" panose="05000000000000000000" charset="0"/>
              <a:buChar char="o"/>
            </a:pPr>
            <a:endParaRPr lang="en-US" altLang="zh-CN" sz="2800">
              <a:latin typeface="仿宋" panose="02010609060101010101" charset="-122"/>
              <a:cs typeface="仿宋" panose="02010609060101010101" charset="-122"/>
            </a:endParaRPr>
          </a:p>
          <a:p>
            <a:pPr lvl="0">
              <a:lnSpc>
                <a:spcPct val="110000"/>
              </a:lnSpc>
              <a:buFont typeface="Wingdings" panose="05000000000000000000" charset="0"/>
            </a:pPr>
            <a:r>
              <a:rPr lang="zh-CN" altLang="en-US" sz="2800">
                <a:solidFill>
                  <a:srgbClr val="0070C0"/>
                </a:solidFill>
                <a:latin typeface="仿宋" panose="02010609060101010101" charset="-122"/>
                <a:cs typeface="仿宋" panose="02010609060101010101" charset="-122"/>
              </a:rPr>
              <a:t>接下来介绍归约证明和模型证明的区别</a:t>
            </a:r>
            <a:endParaRPr lang="en-US">
              <a:latin typeface="仿宋" panose="02010609060101010101" charset="-122"/>
              <a:cs typeface="仿宋" panose="02010609060101010101" charset="-122"/>
            </a:endParaRPr>
          </a:p>
          <a:p>
            <a:pPr marL="457200" lvl="0" indent="-457200">
              <a:buFont typeface="Wingdings" panose="05000000000000000000" charset="0"/>
              <a:buChar char="o"/>
            </a:pPr>
            <a:endParaRPr lang="en-US">
              <a:latin typeface="仿宋" panose="02010609060101010101" charset="-122"/>
              <a:cs typeface="仿宋" panose="02010609060101010101" charset="-122"/>
            </a:endParaRPr>
          </a:p>
        </p:txBody>
      </p:sp>
      <p:sp>
        <p:nvSpPr>
          <p:cNvPr id="4" name="Footer Placeholder 3"/>
          <p:cNvSpPr>
            <a:spLocks noGrp="1"/>
          </p:cNvSpPr>
          <p:nvPr>
            <p:ph type="ftr" sz="quarter" idx="11"/>
          </p:nvPr>
        </p:nvSpPr>
        <p:spPr/>
        <p:txBody>
          <a:bodyPr/>
          <a:p>
            <a:r>
              <a:rPr lang="zh-CN" altLang="en-US"/>
              <a:t>《公钥密码学研究方法论》第3课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/57</a:t>
            </a:r>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可证明安全的后续及补充    3/8</a:t>
            </a:r>
            <a:endParaRPr lang="zh-CN" altLang="en-US"/>
          </a:p>
        </p:txBody>
      </p:sp>
      <p:sp>
        <p:nvSpPr>
          <p:cNvPr id="3" name="Text Placeholder 2"/>
          <p:cNvSpPr>
            <a:spLocks noGrp="1"/>
          </p:cNvSpPr>
          <p:nvPr>
            <p:ph type="body" idx="1"/>
          </p:nvPr>
        </p:nvSpPr>
        <p:spPr>
          <a:xfrm>
            <a:off x="207010" y="1350645"/>
            <a:ext cx="8749665" cy="5005705"/>
          </a:xfrm>
        </p:spPr>
        <p:txBody>
          <a:bodyPr>
            <a:normAutofit/>
          </a:bodyPr>
          <a:p>
            <a:pPr marL="457200" indent="-457200">
              <a:buFont typeface="Wingdings" panose="05000000000000000000" charset="0"/>
              <a:buChar char="o"/>
            </a:pPr>
            <a:r>
              <a:rPr lang="en-US">
                <a:solidFill>
                  <a:schemeClr val="tx1"/>
                </a:solidFill>
                <a:uFillTx/>
                <a:cs typeface="仿宋" panose="02010609060101010101" charset="-122"/>
              </a:rPr>
              <a:t>敌人初始化知道了信息A</a:t>
            </a:r>
            <a:r>
              <a:rPr lang="zh-CN" altLang="en-US">
                <a:solidFill>
                  <a:schemeClr val="tx1"/>
                </a:solidFill>
                <a:uFillTx/>
                <a:cs typeface="仿宋" panose="02010609060101010101" charset="-122"/>
              </a:rPr>
              <a:t>，比如公钥</a:t>
            </a:r>
            <a:endParaRPr lang="en-US">
              <a:solidFill>
                <a:schemeClr val="tx1"/>
              </a:solidFill>
              <a:uFillTx/>
              <a:cs typeface="仿宋" panose="02010609060101010101" charset="-122"/>
            </a:endParaRPr>
          </a:p>
          <a:p>
            <a:pPr marL="457200" indent="-457200">
              <a:buFont typeface="Wingdings" panose="05000000000000000000" charset="0"/>
              <a:buChar char="o"/>
            </a:pPr>
            <a:r>
              <a:rPr lang="en-US">
                <a:solidFill>
                  <a:schemeClr val="tx1"/>
                </a:solidFill>
                <a:uFillTx/>
                <a:cs typeface="仿宋" panose="02010609060101010101" charset="-122"/>
              </a:rPr>
              <a:t>敌人通过</a:t>
            </a:r>
            <a:r>
              <a:rPr lang="zh-CN" altLang="en-US">
                <a:solidFill>
                  <a:schemeClr val="tx1"/>
                </a:solidFill>
                <a:uFillTx/>
                <a:cs typeface="仿宋" panose="02010609060101010101" charset="-122"/>
              </a:rPr>
              <a:t>其它方式</a:t>
            </a:r>
            <a:r>
              <a:rPr lang="en-US">
                <a:solidFill>
                  <a:schemeClr val="tx1"/>
                </a:solidFill>
                <a:uFillTx/>
                <a:cs typeface="仿宋" panose="02010609060101010101" charset="-122"/>
              </a:rPr>
              <a:t>获得了信息B</a:t>
            </a:r>
            <a:r>
              <a:rPr lang="zh-CN" altLang="en-US">
                <a:solidFill>
                  <a:schemeClr val="tx1"/>
                </a:solidFill>
                <a:uFillTx/>
                <a:cs typeface="仿宋" panose="02010609060101010101" charset="-122"/>
              </a:rPr>
              <a:t>，比如签名询问。</a:t>
            </a:r>
            <a:endParaRPr lang="zh-CN" altLang="en-US">
              <a:solidFill>
                <a:schemeClr val="tx1"/>
              </a:solidFill>
              <a:uFillTx/>
              <a:cs typeface="仿宋" panose="02010609060101010101" charset="-122"/>
            </a:endParaRPr>
          </a:p>
          <a:p>
            <a:pPr marL="457200" indent="-457200">
              <a:buFont typeface="Wingdings" panose="05000000000000000000" charset="0"/>
              <a:buChar char="o"/>
            </a:pPr>
            <a:endParaRPr lang="en-US">
              <a:solidFill>
                <a:schemeClr val="tx1"/>
              </a:solidFill>
              <a:uFillTx/>
              <a:cs typeface="仿宋" panose="02010609060101010101" charset="-122"/>
            </a:endParaRPr>
          </a:p>
          <a:p>
            <a:pPr>
              <a:buFont typeface="Wingdings" panose="05000000000000000000" charset="0"/>
            </a:pPr>
            <a:r>
              <a:rPr lang="en-US">
                <a:solidFill>
                  <a:schemeClr val="tx1"/>
                </a:solidFill>
                <a:uFillTx/>
                <a:cs typeface="仿宋" panose="02010609060101010101" charset="-122"/>
              </a:rPr>
              <a:t>问题1： </a:t>
            </a:r>
            <a:r>
              <a:rPr lang="en-US" sz="2400">
                <a:solidFill>
                  <a:schemeClr val="tx1"/>
                </a:solidFill>
                <a:highlight>
                  <a:srgbClr val="FFFF00"/>
                </a:highlight>
                <a:uFillTx/>
                <a:cs typeface="仿宋" panose="02010609060101010101" charset="-122"/>
              </a:rPr>
              <a:t>敌人能否通过A+B 计算出之外的信息，记为C呢？</a:t>
            </a:r>
            <a:r>
              <a:rPr lang="en-US" sz="2400">
                <a:solidFill>
                  <a:schemeClr val="tx1"/>
                </a:solidFill>
                <a:uFillTx/>
                <a:cs typeface="仿宋" panose="02010609060101010101" charset="-122"/>
              </a:rPr>
              <a:t> </a:t>
            </a:r>
            <a:endParaRPr lang="en-US" sz="2400">
              <a:solidFill>
                <a:schemeClr val="tx1"/>
              </a:solidFill>
              <a:uFillTx/>
              <a:cs typeface="仿宋" panose="02010609060101010101" charset="-122"/>
            </a:endParaRPr>
          </a:p>
          <a:p>
            <a:pPr>
              <a:buFont typeface="Wingdings" panose="05000000000000000000" charset="0"/>
            </a:pPr>
            <a:endParaRPr lang="en-US" sz="2400">
              <a:solidFill>
                <a:schemeClr val="tx1"/>
              </a:solidFill>
              <a:uFillTx/>
              <a:cs typeface="仿宋" panose="02010609060101010101" charset="-122"/>
            </a:endParaRPr>
          </a:p>
          <a:p>
            <a:pPr>
              <a:buFont typeface="Wingdings" panose="05000000000000000000" charset="0"/>
            </a:pPr>
            <a:r>
              <a:rPr lang="en-US">
                <a:solidFill>
                  <a:schemeClr val="tx1"/>
                </a:solidFill>
                <a:uFillTx/>
                <a:cs typeface="仿宋" panose="02010609060101010101" charset="-122"/>
              </a:rPr>
              <a:t>这个问题在方案里很常见。比如，敌人获取了A（公钥），然后通过询问获取了B（签名之类的信息）。从安全的角度，我们希望敌人不能计算出A+B之外的信息C（对某新消息的签名）。</a:t>
            </a:r>
            <a:endParaRPr lang="en-US">
              <a:solidFill>
                <a:schemeClr val="tx1"/>
              </a:solidFill>
              <a:uFillTx/>
              <a:cs typeface="仿宋" panose="02010609060101010101" charset="-122"/>
            </a:endParaRPr>
          </a:p>
          <a:p>
            <a:pPr marL="457200" indent="-457200">
              <a:buFont typeface="Wingdings" panose="05000000000000000000" charset="0"/>
              <a:buChar char="o"/>
            </a:pPr>
            <a:endParaRPr lang="en-US">
              <a:solidFill>
                <a:schemeClr val="tx1"/>
              </a:solidFill>
              <a:uFillTx/>
              <a:cs typeface="仿宋" panose="02010609060101010101" charset="-122"/>
            </a:endParaRPr>
          </a:p>
        </p:txBody>
      </p:sp>
      <p:sp>
        <p:nvSpPr>
          <p:cNvPr id="4" name="Footer Placeholder 3"/>
          <p:cNvSpPr>
            <a:spLocks noGrp="1"/>
          </p:cNvSpPr>
          <p:nvPr>
            <p:ph type="ftr" sz="quarter" idx="11"/>
          </p:nvPr>
        </p:nvSpPr>
        <p:spPr/>
        <p:txBody>
          <a:bodyPr/>
          <a:p>
            <a:r>
              <a:rPr lang="zh-CN" altLang="en-US"/>
              <a:t>《公钥密码学研究方法论》第3课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/57</a:t>
            </a:r>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可证明安全的后续及补充    4/8</a:t>
            </a:r>
            <a:endParaRPr lang="zh-CN" altLang="en-US"/>
          </a:p>
        </p:txBody>
      </p:sp>
      <p:sp>
        <p:nvSpPr>
          <p:cNvPr id="3" name="Text Placeholder 2"/>
          <p:cNvSpPr>
            <a:spLocks noGrp="1"/>
          </p:cNvSpPr>
          <p:nvPr>
            <p:ph type="body" idx="1"/>
          </p:nvPr>
        </p:nvSpPr>
        <p:spPr>
          <a:xfrm>
            <a:off x="207010" y="1350645"/>
            <a:ext cx="8749665" cy="5005705"/>
          </a:xfrm>
        </p:spPr>
        <p:txBody>
          <a:bodyPr>
            <a:normAutofit/>
          </a:bodyPr>
          <a:p>
            <a:pPr marL="457200" indent="-457200">
              <a:buFont typeface="Wingdings" panose="05000000000000000000" charset="0"/>
              <a:buChar char="o"/>
            </a:pPr>
            <a:r>
              <a:rPr lang="en-US">
                <a:cs typeface="仿宋" panose="02010609060101010101" charset="-122"/>
              </a:rPr>
              <a:t>敌人初始化知道了信息A</a:t>
            </a:r>
            <a:r>
              <a:rPr lang="zh-CN" altLang="en-US">
                <a:cs typeface="仿宋" panose="02010609060101010101" charset="-122"/>
              </a:rPr>
              <a:t>，比如公钥</a:t>
            </a:r>
            <a:endParaRPr lang="en-US">
              <a:cs typeface="仿宋" panose="02010609060101010101" charset="-122"/>
            </a:endParaRPr>
          </a:p>
          <a:p>
            <a:pPr marL="457200" indent="-457200">
              <a:buFont typeface="Wingdings" panose="05000000000000000000" charset="0"/>
              <a:buChar char="o"/>
            </a:pPr>
            <a:r>
              <a:rPr lang="en-US">
                <a:cs typeface="仿宋" panose="02010609060101010101" charset="-122"/>
              </a:rPr>
              <a:t>敌人通过</a:t>
            </a:r>
            <a:r>
              <a:rPr lang="zh-CN" altLang="en-US">
                <a:cs typeface="仿宋" panose="02010609060101010101" charset="-122"/>
              </a:rPr>
              <a:t>其它方式</a:t>
            </a:r>
            <a:r>
              <a:rPr lang="en-US">
                <a:cs typeface="仿宋" panose="02010609060101010101" charset="-122"/>
              </a:rPr>
              <a:t>获得了信息B</a:t>
            </a:r>
            <a:r>
              <a:rPr lang="zh-CN" altLang="en-US">
                <a:cs typeface="仿宋" panose="02010609060101010101" charset="-122"/>
              </a:rPr>
              <a:t>，比如签名询问。</a:t>
            </a:r>
            <a:endParaRPr lang="zh-CN" altLang="en-US">
              <a:cs typeface="仿宋" panose="02010609060101010101" charset="-122"/>
            </a:endParaRPr>
          </a:p>
          <a:p>
            <a:pPr>
              <a:buFont typeface="Wingdings" panose="05000000000000000000" charset="0"/>
            </a:pPr>
            <a:r>
              <a:rPr lang="en-US">
                <a:cs typeface="仿宋" panose="02010609060101010101" charset="-122"/>
              </a:rPr>
              <a:t>问题1： </a:t>
            </a:r>
            <a:r>
              <a:rPr lang="en-US" sz="2400">
                <a:highlight>
                  <a:srgbClr val="FFFF00"/>
                </a:highlight>
                <a:cs typeface="仿宋" panose="02010609060101010101" charset="-122"/>
              </a:rPr>
              <a:t>敌人能否通过A+B 计算出之外的信息，记为C呢？</a:t>
            </a:r>
            <a:r>
              <a:rPr lang="en-US" sz="2400">
                <a:cs typeface="仿宋" panose="02010609060101010101" charset="-122"/>
              </a:rPr>
              <a:t> </a:t>
            </a:r>
            <a:endParaRPr lang="en-US" sz="2400">
              <a:cs typeface="仿宋" panose="02010609060101010101" charset="-122"/>
            </a:endParaRPr>
          </a:p>
          <a:p>
            <a:pPr>
              <a:buFont typeface="Wingdings" panose="05000000000000000000" charset="0"/>
            </a:pPr>
            <a:endParaRPr lang="en-US" sz="2400">
              <a:cs typeface="仿宋" panose="02010609060101010101" charset="-122"/>
            </a:endParaRPr>
          </a:p>
          <a:p>
            <a:pPr>
              <a:buFont typeface="Wingdings" panose="05000000000000000000" charset="0"/>
            </a:pPr>
            <a:r>
              <a:rPr lang="en-US">
                <a:cs typeface="仿宋" panose="02010609060101010101" charset="-122"/>
              </a:rPr>
              <a:t>为了解决问题1，</a:t>
            </a:r>
            <a:r>
              <a:rPr lang="zh-CN" altLang="en-US">
                <a:cs typeface="仿宋" panose="02010609060101010101" charset="-122"/>
              </a:rPr>
              <a:t>学术圈采用了</a:t>
            </a:r>
            <a:r>
              <a:rPr lang="zh-CN" altLang="en-US">
                <a:highlight>
                  <a:srgbClr val="00FF00"/>
                </a:highlight>
                <a:cs typeface="仿宋" panose="02010609060101010101" charset="-122"/>
              </a:rPr>
              <a:t>归约证明</a:t>
            </a:r>
            <a:r>
              <a:rPr lang="en-US">
                <a:cs typeface="仿宋" panose="02010609060101010101" charset="-122"/>
              </a:rPr>
              <a:t>。 </a:t>
            </a:r>
            <a:endParaRPr lang="en-US">
              <a:cs typeface="仿宋" panose="02010609060101010101" charset="-122"/>
            </a:endParaRPr>
          </a:p>
          <a:p>
            <a:pPr>
              <a:buFont typeface="Wingdings" panose="05000000000000000000" charset="0"/>
            </a:pPr>
            <a:r>
              <a:rPr lang="en-US">
                <a:cs typeface="仿宋" panose="02010609060101010101" charset="-122"/>
              </a:rPr>
              <a:t>假如存在一个困难问题（比如已知g和g^x,计算x）， 那么我们通过g和g^x来模拟A+B。 如果敌人能够计算C</a:t>
            </a:r>
            <a:r>
              <a:rPr lang="en-US">
                <a:solidFill>
                  <a:srgbClr val="C00000"/>
                </a:solidFill>
                <a:cs typeface="仿宋" panose="02010609060101010101" charset="-122"/>
              </a:rPr>
              <a:t>且</a:t>
            </a:r>
            <a:r>
              <a:rPr lang="en-US">
                <a:cs typeface="仿宋" panose="02010609060101010101" charset="-122"/>
              </a:rPr>
              <a:t>我们能通过C抽取出x， 那么说明了敌人计算出C 是不可能的，即该方案是安全的</a:t>
            </a:r>
            <a:r>
              <a:rPr lang="en-US" sz="2400">
                <a:cs typeface="仿宋" panose="02010609060101010101" charset="-122"/>
              </a:rPr>
              <a:t>。</a:t>
            </a:r>
            <a:endParaRPr lang="en-US" sz="2400">
              <a:cs typeface="仿宋" panose="02010609060101010101" charset="-122"/>
            </a:endParaRPr>
          </a:p>
          <a:p>
            <a:pPr marL="457200" indent="-457200">
              <a:buFont typeface="Wingdings" panose="05000000000000000000" charset="0"/>
              <a:buChar char="o"/>
            </a:pPr>
            <a:endParaRPr lang="en-US">
              <a:cs typeface="仿宋" panose="02010609060101010101" charset="-122"/>
            </a:endParaRPr>
          </a:p>
        </p:txBody>
      </p:sp>
      <p:sp>
        <p:nvSpPr>
          <p:cNvPr id="4" name="Footer Placeholder 3"/>
          <p:cNvSpPr>
            <a:spLocks noGrp="1"/>
          </p:cNvSpPr>
          <p:nvPr>
            <p:ph type="ftr" sz="quarter" idx="11"/>
          </p:nvPr>
        </p:nvSpPr>
        <p:spPr/>
        <p:txBody>
          <a:bodyPr/>
          <a:p>
            <a:r>
              <a:rPr lang="zh-CN" altLang="en-US"/>
              <a:t>《公钥密码学研究方法论》第3课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/57</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安全分析</a:t>
            </a:r>
            <a:r>
              <a:rPr lang="en-US" altLang="zh-CN"/>
              <a:t>VS</a:t>
            </a:r>
            <a:r>
              <a:rPr lang="zh-CN" altLang="en-US"/>
              <a:t>安全证明</a:t>
            </a:r>
            <a:r>
              <a:rPr lang="en-US" altLang="zh-CN"/>
              <a:t>    2/2</a:t>
            </a:r>
            <a:endParaRPr lang="zh-CN" altLang="en-US"/>
          </a:p>
        </p:txBody>
      </p:sp>
      <p:sp>
        <p:nvSpPr>
          <p:cNvPr id="4" name="Footer Placeholder 3"/>
          <p:cNvSpPr>
            <a:spLocks noGrp="1"/>
          </p:cNvSpPr>
          <p:nvPr>
            <p:ph type="ftr" sz="quarter" idx="11"/>
          </p:nvPr>
        </p:nvSpPr>
        <p:spPr/>
        <p:txBody>
          <a:bodyPr/>
          <a:lstStyle/>
          <a:p>
            <a:r>
              <a:rPr lang="zh-CN" altLang="en-US"/>
              <a:t>《公钥密码学研究方法论》第3课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/57</a:t>
            </a:r>
            <a:endParaRPr lang="en-US" dirty="0"/>
          </a:p>
        </p:txBody>
      </p:sp>
      <p:sp>
        <p:nvSpPr>
          <p:cNvPr id="3" name="Text Placeholder 2"/>
          <p:cNvSpPr>
            <a:spLocks noGrp="1"/>
          </p:cNvSpPr>
          <p:nvPr>
            <p:ph type="body" idx="1"/>
          </p:nvPr>
        </p:nvSpPr>
        <p:spPr>
          <a:xfrm>
            <a:off x="207010" y="1350645"/>
            <a:ext cx="8749665" cy="4807585"/>
          </a:xfrm>
        </p:spPr>
        <p:txBody>
          <a:bodyPr>
            <a:normAutofit fontScale="90000"/>
          </a:bodyPr>
          <a:p>
            <a:pPr marL="457200" lvl="0" indent="-457200">
              <a:buFont typeface="Wingdings" panose="05000000000000000000" charset="0"/>
              <a:buChar char="o"/>
            </a:pPr>
            <a:r>
              <a:rPr lang="zh-CN" altLang="en-US" sz="2800"/>
              <a:t>我们可以把一种安全分析称为安全证明，</a:t>
            </a:r>
            <a:r>
              <a:rPr lang="en-US" altLang="zh-CN" sz="2800"/>
              <a:t>iff</a:t>
            </a:r>
            <a:endParaRPr lang="en-US" altLang="zh-CN" sz="2800"/>
          </a:p>
          <a:p>
            <a:pPr lvl="1">
              <a:buFont typeface="Wingdings" panose="05000000000000000000" charset="0"/>
              <a:buChar char="v"/>
            </a:pPr>
            <a:r>
              <a:rPr lang="zh-CN" altLang="en-US" sz="2400"/>
              <a:t>我们是在</a:t>
            </a:r>
            <a:r>
              <a:rPr lang="zh-CN" altLang="en-US" sz="2400">
                <a:solidFill>
                  <a:srgbClr val="FF0000"/>
                </a:solidFill>
              </a:rPr>
              <a:t>某个安全模型下</a:t>
            </a:r>
            <a:r>
              <a:rPr lang="zh-CN" altLang="en-US" sz="2400"/>
              <a:t>分析方案协议的安全性；</a:t>
            </a:r>
            <a:endParaRPr lang="zh-CN" altLang="en-US" sz="2400"/>
          </a:p>
          <a:p>
            <a:pPr lvl="1">
              <a:buFont typeface="Wingdings" panose="05000000000000000000" charset="0"/>
              <a:buChar char="v"/>
            </a:pPr>
            <a:r>
              <a:rPr lang="zh-CN" altLang="en-US" sz="2400"/>
              <a:t>我们把方案协议的</a:t>
            </a:r>
            <a:r>
              <a:rPr lang="zh-CN" altLang="en-US" sz="2400">
                <a:solidFill>
                  <a:srgbClr val="FF0000"/>
                </a:solidFill>
              </a:rPr>
              <a:t>安全性建立在其它困难性</a:t>
            </a:r>
            <a:r>
              <a:rPr lang="zh-CN" altLang="en-US" sz="2400"/>
              <a:t>之上。</a:t>
            </a:r>
            <a:endParaRPr lang="zh-CN" altLang="en-US" sz="2400"/>
          </a:p>
          <a:p>
            <a:pPr lvl="1">
              <a:buFont typeface="Wingdings" panose="05000000000000000000" charset="0"/>
              <a:buChar char="v"/>
            </a:pPr>
            <a:endParaRPr lang="zh-CN" altLang="en-US" sz="2400"/>
          </a:p>
          <a:p>
            <a:pPr marL="457200" lvl="0" indent="-457200">
              <a:buFont typeface="Wingdings" panose="05000000000000000000" charset="0"/>
              <a:buChar char="o"/>
            </a:pPr>
            <a:r>
              <a:rPr lang="zh-CN" altLang="en-US" sz="2800"/>
              <a:t>特别说明：可证明安全不意味着方案协议一定安全。更准确的结果应该是这样的：</a:t>
            </a:r>
            <a:endParaRPr lang="zh-CN" altLang="en-US" sz="2800"/>
          </a:p>
          <a:p>
            <a:pPr marL="457200" lvl="0" indent="-457200">
              <a:buFont typeface="Wingdings" panose="05000000000000000000" charset="0"/>
              <a:buChar char="o"/>
            </a:pPr>
            <a:endParaRPr lang="zh-CN" altLang="en-US" sz="2800"/>
          </a:p>
          <a:p>
            <a:pPr marL="457200" lvl="0" indent="-457200">
              <a:buFont typeface="Wingdings" panose="05000000000000000000" charset="0"/>
              <a:buChar char="o"/>
            </a:pPr>
            <a:endParaRPr lang="zh-CN" altLang="en-US" sz="2800"/>
          </a:p>
          <a:p>
            <a:pPr marL="457200" lvl="0" indent="-457200">
              <a:buFont typeface="Wingdings" panose="05000000000000000000" charset="0"/>
              <a:buChar char="o"/>
            </a:pPr>
            <a:endParaRPr lang="zh-CN" altLang="en-US" sz="2800"/>
          </a:p>
          <a:p>
            <a:pPr marL="457200" lvl="0" indent="-457200">
              <a:buFont typeface="Wingdings" panose="05000000000000000000" charset="0"/>
              <a:buChar char="o"/>
            </a:pPr>
            <a:r>
              <a:rPr lang="zh-CN" altLang="en-US" sz="2800"/>
              <a:t>说明：本节课将解释为什么以上这种表述才是准确的。</a:t>
            </a:r>
            <a:endParaRPr lang="zh-CN" altLang="en-US" sz="2800"/>
          </a:p>
          <a:p>
            <a:pPr marL="457200" lvl="0" indent="-457200">
              <a:buFont typeface="Wingdings" panose="05000000000000000000" charset="0"/>
              <a:buChar char="o"/>
            </a:pPr>
            <a:endParaRPr lang="zh-CN" altLang="en-US" sz="2800"/>
          </a:p>
        </p:txBody>
      </p:sp>
      <p:sp>
        <p:nvSpPr>
          <p:cNvPr id="6" name="Text Box 5"/>
          <p:cNvSpPr txBox="1"/>
          <p:nvPr/>
        </p:nvSpPr>
        <p:spPr>
          <a:xfrm>
            <a:off x="673100" y="4106545"/>
            <a:ext cx="7439025" cy="829945"/>
          </a:xfrm>
          <a:prstGeom prst="rect">
            <a:avLst/>
          </a:prstGeom>
          <a:noFill/>
          <a:ln w="12700" cmpd="sng">
            <a:solidFill>
              <a:srgbClr val="0C0D0D"/>
            </a:solidFill>
            <a:prstDash val="solid"/>
          </a:ln>
        </p:spPr>
        <p:txBody>
          <a:bodyPr wrap="square" rtlCol="0" anchor="t">
            <a:spAutoFit/>
          </a:bodyPr>
          <a:p>
            <a:r>
              <a:rPr lang="zh-CN" altLang="en-US" sz="2400">
                <a:highlight>
                  <a:srgbClr val="FFFF00"/>
                </a:highlight>
                <a:sym typeface="+mn-ea"/>
              </a:rPr>
              <a:t>如果</a:t>
            </a:r>
            <a:r>
              <a:rPr lang="en-US" altLang="zh-CN" sz="2400">
                <a:sym typeface="+mn-ea"/>
              </a:rPr>
              <a:t> </a:t>
            </a:r>
            <a:r>
              <a:rPr lang="zh-CN" altLang="en-US" sz="2400">
                <a:sym typeface="+mn-ea"/>
              </a:rPr>
              <a:t>条件</a:t>
            </a:r>
            <a:r>
              <a:rPr lang="en-US" altLang="zh-CN" sz="2400">
                <a:sym typeface="+mn-ea"/>
              </a:rPr>
              <a:t>A</a:t>
            </a:r>
            <a:r>
              <a:rPr lang="zh-CN" altLang="en-US" sz="2400">
                <a:sym typeface="+mn-ea"/>
              </a:rPr>
              <a:t>满足，条件</a:t>
            </a:r>
            <a:r>
              <a:rPr lang="en-US" altLang="zh-CN" sz="2400">
                <a:sym typeface="+mn-ea"/>
              </a:rPr>
              <a:t>B</a:t>
            </a:r>
            <a:r>
              <a:rPr lang="zh-CN" altLang="en-US" sz="2400">
                <a:sym typeface="+mn-ea"/>
              </a:rPr>
              <a:t>满足，条件</a:t>
            </a:r>
            <a:r>
              <a:rPr lang="en-US" altLang="zh-CN" sz="2400">
                <a:sym typeface="+mn-ea"/>
              </a:rPr>
              <a:t>C</a:t>
            </a:r>
            <a:r>
              <a:rPr lang="zh-CN" altLang="en-US" sz="2400">
                <a:sym typeface="+mn-ea"/>
              </a:rPr>
              <a:t>满足，</a:t>
            </a:r>
            <a:r>
              <a:rPr lang="en-US" altLang="zh-CN" sz="2400">
                <a:sym typeface="+mn-ea"/>
              </a:rPr>
              <a:t>……</a:t>
            </a:r>
            <a:r>
              <a:rPr lang="zh-CN" altLang="en-US" sz="2400">
                <a:sym typeface="+mn-ea"/>
              </a:rPr>
              <a:t>，</a:t>
            </a:r>
            <a:endParaRPr lang="zh-CN" altLang="en-US" sz="2400">
              <a:sym typeface="+mn-ea"/>
            </a:endParaRPr>
          </a:p>
          <a:p>
            <a:r>
              <a:rPr lang="en-US" altLang="zh-CN" sz="2400">
                <a:sym typeface="+mn-ea"/>
              </a:rPr>
              <a:t>       </a:t>
            </a:r>
            <a:r>
              <a:rPr lang="zh-CN" altLang="en-US" sz="2400">
                <a:highlight>
                  <a:srgbClr val="00FF00"/>
                </a:highlight>
                <a:sym typeface="+mn-ea"/>
              </a:rPr>
              <a:t>那么</a:t>
            </a:r>
            <a:r>
              <a:rPr lang="zh-CN" altLang="en-US" sz="2400">
                <a:sym typeface="+mn-ea"/>
              </a:rPr>
              <a:t>，该方案在</a:t>
            </a:r>
            <a:r>
              <a:rPr lang="en-US" altLang="zh-CN" sz="2400">
                <a:sym typeface="+mn-ea"/>
              </a:rPr>
              <a:t>X</a:t>
            </a:r>
            <a:r>
              <a:rPr lang="zh-CN" altLang="en-US" sz="2400">
                <a:sym typeface="+mn-ea"/>
              </a:rPr>
              <a:t>安全模型下就一定具有安全性。</a:t>
            </a:r>
            <a:endParaRPr lang="zh-CN" altLang="en-US" sz="2400">
              <a:sym typeface="+mn-ea"/>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可证明安全的后续及补充    5/8</a:t>
            </a:r>
            <a:endParaRPr lang="zh-CN" altLang="en-US"/>
          </a:p>
        </p:txBody>
      </p:sp>
      <p:sp>
        <p:nvSpPr>
          <p:cNvPr id="3" name="Text Placeholder 2"/>
          <p:cNvSpPr>
            <a:spLocks noGrp="1"/>
          </p:cNvSpPr>
          <p:nvPr>
            <p:ph type="body" idx="1"/>
          </p:nvPr>
        </p:nvSpPr>
        <p:spPr>
          <a:xfrm>
            <a:off x="207010" y="1350645"/>
            <a:ext cx="8749665" cy="5005705"/>
          </a:xfrm>
        </p:spPr>
        <p:txBody>
          <a:bodyPr>
            <a:normAutofit/>
          </a:bodyPr>
          <a:p>
            <a:pPr marL="457200" indent="-457200">
              <a:buFont typeface="Wingdings" panose="05000000000000000000" charset="0"/>
              <a:buChar char="o"/>
            </a:pPr>
            <a:r>
              <a:rPr lang="en-US">
                <a:solidFill>
                  <a:schemeClr val="tx1"/>
                </a:solidFill>
                <a:uFillTx/>
                <a:cs typeface="仿宋" panose="02010609060101010101" charset="-122"/>
              </a:rPr>
              <a:t>敌人初始化知道了信息A</a:t>
            </a:r>
            <a:r>
              <a:rPr lang="zh-CN" altLang="en-US">
                <a:solidFill>
                  <a:schemeClr val="tx1"/>
                </a:solidFill>
                <a:uFillTx/>
                <a:cs typeface="仿宋" panose="02010609060101010101" charset="-122"/>
              </a:rPr>
              <a:t>，比如公钥</a:t>
            </a:r>
            <a:endParaRPr lang="en-US">
              <a:solidFill>
                <a:schemeClr val="tx1"/>
              </a:solidFill>
              <a:uFillTx/>
              <a:cs typeface="仿宋" panose="02010609060101010101" charset="-122"/>
            </a:endParaRPr>
          </a:p>
          <a:p>
            <a:pPr marL="457200" indent="-457200">
              <a:buFont typeface="Wingdings" panose="05000000000000000000" charset="0"/>
              <a:buChar char="o"/>
            </a:pPr>
            <a:r>
              <a:rPr lang="en-US">
                <a:solidFill>
                  <a:schemeClr val="tx1"/>
                </a:solidFill>
                <a:uFillTx/>
                <a:cs typeface="仿宋" panose="02010609060101010101" charset="-122"/>
              </a:rPr>
              <a:t>敌人通过</a:t>
            </a:r>
            <a:r>
              <a:rPr lang="zh-CN" altLang="en-US">
                <a:solidFill>
                  <a:schemeClr val="tx1"/>
                </a:solidFill>
                <a:uFillTx/>
                <a:cs typeface="仿宋" panose="02010609060101010101" charset="-122"/>
              </a:rPr>
              <a:t>其它方式</a:t>
            </a:r>
            <a:r>
              <a:rPr lang="en-US">
                <a:solidFill>
                  <a:schemeClr val="tx1"/>
                </a:solidFill>
                <a:uFillTx/>
                <a:cs typeface="仿宋" panose="02010609060101010101" charset="-122"/>
              </a:rPr>
              <a:t>获得了信息B</a:t>
            </a:r>
            <a:r>
              <a:rPr lang="zh-CN" altLang="en-US">
                <a:solidFill>
                  <a:schemeClr val="tx1"/>
                </a:solidFill>
                <a:uFillTx/>
                <a:cs typeface="仿宋" panose="02010609060101010101" charset="-122"/>
              </a:rPr>
              <a:t>，比如签名询问。</a:t>
            </a:r>
            <a:endParaRPr lang="zh-CN" altLang="en-US">
              <a:solidFill>
                <a:schemeClr val="tx1"/>
              </a:solidFill>
              <a:uFillTx/>
              <a:cs typeface="仿宋" panose="02010609060101010101" charset="-122"/>
            </a:endParaRPr>
          </a:p>
          <a:p>
            <a:pPr marL="457200" indent="-457200">
              <a:buFont typeface="Wingdings" panose="05000000000000000000" charset="0"/>
              <a:buChar char="o"/>
            </a:pPr>
            <a:endParaRPr lang="en-US">
              <a:solidFill>
                <a:schemeClr val="tx1"/>
              </a:solidFill>
              <a:uFillTx/>
              <a:cs typeface="仿宋" panose="02010609060101010101" charset="-122"/>
            </a:endParaRPr>
          </a:p>
          <a:p>
            <a:pPr>
              <a:buFont typeface="Wingdings" panose="05000000000000000000" charset="0"/>
            </a:pPr>
            <a:r>
              <a:rPr lang="en-US">
                <a:solidFill>
                  <a:schemeClr val="tx1"/>
                </a:solidFill>
                <a:uFillTx/>
                <a:cs typeface="仿宋" panose="02010609060101010101" charset="-122"/>
              </a:rPr>
              <a:t>问题2： </a:t>
            </a:r>
            <a:r>
              <a:rPr lang="en-US" sz="2400">
                <a:solidFill>
                  <a:schemeClr val="tx1"/>
                </a:solidFill>
                <a:highlight>
                  <a:srgbClr val="FFFF00"/>
                </a:highlight>
                <a:uFillTx/>
                <a:cs typeface="仿宋" panose="02010609060101010101" charset="-122"/>
              </a:rPr>
              <a:t> </a:t>
            </a:r>
            <a:r>
              <a:rPr lang="en-US">
                <a:solidFill>
                  <a:schemeClr val="tx1"/>
                </a:solidFill>
                <a:highlight>
                  <a:srgbClr val="FFFF00"/>
                </a:highlight>
                <a:uFillTx/>
                <a:cs typeface="仿宋" panose="02010609060101010101" charset="-122"/>
                <a:sym typeface="+mn-ea"/>
              </a:rPr>
              <a:t>敌人能否通过B获取A之外的信息，记为C呢？</a:t>
            </a:r>
            <a:endParaRPr lang="en-US">
              <a:solidFill>
                <a:schemeClr val="tx1"/>
              </a:solidFill>
              <a:highlight>
                <a:srgbClr val="FFFF00"/>
              </a:highlight>
              <a:uFillTx/>
              <a:cs typeface="仿宋" panose="02010609060101010101" charset="-122"/>
              <a:sym typeface="+mn-ea"/>
            </a:endParaRPr>
          </a:p>
          <a:p>
            <a:pPr>
              <a:buFont typeface="Wingdings" panose="05000000000000000000" charset="0"/>
            </a:pPr>
            <a:r>
              <a:rPr lang="zh-CN" altLang="en-US">
                <a:solidFill>
                  <a:schemeClr val="tx1"/>
                </a:solidFill>
                <a:uFillTx/>
                <a:cs typeface="仿宋" panose="02010609060101010101" charset="-122"/>
                <a:sym typeface="+mn-ea"/>
              </a:rPr>
              <a:t>这</a:t>
            </a:r>
            <a:r>
              <a:rPr lang="en-US">
                <a:solidFill>
                  <a:schemeClr val="tx1"/>
                </a:solidFill>
                <a:uFillTx/>
                <a:cs typeface="仿宋" panose="02010609060101010101" charset="-122"/>
                <a:sym typeface="+mn-ea"/>
              </a:rPr>
              <a:t>个问题在协议里很常见。比如，敌人获取了A（1-out-of-2 OT不经意传输协议里该知道的公钥以及它最终选择得到的消息m_1），然后获取了B(发送方和敌人通讯过程所有的传输，可以理解为包含了m_0和m_1的</a:t>
            </a:r>
            <a:r>
              <a:rPr lang="zh-CN" altLang="en-US">
                <a:solidFill>
                  <a:schemeClr val="tx1"/>
                </a:solidFill>
                <a:uFillTx/>
                <a:cs typeface="仿宋" panose="02010609060101010101" charset="-122"/>
                <a:sym typeface="+mn-ea"/>
              </a:rPr>
              <a:t>加密</a:t>
            </a:r>
            <a:r>
              <a:rPr lang="en-US">
                <a:solidFill>
                  <a:schemeClr val="tx1"/>
                </a:solidFill>
                <a:uFillTx/>
                <a:cs typeface="仿宋" panose="02010609060101010101" charset="-122"/>
                <a:sym typeface="+mn-ea"/>
              </a:rPr>
              <a:t>通讯内容)。从安全的角度，我们希望敌人不能通过B</a:t>
            </a:r>
            <a:r>
              <a:rPr lang="zh-CN" altLang="en-US">
                <a:solidFill>
                  <a:schemeClr val="tx1"/>
                </a:solidFill>
                <a:uFillTx/>
                <a:cs typeface="仿宋" panose="02010609060101010101" charset="-122"/>
                <a:sym typeface="+mn-ea"/>
              </a:rPr>
              <a:t>获取</a:t>
            </a:r>
            <a:r>
              <a:rPr lang="en-US">
                <a:solidFill>
                  <a:schemeClr val="tx1"/>
                </a:solidFill>
                <a:uFillTx/>
                <a:cs typeface="仿宋" panose="02010609060101010101" charset="-122"/>
                <a:sym typeface="+mn-ea"/>
              </a:rPr>
              <a:t>A之外的信息C（比如又获取了m_0）。 </a:t>
            </a:r>
            <a:endParaRPr lang="en-US">
              <a:solidFill>
                <a:schemeClr val="tx1"/>
              </a:solidFill>
              <a:uFillTx/>
              <a:cs typeface="仿宋" panose="02010609060101010101" charset="-122"/>
            </a:endParaRPr>
          </a:p>
          <a:p>
            <a:pPr>
              <a:buFont typeface="Wingdings" panose="05000000000000000000" charset="0"/>
            </a:pPr>
            <a:endParaRPr lang="en-US">
              <a:solidFill>
                <a:schemeClr val="tx1"/>
              </a:solidFill>
              <a:uFillTx/>
              <a:cs typeface="仿宋" panose="02010609060101010101" charset="-122"/>
            </a:endParaRPr>
          </a:p>
        </p:txBody>
      </p:sp>
      <p:sp>
        <p:nvSpPr>
          <p:cNvPr id="4" name="Footer Placeholder 3"/>
          <p:cNvSpPr>
            <a:spLocks noGrp="1"/>
          </p:cNvSpPr>
          <p:nvPr>
            <p:ph type="ftr" sz="quarter" idx="11"/>
          </p:nvPr>
        </p:nvSpPr>
        <p:spPr/>
        <p:txBody>
          <a:bodyPr/>
          <a:p>
            <a:r>
              <a:rPr lang="zh-CN" altLang="en-US"/>
              <a:t>《公钥密码学研究方法论》第3课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/57</a:t>
            </a:r>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可证明安全的后续及补充    6/8</a:t>
            </a:r>
            <a:endParaRPr lang="zh-CN" altLang="en-US"/>
          </a:p>
        </p:txBody>
      </p:sp>
      <p:sp>
        <p:nvSpPr>
          <p:cNvPr id="3" name="Text Placeholder 2"/>
          <p:cNvSpPr>
            <a:spLocks noGrp="1"/>
          </p:cNvSpPr>
          <p:nvPr>
            <p:ph type="body" idx="1"/>
          </p:nvPr>
        </p:nvSpPr>
        <p:spPr>
          <a:xfrm>
            <a:off x="207010" y="1350645"/>
            <a:ext cx="8749665" cy="5005705"/>
          </a:xfrm>
        </p:spPr>
        <p:txBody>
          <a:bodyPr>
            <a:normAutofit/>
          </a:bodyPr>
          <a:p>
            <a:pPr marL="457200" indent="-457200">
              <a:buFont typeface="Wingdings" panose="05000000000000000000" charset="0"/>
              <a:buChar char="o"/>
            </a:pPr>
            <a:r>
              <a:rPr lang="en-US">
                <a:solidFill>
                  <a:schemeClr val="tx1"/>
                </a:solidFill>
                <a:uFillTx/>
                <a:cs typeface="仿宋" panose="02010609060101010101" charset="-122"/>
              </a:rPr>
              <a:t>敌人初始化知道了信息A</a:t>
            </a:r>
            <a:r>
              <a:rPr lang="zh-CN" altLang="en-US">
                <a:solidFill>
                  <a:schemeClr val="tx1"/>
                </a:solidFill>
                <a:uFillTx/>
                <a:cs typeface="仿宋" panose="02010609060101010101" charset="-122"/>
              </a:rPr>
              <a:t>，比如公钥</a:t>
            </a:r>
            <a:endParaRPr lang="en-US">
              <a:solidFill>
                <a:schemeClr val="tx1"/>
              </a:solidFill>
              <a:uFillTx/>
              <a:cs typeface="仿宋" panose="02010609060101010101" charset="-122"/>
            </a:endParaRPr>
          </a:p>
          <a:p>
            <a:pPr marL="457200" indent="-457200">
              <a:buFont typeface="Wingdings" panose="05000000000000000000" charset="0"/>
              <a:buChar char="o"/>
            </a:pPr>
            <a:r>
              <a:rPr lang="en-US">
                <a:solidFill>
                  <a:schemeClr val="tx1"/>
                </a:solidFill>
                <a:uFillTx/>
                <a:cs typeface="仿宋" panose="02010609060101010101" charset="-122"/>
              </a:rPr>
              <a:t>敌人通过</a:t>
            </a:r>
            <a:r>
              <a:rPr lang="zh-CN" altLang="en-US">
                <a:solidFill>
                  <a:schemeClr val="tx1"/>
                </a:solidFill>
                <a:uFillTx/>
                <a:cs typeface="仿宋" panose="02010609060101010101" charset="-122"/>
              </a:rPr>
              <a:t>其它方式</a:t>
            </a:r>
            <a:r>
              <a:rPr lang="en-US">
                <a:solidFill>
                  <a:schemeClr val="tx1"/>
                </a:solidFill>
                <a:uFillTx/>
                <a:cs typeface="仿宋" panose="02010609060101010101" charset="-122"/>
              </a:rPr>
              <a:t>获得了信息B</a:t>
            </a:r>
            <a:r>
              <a:rPr lang="zh-CN" altLang="en-US">
                <a:solidFill>
                  <a:schemeClr val="tx1"/>
                </a:solidFill>
                <a:uFillTx/>
                <a:cs typeface="仿宋" panose="02010609060101010101" charset="-122"/>
              </a:rPr>
              <a:t>，比如签名询问。</a:t>
            </a:r>
            <a:endParaRPr lang="zh-CN" altLang="en-US">
              <a:solidFill>
                <a:schemeClr val="tx1"/>
              </a:solidFill>
              <a:uFillTx/>
              <a:cs typeface="仿宋" panose="02010609060101010101" charset="-122"/>
            </a:endParaRPr>
          </a:p>
          <a:p>
            <a:pPr>
              <a:buFont typeface="Wingdings" panose="05000000000000000000" charset="0"/>
            </a:pPr>
            <a:r>
              <a:rPr lang="en-US">
                <a:solidFill>
                  <a:schemeClr val="tx1"/>
                </a:solidFill>
                <a:uFillTx/>
                <a:cs typeface="仿宋" panose="02010609060101010101" charset="-122"/>
              </a:rPr>
              <a:t>问题2： </a:t>
            </a:r>
            <a:r>
              <a:rPr lang="en-US" sz="2400">
                <a:solidFill>
                  <a:schemeClr val="tx1"/>
                </a:solidFill>
                <a:highlight>
                  <a:srgbClr val="FFFF00"/>
                </a:highlight>
                <a:uFillTx/>
                <a:cs typeface="仿宋" panose="02010609060101010101" charset="-122"/>
              </a:rPr>
              <a:t> </a:t>
            </a:r>
            <a:r>
              <a:rPr lang="en-US">
                <a:solidFill>
                  <a:schemeClr val="tx1"/>
                </a:solidFill>
                <a:highlight>
                  <a:srgbClr val="FFFF00"/>
                </a:highlight>
                <a:uFillTx/>
                <a:cs typeface="仿宋" panose="02010609060101010101" charset="-122"/>
                <a:sym typeface="+mn-ea"/>
              </a:rPr>
              <a:t>敌人能否通过B获取A之外的信息，记为C呢？</a:t>
            </a:r>
            <a:endParaRPr lang="en-US">
              <a:solidFill>
                <a:schemeClr val="tx1"/>
              </a:solidFill>
              <a:highlight>
                <a:srgbClr val="FFFF00"/>
              </a:highlight>
              <a:uFillTx/>
              <a:cs typeface="仿宋" panose="02010609060101010101" charset="-122"/>
              <a:sym typeface="+mn-ea"/>
            </a:endParaRPr>
          </a:p>
          <a:p>
            <a:pPr>
              <a:buFont typeface="Wingdings" panose="05000000000000000000" charset="0"/>
            </a:pPr>
            <a:r>
              <a:rPr lang="en-US" altLang="zh-CN">
                <a:solidFill>
                  <a:schemeClr val="tx1"/>
                </a:solidFill>
                <a:uFillTx/>
                <a:cs typeface="仿宋" panose="02010609060101010101" charset="-122"/>
                <a:sym typeface="+mn-ea"/>
              </a:rPr>
              <a:t> </a:t>
            </a:r>
            <a:endParaRPr lang="en-US" altLang="zh-CN">
              <a:solidFill>
                <a:schemeClr val="tx1"/>
              </a:solidFill>
              <a:uFillTx/>
              <a:cs typeface="仿宋" panose="02010609060101010101" charset="-122"/>
              <a:sym typeface="+mn-ea"/>
            </a:endParaRPr>
          </a:p>
          <a:p>
            <a:pPr>
              <a:buFont typeface="Wingdings" panose="05000000000000000000" charset="0"/>
            </a:pPr>
            <a:r>
              <a:rPr lang="en-US" altLang="zh-CN">
                <a:solidFill>
                  <a:schemeClr val="tx1"/>
                </a:solidFill>
                <a:uFillTx/>
                <a:cs typeface="仿宋" panose="02010609060101010101" charset="-122"/>
                <a:sym typeface="+mn-ea"/>
              </a:rPr>
              <a:t>为了解决问题2，</a:t>
            </a:r>
            <a:r>
              <a:rPr lang="zh-CN" altLang="en-US">
                <a:solidFill>
                  <a:schemeClr val="tx1"/>
                </a:solidFill>
                <a:uFillTx/>
                <a:cs typeface="仿宋" panose="02010609060101010101" charset="-122"/>
                <a:sym typeface="+mn-ea"/>
              </a:rPr>
              <a:t>学术圈采用了</a:t>
            </a:r>
            <a:r>
              <a:rPr lang="zh-CN" altLang="en-US">
                <a:solidFill>
                  <a:schemeClr val="tx1"/>
                </a:solidFill>
                <a:highlight>
                  <a:srgbClr val="00FF00"/>
                </a:highlight>
                <a:uFillTx/>
                <a:cs typeface="仿宋" panose="02010609060101010101" charset="-122"/>
                <a:sym typeface="+mn-ea"/>
              </a:rPr>
              <a:t>模拟证明</a:t>
            </a:r>
            <a:r>
              <a:rPr lang="en-US" altLang="zh-CN">
                <a:solidFill>
                  <a:schemeClr val="tx1"/>
                </a:solidFill>
                <a:uFillTx/>
                <a:cs typeface="仿宋" panose="02010609060101010101" charset="-122"/>
                <a:sym typeface="+mn-ea"/>
              </a:rPr>
              <a:t>。</a:t>
            </a:r>
            <a:endParaRPr lang="en-US" altLang="zh-CN">
              <a:solidFill>
                <a:schemeClr val="tx1"/>
              </a:solidFill>
              <a:uFillTx/>
              <a:cs typeface="仿宋" panose="02010609060101010101" charset="-122"/>
              <a:sym typeface="+mn-ea"/>
            </a:endParaRPr>
          </a:p>
          <a:p>
            <a:pPr>
              <a:buFont typeface="Wingdings" panose="05000000000000000000" charset="0"/>
            </a:pPr>
            <a:r>
              <a:rPr lang="en-US" altLang="zh-CN">
                <a:solidFill>
                  <a:schemeClr val="tx1"/>
                </a:solidFill>
                <a:uFillTx/>
                <a:cs typeface="仿宋" panose="02010609060101010101" charset="-122"/>
                <a:sym typeface="+mn-ea"/>
              </a:rPr>
              <a:t>假如我们能够通过A来模拟B，那么敌人一定不能从B获取出A之外的信息C。注意了，这里的信息C指的是从A获取不了的信息。  </a:t>
            </a:r>
            <a:endParaRPr lang="en-US" altLang="zh-CN">
              <a:solidFill>
                <a:schemeClr val="tx1"/>
              </a:solidFill>
              <a:uFillTx/>
              <a:cs typeface="仿宋" panose="02010609060101010101" charset="-122"/>
              <a:sym typeface="+mn-ea"/>
            </a:endParaRPr>
          </a:p>
        </p:txBody>
      </p:sp>
      <p:sp>
        <p:nvSpPr>
          <p:cNvPr id="4" name="Footer Placeholder 3"/>
          <p:cNvSpPr>
            <a:spLocks noGrp="1"/>
          </p:cNvSpPr>
          <p:nvPr>
            <p:ph type="ftr" sz="quarter" idx="11"/>
          </p:nvPr>
        </p:nvSpPr>
        <p:spPr/>
        <p:txBody>
          <a:bodyPr/>
          <a:p>
            <a:r>
              <a:rPr lang="zh-CN" altLang="en-US"/>
              <a:t>《公钥密码学研究方法论》第3课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/57</a:t>
            </a:r>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可证明安全的后续及补充    7/8</a:t>
            </a:r>
            <a:endParaRPr lang="zh-CN" altLang="en-US"/>
          </a:p>
        </p:txBody>
      </p:sp>
      <p:sp>
        <p:nvSpPr>
          <p:cNvPr id="3" name="Text Placeholder 2"/>
          <p:cNvSpPr>
            <a:spLocks noGrp="1"/>
          </p:cNvSpPr>
          <p:nvPr>
            <p:ph type="body" idx="1"/>
          </p:nvPr>
        </p:nvSpPr>
        <p:spPr>
          <a:xfrm>
            <a:off x="207010" y="1350645"/>
            <a:ext cx="8749665" cy="5005705"/>
          </a:xfrm>
        </p:spPr>
        <p:txBody>
          <a:bodyPr>
            <a:normAutofit lnSpcReduction="20000"/>
          </a:bodyPr>
          <a:p>
            <a:pPr marL="457200" indent="-457200">
              <a:buFont typeface="Wingdings" panose="05000000000000000000" charset="0"/>
              <a:buChar char="o"/>
            </a:pPr>
            <a:r>
              <a:rPr lang="en-US">
                <a:solidFill>
                  <a:schemeClr val="tx1"/>
                </a:solidFill>
                <a:uFillTx/>
                <a:cs typeface="仿宋" panose="02010609060101010101" charset="-122"/>
              </a:rPr>
              <a:t>敌人初始化知道了信息A</a:t>
            </a:r>
            <a:r>
              <a:rPr lang="zh-CN" altLang="en-US">
                <a:solidFill>
                  <a:schemeClr val="tx1"/>
                </a:solidFill>
                <a:uFillTx/>
                <a:cs typeface="仿宋" panose="02010609060101010101" charset="-122"/>
              </a:rPr>
              <a:t>，比如公钥</a:t>
            </a:r>
            <a:endParaRPr lang="en-US">
              <a:solidFill>
                <a:schemeClr val="tx1"/>
              </a:solidFill>
              <a:uFillTx/>
              <a:cs typeface="仿宋" panose="02010609060101010101" charset="-122"/>
            </a:endParaRPr>
          </a:p>
          <a:p>
            <a:pPr marL="457200" indent="-457200">
              <a:buFont typeface="Wingdings" panose="05000000000000000000" charset="0"/>
              <a:buChar char="o"/>
            </a:pPr>
            <a:r>
              <a:rPr lang="en-US">
                <a:solidFill>
                  <a:schemeClr val="tx1"/>
                </a:solidFill>
                <a:uFillTx/>
                <a:cs typeface="仿宋" panose="02010609060101010101" charset="-122"/>
              </a:rPr>
              <a:t>敌人通过</a:t>
            </a:r>
            <a:r>
              <a:rPr lang="zh-CN" altLang="en-US">
                <a:solidFill>
                  <a:schemeClr val="tx1"/>
                </a:solidFill>
                <a:uFillTx/>
                <a:cs typeface="仿宋" panose="02010609060101010101" charset="-122"/>
              </a:rPr>
              <a:t>其它方式</a:t>
            </a:r>
            <a:r>
              <a:rPr lang="en-US">
                <a:solidFill>
                  <a:schemeClr val="tx1"/>
                </a:solidFill>
                <a:uFillTx/>
                <a:cs typeface="仿宋" panose="02010609060101010101" charset="-122"/>
              </a:rPr>
              <a:t>获得了信息B</a:t>
            </a:r>
            <a:r>
              <a:rPr lang="zh-CN" altLang="en-US">
                <a:solidFill>
                  <a:schemeClr val="tx1"/>
                </a:solidFill>
                <a:uFillTx/>
                <a:cs typeface="仿宋" panose="02010609060101010101" charset="-122"/>
              </a:rPr>
              <a:t>，比如签名询问。</a:t>
            </a:r>
            <a:endParaRPr lang="zh-CN" altLang="en-US">
              <a:solidFill>
                <a:schemeClr val="tx1"/>
              </a:solidFill>
              <a:uFillTx/>
              <a:cs typeface="仿宋" panose="02010609060101010101" charset="-122"/>
            </a:endParaRPr>
          </a:p>
          <a:p>
            <a:pPr>
              <a:buFont typeface="Wingdings" panose="05000000000000000000" charset="0"/>
            </a:pPr>
            <a:r>
              <a:rPr lang="en-US">
                <a:solidFill>
                  <a:schemeClr val="tx1"/>
                </a:solidFill>
                <a:uFillTx/>
                <a:cs typeface="仿宋" panose="02010609060101010101" charset="-122"/>
                <a:sym typeface="+mn-ea"/>
              </a:rPr>
              <a:t>问题1： </a:t>
            </a:r>
            <a:r>
              <a:rPr lang="en-US" sz="2400">
                <a:solidFill>
                  <a:schemeClr val="tx1"/>
                </a:solidFill>
                <a:highlight>
                  <a:srgbClr val="FFFF00"/>
                </a:highlight>
                <a:uFillTx/>
                <a:cs typeface="仿宋" panose="02010609060101010101" charset="-122"/>
                <a:sym typeface="+mn-ea"/>
              </a:rPr>
              <a:t>敌人能否通过A+B 计算出之外的信息，记为C呢？</a:t>
            </a:r>
            <a:r>
              <a:rPr lang="en-US" sz="2400">
                <a:solidFill>
                  <a:schemeClr val="tx1"/>
                </a:solidFill>
                <a:uFillTx/>
                <a:cs typeface="仿宋" panose="02010609060101010101" charset="-122"/>
                <a:sym typeface="+mn-ea"/>
              </a:rPr>
              <a:t> </a:t>
            </a:r>
            <a:endParaRPr lang="en-US" sz="2400">
              <a:solidFill>
                <a:schemeClr val="tx1"/>
              </a:solidFill>
              <a:uFillTx/>
              <a:cs typeface="仿宋" panose="02010609060101010101" charset="-122"/>
            </a:endParaRPr>
          </a:p>
          <a:p>
            <a:pPr>
              <a:buFont typeface="Wingdings" panose="05000000000000000000" charset="0"/>
            </a:pPr>
            <a:r>
              <a:rPr lang="en-US">
                <a:solidFill>
                  <a:schemeClr val="tx1"/>
                </a:solidFill>
                <a:uFillTx/>
                <a:cs typeface="仿宋" panose="02010609060101010101" charset="-122"/>
              </a:rPr>
              <a:t>问题2： </a:t>
            </a:r>
            <a:r>
              <a:rPr lang="en-US" sz="2400">
                <a:solidFill>
                  <a:schemeClr val="tx1"/>
                </a:solidFill>
                <a:highlight>
                  <a:srgbClr val="FFFF00"/>
                </a:highlight>
                <a:uFillTx/>
                <a:cs typeface="仿宋" panose="02010609060101010101" charset="-122"/>
                <a:sym typeface="+mn-ea"/>
              </a:rPr>
              <a:t>敌人能否通过B获取A之外的信息，记为C呢？</a:t>
            </a:r>
            <a:endParaRPr lang="en-US">
              <a:solidFill>
                <a:schemeClr val="tx1"/>
              </a:solidFill>
              <a:highlight>
                <a:srgbClr val="FFFF00"/>
              </a:highlight>
              <a:uFillTx/>
              <a:cs typeface="仿宋" panose="02010609060101010101" charset="-122"/>
              <a:sym typeface="+mn-ea"/>
            </a:endParaRPr>
          </a:p>
          <a:p>
            <a:pPr>
              <a:buFont typeface="Wingdings" panose="05000000000000000000" charset="0"/>
            </a:pPr>
            <a:r>
              <a:rPr lang="en-US" altLang="zh-CN">
                <a:solidFill>
                  <a:schemeClr val="tx1"/>
                </a:solidFill>
                <a:uFillTx/>
                <a:cs typeface="仿宋" panose="02010609060101010101" charset="-122"/>
                <a:sym typeface="+mn-ea"/>
              </a:rPr>
              <a:t> </a:t>
            </a:r>
            <a:endParaRPr lang="en-US" altLang="zh-CN">
              <a:solidFill>
                <a:schemeClr val="tx1"/>
              </a:solidFill>
              <a:uFillTx/>
              <a:cs typeface="仿宋" panose="02010609060101010101" charset="-122"/>
              <a:sym typeface="+mn-ea"/>
            </a:endParaRPr>
          </a:p>
          <a:p>
            <a:pPr>
              <a:buFont typeface="Wingdings" panose="05000000000000000000" charset="0"/>
            </a:pPr>
            <a:r>
              <a:rPr lang="zh-CN" altLang="en-US">
                <a:solidFill>
                  <a:schemeClr val="tx1"/>
                </a:solidFill>
                <a:uFillTx/>
                <a:cs typeface="仿宋" panose="02010609060101010101" charset="-122"/>
                <a:sym typeface="+mn-ea"/>
              </a:rPr>
              <a:t>针对问题</a:t>
            </a:r>
            <a:r>
              <a:rPr lang="en-US" altLang="zh-CN">
                <a:solidFill>
                  <a:schemeClr val="tx1"/>
                </a:solidFill>
                <a:uFillTx/>
                <a:cs typeface="仿宋" panose="02010609060101010101" charset="-122"/>
                <a:sym typeface="+mn-ea"/>
              </a:rPr>
              <a:t>1</a:t>
            </a:r>
            <a:r>
              <a:rPr lang="zh-CN" altLang="en-US">
                <a:solidFill>
                  <a:schemeClr val="tx1"/>
                </a:solidFill>
                <a:uFillTx/>
                <a:cs typeface="仿宋" panose="02010609060101010101" charset="-122"/>
                <a:sym typeface="+mn-ea"/>
              </a:rPr>
              <a:t>的</a:t>
            </a:r>
            <a:r>
              <a:rPr lang="zh-CN" altLang="en-US" u="sng">
                <a:solidFill>
                  <a:schemeClr val="tx1"/>
                </a:solidFill>
                <a:uFillTx/>
                <a:cs typeface="仿宋" panose="02010609060101010101" charset="-122"/>
                <a:sym typeface="+mn-ea"/>
              </a:rPr>
              <a:t>归约证明</a:t>
            </a:r>
            <a:r>
              <a:rPr lang="en-US" altLang="zh-CN">
                <a:solidFill>
                  <a:schemeClr val="tx1"/>
                </a:solidFill>
                <a:uFillTx/>
                <a:cs typeface="仿宋" panose="02010609060101010101" charset="-122"/>
                <a:sym typeface="+mn-ea"/>
              </a:rPr>
              <a:t>是一种“</a:t>
            </a:r>
            <a:r>
              <a:rPr lang="en-US" altLang="zh-CN">
                <a:solidFill>
                  <a:schemeClr val="tx1"/>
                </a:solidFill>
                <a:highlight>
                  <a:srgbClr val="00FF00"/>
                </a:highlight>
                <a:uFillTx/>
                <a:cs typeface="仿宋" panose="02010609060101010101" charset="-122"/>
                <a:sym typeface="+mn-ea"/>
              </a:rPr>
              <a:t>证明存在知识差</a:t>
            </a:r>
            <a:r>
              <a:rPr lang="en-US" altLang="zh-CN">
                <a:solidFill>
                  <a:schemeClr val="tx1"/>
                </a:solidFill>
                <a:uFillTx/>
                <a:cs typeface="仿宋" panose="02010609060101010101" charset="-122"/>
                <a:sym typeface="+mn-ea"/>
              </a:rPr>
              <a:t>”的技巧（因为知道[g, g^x]和知道[g, g^x, x]是不一样的）</a:t>
            </a:r>
            <a:r>
              <a:rPr lang="zh-CN" altLang="en-US">
                <a:solidFill>
                  <a:schemeClr val="tx1"/>
                </a:solidFill>
                <a:uFillTx/>
                <a:cs typeface="仿宋" panose="02010609060101010101" charset="-122"/>
                <a:sym typeface="+mn-ea"/>
              </a:rPr>
              <a:t>；</a:t>
            </a:r>
            <a:endParaRPr lang="zh-CN" altLang="en-US">
              <a:solidFill>
                <a:schemeClr val="tx1"/>
              </a:solidFill>
              <a:uFillTx/>
              <a:cs typeface="仿宋" panose="02010609060101010101" charset="-122"/>
              <a:sym typeface="+mn-ea"/>
            </a:endParaRPr>
          </a:p>
          <a:p>
            <a:pPr>
              <a:buFont typeface="Wingdings" panose="05000000000000000000" charset="0"/>
            </a:pPr>
            <a:endParaRPr lang="zh-CN" altLang="en-US">
              <a:solidFill>
                <a:schemeClr val="tx1"/>
              </a:solidFill>
              <a:uFillTx/>
              <a:cs typeface="仿宋" panose="02010609060101010101" charset="-122"/>
              <a:sym typeface="+mn-ea"/>
            </a:endParaRPr>
          </a:p>
          <a:p>
            <a:pPr>
              <a:buFont typeface="Wingdings" panose="05000000000000000000" charset="0"/>
            </a:pPr>
            <a:r>
              <a:rPr lang="zh-CN" altLang="en-US">
                <a:solidFill>
                  <a:schemeClr val="tx1"/>
                </a:solidFill>
                <a:uFillTx/>
                <a:cs typeface="仿宋" panose="02010609060101010101" charset="-122"/>
                <a:sym typeface="+mn-ea"/>
              </a:rPr>
              <a:t>针对问题</a:t>
            </a:r>
            <a:r>
              <a:rPr lang="en-US" altLang="zh-CN">
                <a:solidFill>
                  <a:schemeClr val="tx1"/>
                </a:solidFill>
                <a:uFillTx/>
                <a:cs typeface="仿宋" panose="02010609060101010101" charset="-122"/>
                <a:sym typeface="+mn-ea"/>
              </a:rPr>
              <a:t>2</a:t>
            </a:r>
            <a:r>
              <a:rPr lang="zh-CN" altLang="en-US">
                <a:solidFill>
                  <a:schemeClr val="tx1"/>
                </a:solidFill>
                <a:uFillTx/>
                <a:cs typeface="仿宋" panose="02010609060101010101" charset="-122"/>
                <a:sym typeface="+mn-ea"/>
              </a:rPr>
              <a:t>的</a:t>
            </a:r>
            <a:r>
              <a:rPr lang="zh-CN" altLang="en-US" u="sng">
                <a:solidFill>
                  <a:schemeClr val="tx1"/>
                </a:solidFill>
                <a:uFillTx/>
                <a:cs typeface="仿宋" panose="02010609060101010101" charset="-122"/>
                <a:sym typeface="+mn-ea"/>
              </a:rPr>
              <a:t>模拟证明</a:t>
            </a:r>
            <a:r>
              <a:rPr lang="en-US" altLang="zh-CN">
                <a:solidFill>
                  <a:schemeClr val="tx1"/>
                </a:solidFill>
                <a:uFillTx/>
                <a:cs typeface="仿宋" panose="02010609060101010101" charset="-122"/>
                <a:sym typeface="+mn-ea"/>
              </a:rPr>
              <a:t>是一种“</a:t>
            </a:r>
            <a:r>
              <a:rPr lang="en-US" altLang="zh-CN">
                <a:solidFill>
                  <a:schemeClr val="tx1"/>
                </a:solidFill>
                <a:highlight>
                  <a:srgbClr val="00FF00"/>
                </a:highlight>
                <a:uFillTx/>
                <a:cs typeface="仿宋" panose="02010609060101010101" charset="-122"/>
                <a:sym typeface="+mn-ea"/>
              </a:rPr>
              <a:t>证明没有知识差</a:t>
            </a:r>
            <a:r>
              <a:rPr lang="en-US" altLang="zh-CN">
                <a:solidFill>
                  <a:schemeClr val="tx1"/>
                </a:solidFill>
                <a:uFillTx/>
                <a:cs typeface="仿宋" panose="02010609060101010101" charset="-122"/>
                <a:sym typeface="+mn-ea"/>
              </a:rPr>
              <a:t>”的技巧（因为知道A和知道B是一样的）。  </a:t>
            </a:r>
            <a:endParaRPr lang="en-US" altLang="zh-CN">
              <a:solidFill>
                <a:schemeClr val="tx1"/>
              </a:solidFill>
              <a:uFillTx/>
              <a:cs typeface="仿宋" panose="02010609060101010101" charset="-122"/>
              <a:sym typeface="+mn-ea"/>
            </a:endParaRPr>
          </a:p>
        </p:txBody>
      </p:sp>
      <p:sp>
        <p:nvSpPr>
          <p:cNvPr id="4" name="Footer Placeholder 3"/>
          <p:cNvSpPr>
            <a:spLocks noGrp="1"/>
          </p:cNvSpPr>
          <p:nvPr>
            <p:ph type="ftr" sz="quarter" idx="11"/>
          </p:nvPr>
        </p:nvSpPr>
        <p:spPr/>
        <p:txBody>
          <a:bodyPr/>
          <a:p>
            <a:r>
              <a:rPr lang="zh-CN" altLang="en-US"/>
              <a:t>《公钥密码学研究方法论》第3课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/57</a:t>
            </a:r>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可证明安全的后续及补充    8/8</a:t>
            </a:r>
            <a:endParaRPr lang="zh-CN" altLang="en-US"/>
          </a:p>
        </p:txBody>
      </p:sp>
      <p:sp>
        <p:nvSpPr>
          <p:cNvPr id="3" name="Text Placeholder 2"/>
          <p:cNvSpPr>
            <a:spLocks noGrp="1"/>
          </p:cNvSpPr>
          <p:nvPr>
            <p:ph type="body" idx="1"/>
          </p:nvPr>
        </p:nvSpPr>
        <p:spPr>
          <a:xfrm>
            <a:off x="207010" y="1350645"/>
            <a:ext cx="8749665" cy="5005705"/>
          </a:xfrm>
        </p:spPr>
        <p:txBody>
          <a:bodyPr>
            <a:normAutofit lnSpcReduction="20000"/>
          </a:bodyPr>
          <a:p>
            <a:pPr>
              <a:buFont typeface="Wingdings" panose="05000000000000000000" charset="0"/>
            </a:pPr>
            <a:r>
              <a:rPr lang="zh-CN" altLang="en-US">
                <a:solidFill>
                  <a:schemeClr val="tx1"/>
                </a:solidFill>
                <a:uFillTx/>
                <a:cs typeface="仿宋" panose="02010609060101010101" charset="-122"/>
                <a:sym typeface="+mn-ea"/>
              </a:rPr>
              <a:t>归约证明和模拟证明</a:t>
            </a:r>
            <a:r>
              <a:rPr lang="zh-CN" altLang="en-US">
                <a:solidFill>
                  <a:schemeClr val="tx1"/>
                </a:solidFill>
                <a:highlight>
                  <a:srgbClr val="FFFF00"/>
                </a:highlight>
                <a:uFillTx/>
                <a:cs typeface="仿宋" panose="02010609060101010101" charset="-122"/>
                <a:sym typeface="+mn-ea"/>
              </a:rPr>
              <a:t>不可对立</a:t>
            </a:r>
            <a:r>
              <a:rPr lang="zh-CN" altLang="en-US">
                <a:solidFill>
                  <a:schemeClr val="tx1"/>
                </a:solidFill>
                <a:uFillTx/>
                <a:cs typeface="仿宋" panose="02010609060101010101" charset="-122"/>
                <a:sym typeface="+mn-ea"/>
              </a:rPr>
              <a:t>：</a:t>
            </a:r>
            <a:endParaRPr lang="zh-CN" altLang="en-US">
              <a:solidFill>
                <a:schemeClr val="tx1"/>
              </a:solidFill>
              <a:uFillTx/>
              <a:cs typeface="仿宋" panose="02010609060101010101" charset="-122"/>
              <a:sym typeface="+mn-ea"/>
            </a:endParaRPr>
          </a:p>
          <a:p>
            <a:pPr>
              <a:buFont typeface="Wingdings" panose="05000000000000000000" charset="0"/>
            </a:pPr>
            <a:endParaRPr lang="zh-CN" altLang="en-US">
              <a:solidFill>
                <a:schemeClr val="tx1"/>
              </a:solidFill>
              <a:uFillTx/>
              <a:cs typeface="仿宋" panose="02010609060101010101" charset="-122"/>
              <a:sym typeface="+mn-ea"/>
            </a:endParaRPr>
          </a:p>
          <a:p>
            <a:pPr marL="457200" indent="-457200">
              <a:buFont typeface="Wingdings" panose="05000000000000000000" charset="0"/>
              <a:buChar char="o"/>
            </a:pPr>
            <a:r>
              <a:rPr lang="en-US" altLang="zh-CN">
                <a:solidFill>
                  <a:schemeClr val="tx1"/>
                </a:solidFill>
                <a:uFillTx/>
                <a:cs typeface="仿宋" panose="02010609060101010101" charset="-122"/>
                <a:sym typeface="+mn-ea"/>
              </a:rPr>
              <a:t>首先，</a:t>
            </a:r>
            <a:r>
              <a:rPr lang="zh-CN" altLang="en-US">
                <a:solidFill>
                  <a:schemeClr val="tx1"/>
                </a:solidFill>
                <a:uFillTx/>
                <a:cs typeface="仿宋" panose="02010609060101010101" charset="-122"/>
                <a:sym typeface="+mn-ea"/>
              </a:rPr>
              <a:t>归约证明</a:t>
            </a:r>
            <a:r>
              <a:rPr lang="en-US" altLang="zh-CN">
                <a:solidFill>
                  <a:schemeClr val="tx1"/>
                </a:solidFill>
                <a:uFillTx/>
                <a:cs typeface="仿宋" panose="02010609060101010101" charset="-122"/>
                <a:sym typeface="+mn-ea"/>
              </a:rPr>
              <a:t>里，A+B都是通过从困难问题的</a:t>
            </a:r>
            <a:r>
              <a:rPr lang="en-US" altLang="zh-CN">
                <a:solidFill>
                  <a:schemeClr val="tx1"/>
                </a:solidFill>
                <a:uFillTx/>
                <a:cs typeface="Garamond" panose="02020404030301010803" charset="0"/>
                <a:sym typeface="+mn-ea"/>
              </a:rPr>
              <a:t>instance</a:t>
            </a:r>
            <a:r>
              <a:rPr lang="en-US" altLang="zh-CN">
                <a:solidFill>
                  <a:schemeClr val="tx1"/>
                </a:solidFill>
                <a:uFillTx/>
                <a:cs typeface="仿宋" panose="02010609060101010101" charset="-122"/>
                <a:sym typeface="+mn-ea"/>
              </a:rPr>
              <a:t>进行</a:t>
            </a:r>
            <a:r>
              <a:rPr lang="en-US" altLang="zh-CN">
                <a:solidFill>
                  <a:schemeClr val="tx1"/>
                </a:solidFill>
                <a:uFillTx/>
                <a:cs typeface="Garamond" panose="02020404030301010803" charset="0"/>
                <a:sym typeface="+mn-ea"/>
              </a:rPr>
              <a:t>simulation</a:t>
            </a:r>
            <a:r>
              <a:rPr lang="en-US" altLang="zh-CN">
                <a:solidFill>
                  <a:schemeClr val="tx1"/>
                </a:solidFill>
                <a:uFillTx/>
                <a:cs typeface="仿宋" panose="02010609060101010101" charset="-122"/>
                <a:sym typeface="+mn-ea"/>
              </a:rPr>
              <a:t>得来的，所以，</a:t>
            </a:r>
            <a:r>
              <a:rPr lang="zh-CN" altLang="en-US">
                <a:solidFill>
                  <a:schemeClr val="tx1"/>
                </a:solidFill>
                <a:uFillTx/>
                <a:cs typeface="仿宋" panose="02010609060101010101" charset="-122"/>
                <a:sym typeface="+mn-ea"/>
              </a:rPr>
              <a:t>归约证明里</a:t>
            </a:r>
            <a:r>
              <a:rPr lang="en-US" altLang="zh-CN">
                <a:solidFill>
                  <a:schemeClr val="tx1"/>
                </a:solidFill>
                <a:uFillTx/>
                <a:cs typeface="仿宋" panose="02010609060101010101" charset="-122"/>
                <a:sym typeface="+mn-ea"/>
              </a:rPr>
              <a:t>有</a:t>
            </a:r>
            <a:r>
              <a:rPr lang="zh-CN" altLang="en-US">
                <a:solidFill>
                  <a:schemeClr val="tx1"/>
                </a:solidFill>
                <a:uFillTx/>
                <a:cs typeface="仿宋" panose="02010609060101010101" charset="-122"/>
                <a:sym typeface="+mn-ea"/>
              </a:rPr>
              <a:t>模拟证明</a:t>
            </a:r>
            <a:r>
              <a:rPr lang="en-US" altLang="zh-CN">
                <a:solidFill>
                  <a:schemeClr val="tx1"/>
                </a:solidFill>
                <a:uFillTx/>
                <a:cs typeface="Garamond" panose="02020404030301010803" charset="0"/>
                <a:sym typeface="+mn-ea"/>
              </a:rPr>
              <a:t>simulation</a:t>
            </a:r>
            <a:r>
              <a:rPr lang="en-US" altLang="zh-CN">
                <a:solidFill>
                  <a:schemeClr val="tx1"/>
                </a:solidFill>
                <a:uFillTx/>
                <a:cs typeface="仿宋" panose="02010609060101010101" charset="-122"/>
                <a:sym typeface="+mn-ea"/>
              </a:rPr>
              <a:t>的影子。</a:t>
            </a:r>
            <a:endParaRPr lang="en-US" altLang="zh-CN">
              <a:solidFill>
                <a:schemeClr val="tx1"/>
              </a:solidFill>
              <a:uFillTx/>
              <a:cs typeface="仿宋" panose="02010609060101010101" charset="-122"/>
              <a:sym typeface="+mn-ea"/>
            </a:endParaRPr>
          </a:p>
          <a:p>
            <a:pPr marL="457200" indent="-457200">
              <a:buFont typeface="Wingdings" panose="05000000000000000000" charset="0"/>
              <a:buChar char="o"/>
            </a:pPr>
            <a:endParaRPr lang="en-US" altLang="zh-CN">
              <a:solidFill>
                <a:schemeClr val="tx1"/>
              </a:solidFill>
              <a:uFillTx/>
              <a:cs typeface="仿宋" panose="02010609060101010101" charset="-122"/>
              <a:sym typeface="+mn-ea"/>
            </a:endParaRPr>
          </a:p>
          <a:p>
            <a:pPr marL="457200" indent="-457200">
              <a:buFont typeface="Wingdings" panose="05000000000000000000" charset="0"/>
              <a:buChar char="o"/>
            </a:pPr>
            <a:r>
              <a:rPr lang="en-US" altLang="zh-CN">
                <a:solidFill>
                  <a:schemeClr val="tx1"/>
                </a:solidFill>
                <a:uFillTx/>
                <a:cs typeface="仿宋" panose="02010609060101010101" charset="-122"/>
                <a:sym typeface="+mn-ea"/>
              </a:rPr>
              <a:t>其次，</a:t>
            </a:r>
            <a:r>
              <a:rPr lang="zh-CN" altLang="en-US">
                <a:solidFill>
                  <a:schemeClr val="tx1"/>
                </a:solidFill>
                <a:uFillTx/>
                <a:cs typeface="仿宋" panose="02010609060101010101" charset="-122"/>
                <a:sym typeface="+mn-ea"/>
              </a:rPr>
              <a:t>模拟证明</a:t>
            </a:r>
            <a:r>
              <a:rPr lang="en-US" altLang="zh-CN">
                <a:solidFill>
                  <a:schemeClr val="tx1"/>
                </a:solidFill>
                <a:uFillTx/>
                <a:cs typeface="仿宋" panose="02010609060101010101" charset="-122"/>
                <a:sym typeface="+mn-ea"/>
              </a:rPr>
              <a:t>里，当我们证明A可以模拟B达到不可区分时，我们是这么</a:t>
            </a:r>
            <a:r>
              <a:rPr lang="zh-CN" altLang="en-US">
                <a:solidFill>
                  <a:schemeClr val="tx1"/>
                </a:solidFill>
                <a:uFillTx/>
                <a:cs typeface="仿宋" panose="02010609060101010101" charset="-122"/>
                <a:sym typeface="+mn-ea"/>
              </a:rPr>
              <a:t>做</a:t>
            </a:r>
            <a:r>
              <a:rPr lang="en-US" altLang="zh-CN">
                <a:solidFill>
                  <a:schemeClr val="tx1"/>
                </a:solidFill>
                <a:uFillTx/>
                <a:cs typeface="仿宋" panose="02010609060101010101" charset="-122"/>
                <a:sym typeface="+mn-ea"/>
              </a:rPr>
              <a:t>：假如他们可以区分，那么我们就归约解决某个难题。这一步属于</a:t>
            </a:r>
            <a:r>
              <a:rPr lang="zh-CN" altLang="en-US">
                <a:solidFill>
                  <a:schemeClr val="tx1"/>
                </a:solidFill>
                <a:uFillTx/>
                <a:cs typeface="仿宋" panose="02010609060101010101" charset="-122"/>
                <a:sym typeface="+mn-ea"/>
              </a:rPr>
              <a:t>归约证明。</a:t>
            </a:r>
            <a:endParaRPr lang="zh-CN" altLang="en-US">
              <a:solidFill>
                <a:schemeClr val="tx1"/>
              </a:solidFill>
              <a:uFillTx/>
              <a:cs typeface="仿宋" panose="02010609060101010101" charset="-122"/>
              <a:sym typeface="+mn-ea"/>
            </a:endParaRPr>
          </a:p>
        </p:txBody>
      </p:sp>
      <p:sp>
        <p:nvSpPr>
          <p:cNvPr id="4" name="Footer Placeholder 3"/>
          <p:cNvSpPr>
            <a:spLocks noGrp="1"/>
          </p:cNvSpPr>
          <p:nvPr>
            <p:ph type="ftr" sz="quarter" idx="11"/>
          </p:nvPr>
        </p:nvSpPr>
        <p:spPr/>
        <p:txBody>
          <a:bodyPr/>
          <a:p>
            <a:r>
              <a:rPr lang="zh-CN" altLang="en-US"/>
              <a:t>《公钥密码学研究方法论》第3课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/57</a:t>
            </a:r>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安全模型的定义技巧</a:t>
            </a:r>
            <a:r>
              <a:rPr lang="en-US" altLang="zh-CN"/>
              <a:t>(</a:t>
            </a:r>
            <a:r>
              <a:rPr lang="zh-CN" altLang="en-US"/>
              <a:t>补充</a:t>
            </a:r>
            <a:r>
              <a:rPr lang="en-US" altLang="zh-CN"/>
              <a:t>)   1/3</a:t>
            </a:r>
            <a:endParaRPr lang="zh-CN" altLang="en-US"/>
          </a:p>
        </p:txBody>
      </p:sp>
      <p:sp>
        <p:nvSpPr>
          <p:cNvPr id="3" name="Text Placeholder 2"/>
          <p:cNvSpPr>
            <a:spLocks noGrp="1"/>
          </p:cNvSpPr>
          <p:nvPr>
            <p:ph type="body" idx="1"/>
          </p:nvPr>
        </p:nvSpPr>
        <p:spPr>
          <a:xfrm>
            <a:off x="207010" y="1350645"/>
            <a:ext cx="8749665" cy="4704080"/>
          </a:xfrm>
        </p:spPr>
        <p:txBody>
          <a:bodyPr>
            <a:normAutofit lnSpcReduction="20000"/>
          </a:bodyPr>
          <a:p>
            <a:r>
              <a:rPr lang="zh-CN" altLang="en-US"/>
              <a:t>安全模型的定义从算法出发：</a:t>
            </a:r>
            <a:endParaRPr lang="zh-CN" altLang="en-US"/>
          </a:p>
          <a:p>
            <a:pPr lvl="1">
              <a:buFont typeface="Wingdings" panose="05000000000000000000" charset="0"/>
              <a:buChar char="v"/>
            </a:pPr>
            <a:r>
              <a:rPr lang="zh-CN" altLang="en-US">
                <a:highlight>
                  <a:srgbClr val="FFFF00"/>
                </a:highlight>
                <a:latin typeface="+mn-lt"/>
                <a:ea typeface="+mn-ea"/>
                <a:sym typeface="+mn-ea"/>
              </a:rPr>
              <a:t>密钥算法</a:t>
            </a:r>
            <a:r>
              <a:rPr lang="zh-CN" altLang="en-US">
                <a:latin typeface="+mn-lt"/>
                <a:ea typeface="+mn-ea"/>
                <a:sym typeface="+mn-ea"/>
              </a:rPr>
              <a:t>：</a:t>
            </a:r>
            <a:r>
              <a:rPr lang="en-US" altLang="zh-CN">
                <a:latin typeface="+mn-lt"/>
                <a:ea typeface="+mn-ea"/>
                <a:sym typeface="+mn-ea"/>
              </a:rPr>
              <a:t>KeyGen(1^k)  → (pk,sk)</a:t>
            </a:r>
            <a:endParaRPr lang="en-US" altLang="zh-CN">
              <a:latin typeface="+mn-lt"/>
              <a:ea typeface="+mn-ea"/>
            </a:endParaRPr>
          </a:p>
          <a:p>
            <a:pPr lvl="1">
              <a:buFont typeface="Wingdings" panose="05000000000000000000" charset="0"/>
              <a:buChar char="v"/>
            </a:pPr>
            <a:r>
              <a:rPr lang="zh-CN" altLang="en-US">
                <a:highlight>
                  <a:srgbClr val="00FF00"/>
                </a:highlight>
                <a:latin typeface="+mn-lt"/>
                <a:ea typeface="+mn-ea"/>
                <a:sym typeface="+mn-ea"/>
              </a:rPr>
              <a:t>签名算法</a:t>
            </a:r>
            <a:r>
              <a:rPr lang="zh-CN" altLang="en-US">
                <a:latin typeface="+mn-lt"/>
                <a:ea typeface="+mn-ea"/>
                <a:sym typeface="+mn-ea"/>
              </a:rPr>
              <a:t>：</a:t>
            </a:r>
            <a:r>
              <a:rPr lang="en-US" altLang="zh-CN">
                <a:latin typeface="+mn-lt"/>
                <a:ea typeface="+mn-ea"/>
                <a:sym typeface="+mn-ea"/>
              </a:rPr>
              <a:t>Sign(sk, m)  → S_m</a:t>
            </a:r>
            <a:endParaRPr lang="en-US" altLang="zh-CN">
              <a:latin typeface="+mn-lt"/>
              <a:ea typeface="+mn-ea"/>
            </a:endParaRPr>
          </a:p>
          <a:p>
            <a:pPr lvl="1">
              <a:buFont typeface="Wingdings" panose="05000000000000000000" charset="0"/>
              <a:buChar char="v"/>
            </a:pPr>
            <a:r>
              <a:rPr lang="zh-CN" altLang="en-US">
                <a:highlight>
                  <a:srgbClr val="FF00FF"/>
                </a:highlight>
                <a:latin typeface="+mn-lt"/>
                <a:ea typeface="+mn-ea"/>
                <a:sym typeface="+mn-ea"/>
              </a:rPr>
              <a:t>验证算法</a:t>
            </a:r>
            <a:r>
              <a:rPr lang="zh-CN" altLang="en-US">
                <a:latin typeface="+mn-lt"/>
                <a:ea typeface="+mn-ea"/>
                <a:sym typeface="+mn-ea"/>
              </a:rPr>
              <a:t>：</a:t>
            </a:r>
            <a:r>
              <a:rPr lang="en-US" altLang="zh-CN">
                <a:latin typeface="+mn-lt"/>
                <a:ea typeface="+mn-ea"/>
                <a:sym typeface="+mn-ea"/>
              </a:rPr>
              <a:t>Verify(pk, m, S_m) → T/F</a:t>
            </a:r>
            <a:endParaRPr lang="en-US" altLang="zh-CN">
              <a:latin typeface="+mn-lt"/>
              <a:ea typeface="+mn-ea"/>
            </a:endParaRPr>
          </a:p>
          <a:p>
            <a:endParaRPr lang="zh-CN" altLang="en-US"/>
          </a:p>
          <a:p>
            <a:pPr marL="457200" indent="-457200">
              <a:buFont typeface="Wingdings" panose="05000000000000000000" charset="0"/>
              <a:buChar char="o"/>
            </a:pPr>
            <a:r>
              <a:rPr lang="zh-CN" altLang="en-US"/>
              <a:t>凡是敌人自己能运行的算法，敌人都不需要询问。</a:t>
            </a:r>
            <a:endParaRPr lang="zh-CN" altLang="en-US"/>
          </a:p>
          <a:p>
            <a:pPr marL="457200" indent="-457200">
              <a:buFont typeface="Wingdings" panose="05000000000000000000" charset="0"/>
              <a:buChar char="o"/>
            </a:pPr>
            <a:r>
              <a:rPr lang="zh-CN" altLang="en-US"/>
              <a:t>凡是敌人不能运行的算法，它都是潜在的攻击目标。</a:t>
            </a:r>
            <a:endParaRPr lang="zh-CN" altLang="en-US"/>
          </a:p>
          <a:p>
            <a:pPr marL="457200" indent="-457200">
              <a:buFont typeface="Wingdings" panose="05000000000000000000" charset="0"/>
              <a:buChar char="o"/>
            </a:pPr>
            <a:endParaRPr lang="zh-CN" altLang="en-US"/>
          </a:p>
          <a:p>
            <a:pPr>
              <a:buFont typeface="Wingdings" panose="05000000000000000000" charset="0"/>
            </a:pPr>
            <a:r>
              <a:rPr lang="zh-CN" altLang="en-US"/>
              <a:t>所以，敌人不必向挑战者询问某个签名是否正确。在</a:t>
            </a:r>
            <a:r>
              <a:rPr lang="en-US" altLang="zh-CN"/>
              <a:t>sk</a:t>
            </a:r>
            <a:r>
              <a:rPr lang="zh-CN" altLang="en-US"/>
              <a:t>不知道的前提下，敌人可以把计算出消息</a:t>
            </a:r>
            <a:r>
              <a:rPr lang="en-US" altLang="zh-CN"/>
              <a:t>m</a:t>
            </a:r>
            <a:r>
              <a:rPr lang="zh-CN" altLang="en-US"/>
              <a:t>的签名作为攻击的目标。</a:t>
            </a:r>
            <a:endParaRPr lang="zh-CN" altLang="en-US"/>
          </a:p>
        </p:txBody>
      </p:sp>
      <p:sp>
        <p:nvSpPr>
          <p:cNvPr id="4" name="Footer Placeholder 3"/>
          <p:cNvSpPr>
            <a:spLocks noGrp="1"/>
          </p:cNvSpPr>
          <p:nvPr>
            <p:ph type="ftr" sz="quarter" idx="11"/>
          </p:nvPr>
        </p:nvSpPr>
        <p:spPr/>
        <p:txBody>
          <a:bodyPr/>
          <a:p>
            <a:r>
              <a:rPr lang="zh-CN" altLang="en-US"/>
              <a:t>《公钥密码学研究方法论》第3课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/57</a:t>
            </a:r>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sym typeface="+mn-ea"/>
              </a:rPr>
              <a:t>安全模型的定义技巧</a:t>
            </a:r>
            <a:r>
              <a:rPr lang="en-US" altLang="zh-CN">
                <a:sym typeface="+mn-ea"/>
              </a:rPr>
              <a:t>(</a:t>
            </a:r>
            <a:r>
              <a:rPr lang="zh-CN" altLang="en-US">
                <a:sym typeface="+mn-ea"/>
              </a:rPr>
              <a:t>补充</a:t>
            </a:r>
            <a:r>
              <a:rPr lang="en-US" altLang="zh-CN">
                <a:sym typeface="+mn-ea"/>
              </a:rPr>
              <a:t>)   2/3</a:t>
            </a:r>
            <a:endParaRPr lang="en-US"/>
          </a:p>
        </p:txBody>
      </p:sp>
      <p:sp>
        <p:nvSpPr>
          <p:cNvPr id="4" name="Footer Placeholder 3"/>
          <p:cNvSpPr>
            <a:spLocks noGrp="1"/>
          </p:cNvSpPr>
          <p:nvPr>
            <p:ph type="ftr" sz="quarter" idx="11"/>
          </p:nvPr>
        </p:nvSpPr>
        <p:spPr/>
        <p:txBody>
          <a:bodyPr/>
          <a:p>
            <a:r>
              <a:rPr lang="zh-CN" altLang="en-US"/>
              <a:t>《公钥密码学研究方法论》第3课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/57</a:t>
            </a:r>
            <a:endParaRPr lang="en-US"/>
          </a:p>
        </p:txBody>
      </p:sp>
      <p:sp>
        <p:nvSpPr>
          <p:cNvPr id="7" name="Text Placeholder 2"/>
          <p:cNvSpPr>
            <a:spLocks noGrp="1"/>
          </p:cNvSpPr>
          <p:nvPr/>
        </p:nvSpPr>
        <p:spPr>
          <a:xfrm>
            <a:off x="207010" y="1350645"/>
            <a:ext cx="8749665" cy="5005705"/>
          </a:xfrm>
          <a:prstGeom prst="rect">
            <a:avLst/>
          </a:prstGeom>
        </p:spPr>
        <p:txBody>
          <a:bodyPr vert="horz" lIns="91440" tIns="45720" rIns="91440" bIns="45720" rtlCol="0">
            <a:normAutofit fontScale="90000"/>
          </a:bodyPr>
          <a:lstStyle>
            <a:lvl1pPr marL="0" indent="0" algn="l" defTabSz="914400" rtl="0" eaLnBrk="1" latinLnBrk="0" hangingPunct="1">
              <a:lnSpc>
                <a:spcPct val="100000"/>
              </a:lnSpc>
              <a:spcBef>
                <a:spcPts val="1000"/>
              </a:spcBef>
              <a:buFont typeface="Arial" panose="020B0604020202020204" pitchFamily="34" charset="0"/>
              <a:buNone/>
              <a:defRPr sz="2800" u="none" strike="noStrike" kern="1200" cap="none" spc="0" normalizeH="0">
                <a:solidFill>
                  <a:schemeClr val="tx1"/>
                </a:solidFill>
                <a:uFillTx/>
                <a:latin typeface="Garamond" panose="02020404030301010803" charset="0"/>
                <a:ea typeface="仿宋" panose="02010609060101010101"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仿宋" panose="02010609060101010101" charset="-122"/>
                <a:ea typeface="仿宋" panose="02010609060101010101"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665"/>
              <a:t>用户通过小曼的公钥</a:t>
            </a:r>
            <a:r>
              <a:rPr lang="en-US" altLang="zh-CN" sz="2665"/>
              <a:t>pk</a:t>
            </a:r>
            <a:r>
              <a:rPr lang="zh-CN" altLang="en-US" sz="2665"/>
              <a:t>加密的消息，其密文只能通过小曼的私钥解密。</a:t>
            </a:r>
            <a:r>
              <a:rPr lang="zh-CN" sz="2665"/>
              <a:t>现在，小曼希望有一个更好的公钥加密解决烦恼。加密者需要输入自己的私钥，而解密者不仅需要知道自己的私钥，还需要知道加密者的公钥。不仅如此，用户小曼还能为小艾计算一个特殊的私钥，它能但仅能解密所有小强发给小曼的加密消息。</a:t>
            </a:r>
            <a:endParaRPr lang="zh-CN" sz="2665"/>
          </a:p>
          <a:p>
            <a:pPr marL="342900" indent="-342900">
              <a:buFont typeface="Wingdings" panose="05000000000000000000" charset="0"/>
              <a:buChar char="o"/>
            </a:pPr>
            <a:r>
              <a:rPr lang="en-US" altLang="zh-CN" sz="2740">
                <a:latin typeface="+mn-lt"/>
                <a:ea typeface="+mn-ea"/>
              </a:rPr>
              <a:t>  Enc(</a:t>
            </a:r>
            <a:r>
              <a:rPr lang="en-US" altLang="zh-CN" sz="2740">
                <a:highlight>
                  <a:srgbClr val="00FF00"/>
                </a:highlight>
                <a:latin typeface="+mn-lt"/>
                <a:ea typeface="+mn-ea"/>
              </a:rPr>
              <a:t>sk_E</a:t>
            </a:r>
            <a:r>
              <a:rPr lang="en-US" altLang="zh-CN" sz="2740">
                <a:latin typeface="+mn-lt"/>
                <a:ea typeface="+mn-ea"/>
              </a:rPr>
              <a:t>, </a:t>
            </a:r>
            <a:r>
              <a:rPr lang="en-US" altLang="zh-CN" sz="2740">
                <a:latin typeface="+mn-lt"/>
                <a:ea typeface="+mn-ea"/>
                <a:sym typeface="+mn-ea"/>
              </a:rPr>
              <a:t>pk_D</a:t>
            </a:r>
            <a:r>
              <a:rPr lang="en-US" altLang="zh-CN" sz="2740">
                <a:latin typeface="+mn-lt"/>
                <a:ea typeface="+mn-ea"/>
              </a:rPr>
              <a:t>,m) </a:t>
            </a:r>
            <a:r>
              <a:rPr lang="en-US" altLang="zh-CN" sz="2740">
                <a:latin typeface="+mn-lt"/>
                <a:ea typeface="+mn-ea"/>
                <a:sym typeface="+mn-ea"/>
              </a:rPr>
              <a:t>→ CT</a:t>
            </a:r>
            <a:endParaRPr lang="en-US" altLang="zh-CN" sz="2740">
              <a:latin typeface="+mn-lt"/>
              <a:ea typeface="+mn-ea"/>
            </a:endParaRPr>
          </a:p>
          <a:p>
            <a:pPr marL="457200" indent="-457200">
              <a:buFont typeface="Wingdings" panose="05000000000000000000" charset="0"/>
              <a:buChar char="o"/>
            </a:pPr>
            <a:r>
              <a:rPr lang="en-US" altLang="zh-CN" sz="2740">
                <a:latin typeface="+mn-lt"/>
                <a:ea typeface="+mn-ea"/>
              </a:rPr>
              <a:t>Dec(CT, </a:t>
            </a:r>
            <a:r>
              <a:rPr lang="en-US" altLang="zh-CN" sz="2740">
                <a:highlight>
                  <a:srgbClr val="FFFF00"/>
                </a:highlight>
                <a:latin typeface="+mn-lt"/>
                <a:ea typeface="+mn-ea"/>
              </a:rPr>
              <a:t>sk_D</a:t>
            </a:r>
            <a:r>
              <a:rPr lang="en-US" altLang="zh-CN" sz="2740">
                <a:latin typeface="+mn-lt"/>
                <a:ea typeface="+mn-ea"/>
              </a:rPr>
              <a:t>, pk_E) </a:t>
            </a:r>
            <a:r>
              <a:rPr lang="en-US" altLang="zh-CN" sz="2740">
                <a:latin typeface="+mn-lt"/>
                <a:ea typeface="+mn-ea"/>
                <a:sym typeface="+mn-ea"/>
              </a:rPr>
              <a:t>→ </a:t>
            </a:r>
            <a:r>
              <a:rPr lang="en-US" altLang="zh-CN" sz="2740">
                <a:latin typeface="+mn-lt"/>
                <a:ea typeface="+mn-ea"/>
              </a:rPr>
              <a:t>m</a:t>
            </a:r>
            <a:endParaRPr lang="en-US" altLang="zh-CN" sz="2740">
              <a:latin typeface="+mn-lt"/>
              <a:ea typeface="+mn-ea"/>
            </a:endParaRPr>
          </a:p>
          <a:p>
            <a:pPr marL="457200" lvl="0" indent="-457200">
              <a:buFont typeface="Wingdings" panose="05000000000000000000" charset="0"/>
              <a:buChar char="o"/>
            </a:pPr>
            <a:r>
              <a:rPr lang="en-US" altLang="zh-CN" sz="2740">
                <a:latin typeface="+mn-lt"/>
                <a:ea typeface="+mn-ea"/>
                <a:sym typeface="+mn-ea"/>
              </a:rPr>
              <a:t>Aut(pk_E, </a:t>
            </a:r>
            <a:r>
              <a:rPr lang="en-US" altLang="zh-CN" sz="2740">
                <a:highlight>
                  <a:srgbClr val="FFFF00"/>
                </a:highlight>
                <a:latin typeface="+mn-lt"/>
                <a:ea typeface="+mn-ea"/>
                <a:sym typeface="+mn-ea"/>
              </a:rPr>
              <a:t>sk_D</a:t>
            </a:r>
            <a:r>
              <a:rPr lang="en-US" altLang="zh-CN" sz="2740">
                <a:latin typeface="+mn-lt"/>
                <a:ea typeface="+mn-ea"/>
                <a:sym typeface="+mn-ea"/>
              </a:rPr>
              <a:t>) </a:t>
            </a:r>
            <a:r>
              <a:rPr lang="en-US" altLang="zh-CN" sz="2740">
                <a:latin typeface="+mn-lt"/>
                <a:ea typeface="+mn-ea"/>
                <a:sym typeface="+mn-ea"/>
              </a:rPr>
              <a:t>→ </a:t>
            </a:r>
            <a:r>
              <a:rPr lang="en-US" altLang="zh-CN" sz="2740">
                <a:latin typeface="+mn-lt"/>
                <a:ea typeface="+mn-ea"/>
                <a:sym typeface="+mn-ea"/>
              </a:rPr>
              <a:t>sk_{E4D}</a:t>
            </a:r>
            <a:endParaRPr lang="en-US" altLang="zh-CN" sz="2740">
              <a:latin typeface="+mn-lt"/>
              <a:ea typeface="+mn-ea"/>
              <a:sym typeface="+mn-ea"/>
            </a:endParaRPr>
          </a:p>
          <a:p>
            <a:pPr marL="457200" lvl="0" indent="-457200">
              <a:buFont typeface="Wingdings" panose="05000000000000000000" charset="0"/>
              <a:buChar char="o"/>
            </a:pPr>
            <a:r>
              <a:rPr lang="en-US" altLang="zh-CN" sz="2740">
                <a:latin typeface="+mn-lt"/>
                <a:ea typeface="+mn-ea"/>
                <a:sym typeface="+mn-ea"/>
              </a:rPr>
              <a:t>ADec(CT, pk_E,pk_D, </a:t>
            </a:r>
            <a:r>
              <a:rPr lang="en-US" altLang="zh-CN" sz="2740">
                <a:highlight>
                  <a:srgbClr val="FF0000"/>
                </a:highlight>
                <a:latin typeface="+mn-lt"/>
                <a:ea typeface="+mn-ea"/>
                <a:sym typeface="+mn-ea"/>
              </a:rPr>
              <a:t>sk_{E4D}</a:t>
            </a:r>
            <a:r>
              <a:rPr lang="en-US" altLang="zh-CN" sz="2740">
                <a:latin typeface="+mn-lt"/>
                <a:ea typeface="+mn-ea"/>
                <a:sym typeface="+mn-ea"/>
              </a:rPr>
              <a:t>)</a:t>
            </a:r>
            <a:r>
              <a:rPr lang="en-US" altLang="zh-CN" sz="2740">
                <a:latin typeface="+mn-lt"/>
                <a:ea typeface="+mn-ea"/>
                <a:sym typeface="+mn-ea"/>
              </a:rPr>
              <a:t>→ m, iff CT from sk_E for D</a:t>
            </a:r>
            <a:endParaRPr lang="en-US" altLang="zh-CN" sz="2740">
              <a:latin typeface="+mn-lt"/>
              <a:ea typeface="+mn-ea"/>
              <a:sym typeface="+mn-ea"/>
            </a:endParaRPr>
          </a:p>
          <a:p>
            <a:pPr lvl="0">
              <a:buFont typeface="Wingdings" panose="05000000000000000000" charset="0"/>
            </a:pPr>
            <a:r>
              <a:rPr lang="zh-CN" altLang="en-US" sz="2740" b="1">
                <a:solidFill>
                  <a:srgbClr val="C00000"/>
                </a:solidFill>
                <a:latin typeface="+mn-lt"/>
                <a:ea typeface="+mn-ea"/>
                <a:sym typeface="+mn-ea"/>
              </a:rPr>
              <a:t>问题</a:t>
            </a:r>
            <a:r>
              <a:rPr lang="zh-CN" altLang="en-US" sz="2740">
                <a:latin typeface="+mn-lt"/>
                <a:ea typeface="+mn-ea"/>
                <a:sym typeface="+mn-ea"/>
              </a:rPr>
              <a:t>：</a:t>
            </a:r>
            <a:r>
              <a:rPr lang="en-US" altLang="zh-CN" sz="2740">
                <a:latin typeface="+mn-lt"/>
                <a:ea typeface="+mn-ea"/>
                <a:sym typeface="+mn-ea"/>
              </a:rPr>
              <a:t> </a:t>
            </a:r>
            <a:r>
              <a:rPr lang="zh-CN" altLang="en-US" sz="2220">
                <a:latin typeface="+mn-lt"/>
                <a:ea typeface="+mn-ea"/>
                <a:sym typeface="+mn-ea"/>
              </a:rPr>
              <a:t>假设敌人小迪对猜测密文的消息感兴趣，他可以知道什么？</a:t>
            </a:r>
            <a:endParaRPr lang="zh-CN" altLang="en-US" sz="2220">
              <a:latin typeface="+mn-lt"/>
              <a:ea typeface="+mn-ea"/>
              <a:sym typeface="+mn-ea"/>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sym typeface="+mn-ea"/>
              </a:rPr>
              <a:t>安全模型的定义技巧</a:t>
            </a:r>
            <a:r>
              <a:rPr lang="en-US" altLang="zh-CN">
                <a:sym typeface="+mn-ea"/>
              </a:rPr>
              <a:t>(</a:t>
            </a:r>
            <a:r>
              <a:rPr lang="zh-CN" altLang="en-US">
                <a:sym typeface="+mn-ea"/>
              </a:rPr>
              <a:t>补充</a:t>
            </a:r>
            <a:r>
              <a:rPr lang="en-US" altLang="zh-CN">
                <a:sym typeface="+mn-ea"/>
              </a:rPr>
              <a:t>)   3/3</a:t>
            </a:r>
            <a:endParaRPr lang="en-US"/>
          </a:p>
        </p:txBody>
      </p:sp>
      <p:sp>
        <p:nvSpPr>
          <p:cNvPr id="4" name="Footer Placeholder 3"/>
          <p:cNvSpPr>
            <a:spLocks noGrp="1"/>
          </p:cNvSpPr>
          <p:nvPr>
            <p:ph type="ftr" sz="quarter" idx="11"/>
          </p:nvPr>
        </p:nvSpPr>
        <p:spPr/>
        <p:txBody>
          <a:bodyPr/>
          <a:p>
            <a:r>
              <a:rPr lang="zh-CN" altLang="en-US"/>
              <a:t>《公钥密码学研究方法论》第3课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/57</a:t>
            </a:r>
            <a:endParaRPr lang="en-US"/>
          </a:p>
        </p:txBody>
      </p:sp>
      <p:sp>
        <p:nvSpPr>
          <p:cNvPr id="7" name="Text Placeholder 2"/>
          <p:cNvSpPr>
            <a:spLocks noGrp="1"/>
          </p:cNvSpPr>
          <p:nvPr/>
        </p:nvSpPr>
        <p:spPr>
          <a:xfrm>
            <a:off x="207010" y="1350645"/>
            <a:ext cx="8749665" cy="5005705"/>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800" u="none" strike="noStrike" kern="1200" cap="none" spc="0" normalizeH="0">
                <a:solidFill>
                  <a:schemeClr val="tx1"/>
                </a:solidFill>
                <a:uFillTx/>
                <a:latin typeface="Garamond" panose="02020404030301010803" charset="0"/>
                <a:ea typeface="仿宋" panose="02010609060101010101"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仿宋" panose="02010609060101010101" charset="-122"/>
                <a:ea typeface="仿宋" panose="02010609060101010101"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Wingdings" panose="05000000000000000000" charset="0"/>
              <a:buChar char="o"/>
            </a:pPr>
            <a:r>
              <a:rPr lang="en-US" altLang="zh-CN" sz="2400">
                <a:latin typeface="+mn-lt"/>
                <a:ea typeface="+mn-ea"/>
              </a:rPr>
              <a:t>  Enc(</a:t>
            </a:r>
            <a:r>
              <a:rPr lang="en-US" altLang="zh-CN" sz="2400">
                <a:highlight>
                  <a:srgbClr val="00FF00"/>
                </a:highlight>
                <a:latin typeface="+mn-lt"/>
                <a:ea typeface="+mn-ea"/>
              </a:rPr>
              <a:t>sk_E</a:t>
            </a:r>
            <a:r>
              <a:rPr lang="en-US" altLang="zh-CN" sz="2400">
                <a:latin typeface="+mn-lt"/>
                <a:ea typeface="+mn-ea"/>
              </a:rPr>
              <a:t>, </a:t>
            </a:r>
            <a:r>
              <a:rPr lang="en-US" altLang="zh-CN" sz="2400">
                <a:latin typeface="+mn-lt"/>
                <a:ea typeface="+mn-ea"/>
                <a:sym typeface="+mn-ea"/>
              </a:rPr>
              <a:t>pk_D</a:t>
            </a:r>
            <a:r>
              <a:rPr lang="en-US" altLang="zh-CN" sz="2400">
                <a:latin typeface="+mn-lt"/>
                <a:ea typeface="+mn-ea"/>
              </a:rPr>
              <a:t>,m) </a:t>
            </a:r>
            <a:r>
              <a:rPr lang="en-US" altLang="zh-CN" sz="2400">
                <a:latin typeface="+mn-lt"/>
                <a:ea typeface="+mn-ea"/>
                <a:sym typeface="+mn-ea"/>
              </a:rPr>
              <a:t>→ CT</a:t>
            </a:r>
            <a:endParaRPr lang="en-US" altLang="zh-CN" sz="2400">
              <a:latin typeface="+mn-lt"/>
              <a:ea typeface="+mn-ea"/>
            </a:endParaRPr>
          </a:p>
          <a:p>
            <a:pPr marL="457200" indent="-457200">
              <a:buFont typeface="Wingdings" panose="05000000000000000000" charset="0"/>
              <a:buChar char="o"/>
            </a:pPr>
            <a:r>
              <a:rPr lang="en-US" altLang="zh-CN" sz="2400">
                <a:latin typeface="+mn-lt"/>
                <a:ea typeface="+mn-ea"/>
              </a:rPr>
              <a:t>Dec(CT, </a:t>
            </a:r>
            <a:r>
              <a:rPr lang="en-US" altLang="zh-CN" sz="2400">
                <a:highlight>
                  <a:srgbClr val="FFFF00"/>
                </a:highlight>
                <a:latin typeface="+mn-lt"/>
                <a:ea typeface="+mn-ea"/>
              </a:rPr>
              <a:t>sk_D</a:t>
            </a:r>
            <a:r>
              <a:rPr lang="en-US" altLang="zh-CN" sz="2400">
                <a:latin typeface="+mn-lt"/>
                <a:ea typeface="+mn-ea"/>
              </a:rPr>
              <a:t>, pk_E) </a:t>
            </a:r>
            <a:r>
              <a:rPr lang="en-US" altLang="zh-CN" sz="2400">
                <a:latin typeface="+mn-lt"/>
                <a:ea typeface="+mn-ea"/>
                <a:sym typeface="+mn-ea"/>
              </a:rPr>
              <a:t>→ </a:t>
            </a:r>
            <a:r>
              <a:rPr lang="en-US" altLang="zh-CN" sz="2400">
                <a:latin typeface="+mn-lt"/>
                <a:ea typeface="+mn-ea"/>
              </a:rPr>
              <a:t>m</a:t>
            </a:r>
            <a:endParaRPr lang="en-US" altLang="zh-CN" sz="2400">
              <a:latin typeface="+mn-lt"/>
              <a:ea typeface="+mn-ea"/>
            </a:endParaRPr>
          </a:p>
          <a:p>
            <a:pPr marL="457200" lvl="0" indent="-457200">
              <a:buFont typeface="Wingdings" panose="05000000000000000000" charset="0"/>
              <a:buChar char="o"/>
            </a:pPr>
            <a:r>
              <a:rPr lang="en-US" altLang="zh-CN" sz="2400">
                <a:latin typeface="+mn-lt"/>
                <a:ea typeface="+mn-ea"/>
                <a:sym typeface="+mn-ea"/>
              </a:rPr>
              <a:t>Aut(pk_E, </a:t>
            </a:r>
            <a:r>
              <a:rPr lang="en-US" altLang="zh-CN" sz="2400">
                <a:highlight>
                  <a:srgbClr val="FFFF00"/>
                </a:highlight>
                <a:latin typeface="+mn-lt"/>
                <a:ea typeface="+mn-ea"/>
                <a:sym typeface="+mn-ea"/>
              </a:rPr>
              <a:t>sk_D</a:t>
            </a:r>
            <a:r>
              <a:rPr lang="en-US" altLang="zh-CN" sz="2400">
                <a:latin typeface="+mn-lt"/>
                <a:ea typeface="+mn-ea"/>
                <a:sym typeface="+mn-ea"/>
              </a:rPr>
              <a:t>) → </a:t>
            </a:r>
            <a:r>
              <a:rPr lang="en-US" altLang="zh-CN" sz="2400">
                <a:latin typeface="+mn-lt"/>
                <a:ea typeface="+mn-ea"/>
                <a:sym typeface="+mn-ea"/>
              </a:rPr>
              <a:t>sk_{E4D}</a:t>
            </a:r>
            <a:endParaRPr lang="en-US" altLang="zh-CN" sz="2400">
              <a:latin typeface="+mn-lt"/>
              <a:ea typeface="+mn-ea"/>
              <a:sym typeface="+mn-ea"/>
            </a:endParaRPr>
          </a:p>
          <a:p>
            <a:pPr marL="457200" lvl="0" indent="-457200">
              <a:buFont typeface="Wingdings" panose="05000000000000000000" charset="0"/>
              <a:buChar char="o"/>
            </a:pPr>
            <a:r>
              <a:rPr lang="en-US" altLang="zh-CN" sz="2400">
                <a:latin typeface="+mn-lt"/>
                <a:ea typeface="+mn-ea"/>
                <a:sym typeface="+mn-ea"/>
              </a:rPr>
              <a:t>ADec(CT, pk_E,pk_D, </a:t>
            </a:r>
            <a:r>
              <a:rPr lang="en-US" altLang="zh-CN" sz="2400">
                <a:highlight>
                  <a:srgbClr val="FF0000"/>
                </a:highlight>
                <a:latin typeface="+mn-lt"/>
                <a:ea typeface="+mn-ea"/>
                <a:sym typeface="+mn-ea"/>
              </a:rPr>
              <a:t>sk_{E4D}</a:t>
            </a:r>
            <a:r>
              <a:rPr lang="en-US" altLang="zh-CN" sz="2400">
                <a:latin typeface="+mn-lt"/>
                <a:ea typeface="+mn-ea"/>
                <a:sym typeface="+mn-ea"/>
              </a:rPr>
              <a:t>)</a:t>
            </a:r>
            <a:r>
              <a:rPr lang="en-US" altLang="zh-CN" sz="2400">
                <a:latin typeface="+mn-lt"/>
                <a:ea typeface="+mn-ea"/>
                <a:sym typeface="+mn-ea"/>
              </a:rPr>
              <a:t>→ m, iff CT from sk_E for D</a:t>
            </a:r>
            <a:endParaRPr lang="en-US" altLang="zh-CN" sz="2400">
              <a:latin typeface="+mn-lt"/>
              <a:ea typeface="+mn-ea"/>
              <a:sym typeface="+mn-ea"/>
            </a:endParaRPr>
          </a:p>
          <a:p>
            <a:pPr lvl="0">
              <a:buFont typeface="Wingdings" panose="05000000000000000000" charset="0"/>
            </a:pPr>
            <a:r>
              <a:rPr lang="zh-CN" altLang="en-US" sz="2740" b="1">
                <a:solidFill>
                  <a:srgbClr val="C00000"/>
                </a:solidFill>
                <a:latin typeface="+mn-lt"/>
                <a:ea typeface="+mn-ea"/>
                <a:sym typeface="+mn-ea"/>
              </a:rPr>
              <a:t>问题</a:t>
            </a:r>
            <a:r>
              <a:rPr lang="zh-CN" altLang="en-US" sz="2740">
                <a:latin typeface="+mn-lt"/>
                <a:ea typeface="+mn-ea"/>
                <a:sym typeface="+mn-ea"/>
              </a:rPr>
              <a:t>：</a:t>
            </a:r>
            <a:r>
              <a:rPr lang="en-US" altLang="zh-CN" sz="2740">
                <a:latin typeface="+mn-lt"/>
                <a:ea typeface="+mn-ea"/>
                <a:sym typeface="+mn-ea"/>
              </a:rPr>
              <a:t> </a:t>
            </a:r>
            <a:r>
              <a:rPr lang="zh-CN" altLang="en-US" sz="2220">
                <a:latin typeface="+mn-lt"/>
                <a:ea typeface="+mn-ea"/>
                <a:sym typeface="+mn-ea"/>
              </a:rPr>
              <a:t>假设敌人小迪对猜测密文的消息感兴趣，他可以知道什么？</a:t>
            </a:r>
            <a:endParaRPr lang="zh-CN" altLang="en-US" sz="2220">
              <a:latin typeface="+mn-lt"/>
              <a:ea typeface="+mn-ea"/>
              <a:sym typeface="+mn-ea"/>
            </a:endParaRPr>
          </a:p>
          <a:p>
            <a:pPr marL="457200" lvl="0" indent="-457200">
              <a:buFont typeface="Wingdings" panose="05000000000000000000" charset="0"/>
              <a:buChar char="v"/>
            </a:pPr>
            <a:r>
              <a:rPr lang="zh-CN" altLang="en-US" sz="2220">
                <a:latin typeface="+mn-lt"/>
                <a:ea typeface="+mn-ea"/>
                <a:sym typeface="+mn-ea"/>
              </a:rPr>
              <a:t>小迪可以知道</a:t>
            </a:r>
            <a:r>
              <a:rPr lang="en-US" altLang="zh-CN" sz="2220">
                <a:latin typeface="+mn-lt"/>
                <a:ea typeface="+mn-ea"/>
                <a:sym typeface="+mn-ea"/>
              </a:rPr>
              <a:t>sk_E, </a:t>
            </a:r>
            <a:r>
              <a:rPr lang="zh-CN" altLang="en-US" sz="2220">
                <a:latin typeface="+mn-lt"/>
                <a:ea typeface="+mn-ea"/>
                <a:sym typeface="+mn-ea"/>
              </a:rPr>
              <a:t>因为知道这个</a:t>
            </a:r>
            <a:r>
              <a:rPr lang="en-US" altLang="zh-CN" sz="2220">
                <a:latin typeface="+mn-lt"/>
                <a:ea typeface="+mn-ea"/>
                <a:sym typeface="+mn-ea"/>
              </a:rPr>
              <a:t>“</a:t>
            </a:r>
            <a:r>
              <a:rPr lang="zh-CN" altLang="en-US" sz="2220">
                <a:latin typeface="+mn-lt"/>
                <a:ea typeface="+mn-ea"/>
                <a:sym typeface="+mn-ea"/>
              </a:rPr>
              <a:t>不应该</a:t>
            </a:r>
            <a:r>
              <a:rPr lang="en-US" altLang="zh-CN" sz="2220">
                <a:latin typeface="+mn-lt"/>
                <a:ea typeface="+mn-ea"/>
                <a:sym typeface="+mn-ea"/>
              </a:rPr>
              <a:t>”</a:t>
            </a:r>
            <a:r>
              <a:rPr lang="zh-CN" altLang="en-US" sz="2220">
                <a:latin typeface="+mn-lt"/>
                <a:ea typeface="+mn-ea"/>
                <a:sym typeface="+mn-ea"/>
              </a:rPr>
              <a:t>影响</a:t>
            </a:r>
            <a:r>
              <a:rPr lang="en-US" altLang="zh-CN" sz="2220">
                <a:latin typeface="+mn-lt"/>
                <a:ea typeface="+mn-ea"/>
                <a:sym typeface="+mn-ea"/>
              </a:rPr>
              <a:t>CT</a:t>
            </a:r>
            <a:r>
              <a:rPr lang="zh-CN" altLang="en-US" sz="2220">
                <a:latin typeface="+mn-lt"/>
                <a:ea typeface="+mn-ea"/>
                <a:sym typeface="+mn-ea"/>
              </a:rPr>
              <a:t>的机密性。</a:t>
            </a:r>
            <a:endParaRPr lang="zh-CN" altLang="en-US" sz="2220">
              <a:latin typeface="+mn-lt"/>
              <a:ea typeface="+mn-ea"/>
              <a:sym typeface="+mn-ea"/>
            </a:endParaRPr>
          </a:p>
          <a:p>
            <a:pPr marL="457200" lvl="0" indent="-457200">
              <a:buFont typeface="Wingdings" panose="05000000000000000000" charset="0"/>
              <a:buChar char="v"/>
            </a:pPr>
            <a:r>
              <a:rPr lang="zh-CN" altLang="en-US" sz="2220">
                <a:latin typeface="+mn-lt"/>
                <a:ea typeface="+mn-ea"/>
                <a:sym typeface="+mn-ea"/>
              </a:rPr>
              <a:t>小迪不能知道</a:t>
            </a:r>
            <a:r>
              <a:rPr lang="en-US" altLang="zh-CN" sz="2220">
                <a:latin typeface="+mn-lt"/>
                <a:ea typeface="+mn-ea"/>
                <a:sym typeface="+mn-ea"/>
              </a:rPr>
              <a:t>sk_{E4D},</a:t>
            </a:r>
            <a:r>
              <a:rPr lang="zh-CN" altLang="en-US" sz="2220">
                <a:latin typeface="+mn-lt"/>
                <a:ea typeface="+mn-ea"/>
                <a:sym typeface="+mn-ea"/>
              </a:rPr>
              <a:t>因为有这个就可以直接解密。</a:t>
            </a:r>
            <a:endParaRPr lang="zh-CN" altLang="en-US" sz="2220">
              <a:latin typeface="+mn-lt"/>
              <a:ea typeface="+mn-ea"/>
              <a:sym typeface="+mn-ea"/>
            </a:endParaRPr>
          </a:p>
          <a:p>
            <a:pPr marL="457200" lvl="0" indent="-457200">
              <a:buFont typeface="Wingdings" panose="05000000000000000000" charset="0"/>
              <a:buChar char="v"/>
            </a:pPr>
            <a:r>
              <a:rPr lang="zh-CN" altLang="en-US" sz="2220">
                <a:latin typeface="+mn-lt"/>
                <a:ea typeface="+mn-ea"/>
                <a:sym typeface="+mn-ea"/>
              </a:rPr>
              <a:t>小迪应该可以知道</a:t>
            </a:r>
            <a:r>
              <a:rPr lang="en-US" altLang="zh-CN" sz="2220">
                <a:latin typeface="+mn-lt"/>
                <a:ea typeface="+mn-ea"/>
                <a:sym typeface="+mn-ea"/>
              </a:rPr>
              <a:t>sk_{A4D}, </a:t>
            </a:r>
            <a:r>
              <a:rPr lang="zh-CN" altLang="en-US" sz="2220">
                <a:latin typeface="+mn-lt"/>
                <a:ea typeface="+mn-ea"/>
                <a:sym typeface="+mn-ea"/>
              </a:rPr>
              <a:t>因为这个不应该影响</a:t>
            </a:r>
            <a:r>
              <a:rPr lang="en-US" altLang="zh-CN" sz="2220">
                <a:latin typeface="+mn-lt"/>
                <a:ea typeface="+mn-ea"/>
                <a:sym typeface="+mn-ea"/>
              </a:rPr>
              <a:t>CT</a:t>
            </a:r>
            <a:r>
              <a:rPr lang="zh-CN" altLang="en-US" sz="2220">
                <a:latin typeface="+mn-lt"/>
                <a:ea typeface="+mn-ea"/>
                <a:sym typeface="+mn-ea"/>
              </a:rPr>
              <a:t>的机密性。</a:t>
            </a:r>
            <a:endParaRPr lang="zh-CN" altLang="en-US" sz="2220">
              <a:latin typeface="+mn-lt"/>
              <a:ea typeface="+mn-ea"/>
              <a:sym typeface="+mn-ea"/>
            </a:endParaRPr>
          </a:p>
          <a:p>
            <a:pPr marL="457200" lvl="0" indent="-457200">
              <a:buFont typeface="Wingdings" panose="05000000000000000000" charset="0"/>
              <a:buChar char="v"/>
            </a:pPr>
            <a:r>
              <a:rPr lang="zh-CN" altLang="en-US" sz="2220">
                <a:latin typeface="+mn-lt"/>
                <a:ea typeface="+mn-ea"/>
                <a:sym typeface="+mn-ea"/>
              </a:rPr>
              <a:t>我们不用把小迪自己计算出</a:t>
            </a:r>
            <a:r>
              <a:rPr lang="en-US" altLang="zh-CN" sz="2220">
                <a:latin typeface="+mn-lt"/>
                <a:ea typeface="+mn-ea"/>
                <a:sym typeface="+mn-ea"/>
              </a:rPr>
              <a:t>sk_{E4D}</a:t>
            </a:r>
            <a:r>
              <a:rPr lang="zh-CN" altLang="en-US" sz="2220">
                <a:latin typeface="+mn-lt"/>
                <a:ea typeface="+mn-ea"/>
                <a:sym typeface="+mn-ea"/>
              </a:rPr>
              <a:t>作为攻击目标，因为这个攻击比</a:t>
            </a:r>
            <a:r>
              <a:rPr lang="en-US" altLang="zh-CN" sz="2220">
                <a:latin typeface="+mn-lt"/>
                <a:ea typeface="+mn-ea"/>
                <a:sym typeface="+mn-ea"/>
              </a:rPr>
              <a:t> </a:t>
            </a:r>
            <a:r>
              <a:rPr lang="zh-CN" altLang="en-US" sz="2220">
                <a:latin typeface="+mn-lt"/>
                <a:ea typeface="+mn-ea"/>
                <a:sym typeface="+mn-ea"/>
              </a:rPr>
              <a:t>猜测加密消息的难度更大（为什么？）。</a:t>
            </a:r>
            <a:endParaRPr lang="zh-CN" altLang="en-US" sz="2220">
              <a:latin typeface="+mn-lt"/>
              <a:ea typeface="+mn-ea"/>
              <a:sym typeface="+mn-ea"/>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020" y="2705735"/>
            <a:ext cx="8749665" cy="839470"/>
          </a:xfrm>
        </p:spPr>
        <p:txBody>
          <a:bodyPr/>
          <a:lstStyle/>
          <a:p>
            <a:pPr algn="ctr"/>
            <a:r>
              <a:rPr lang="zh-CN" altLang="en-US"/>
              <a:t>第</a:t>
            </a:r>
            <a:r>
              <a:rPr lang="en-US" altLang="zh-CN"/>
              <a:t>3</a:t>
            </a:r>
            <a:r>
              <a:rPr lang="zh-CN" altLang="en-US"/>
              <a:t>课（完）</a:t>
            </a:r>
            <a:endParaRPr lang="zh-CN" altLang="en-US"/>
          </a:p>
        </p:txBody>
      </p:sp>
      <p:sp>
        <p:nvSpPr>
          <p:cNvPr id="4" name="Footer Placeholder 3"/>
          <p:cNvSpPr>
            <a:spLocks noGrp="1"/>
          </p:cNvSpPr>
          <p:nvPr>
            <p:ph type="ftr" sz="quarter" idx="11"/>
          </p:nvPr>
        </p:nvSpPr>
        <p:spPr/>
        <p:txBody>
          <a:bodyPr/>
          <a:lstStyle/>
          <a:p>
            <a:r>
              <a:rPr lang="zh-CN" altLang="en-US"/>
              <a:t>《公钥密码学研究方法论》第3课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/57</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从安全</a:t>
            </a:r>
            <a:r>
              <a:rPr lang="zh-CN"/>
              <a:t>到数学</a:t>
            </a:r>
            <a:endParaRPr lang="zh-CN"/>
          </a:p>
        </p:txBody>
      </p:sp>
      <p:sp>
        <p:nvSpPr>
          <p:cNvPr id="4" name="Footer Placeholder 3"/>
          <p:cNvSpPr>
            <a:spLocks noGrp="1"/>
          </p:cNvSpPr>
          <p:nvPr>
            <p:ph type="ftr" sz="quarter" idx="11"/>
          </p:nvPr>
        </p:nvSpPr>
        <p:spPr/>
        <p:txBody>
          <a:bodyPr/>
          <a:lstStyle/>
          <a:p>
            <a:r>
              <a:rPr lang="zh-CN" altLang="en-US"/>
              <a:t>《公钥密码学研究方法论》第3课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/57</a:t>
            </a:r>
            <a:endParaRPr lang="en-US" dirty="0"/>
          </a:p>
        </p:txBody>
      </p:sp>
      <p:sp>
        <p:nvSpPr>
          <p:cNvPr id="6" name="Text Box 5"/>
          <p:cNvSpPr txBox="1"/>
          <p:nvPr/>
        </p:nvSpPr>
        <p:spPr>
          <a:xfrm>
            <a:off x="554355" y="1395730"/>
            <a:ext cx="2279650" cy="460375"/>
          </a:xfrm>
          <a:prstGeom prst="rect">
            <a:avLst/>
          </a:prstGeom>
          <a:noFill/>
          <a:ln w="28575" cmpd="sng">
            <a:solidFill>
              <a:srgbClr val="1F2DA8"/>
            </a:solidFill>
            <a:prstDash val="solid"/>
          </a:ln>
        </p:spPr>
        <p:txBody>
          <a:bodyPr wrap="square" rtlCol="0" anchor="t">
            <a:spAutoFit/>
          </a:bodyPr>
          <a:p>
            <a:pPr algn="ctr"/>
            <a:r>
              <a:rPr lang="zh-CN" sz="2400">
                <a:sym typeface="+mn-ea"/>
              </a:rPr>
              <a:t>可证明安全</a:t>
            </a:r>
            <a:endParaRPr lang="zh-CN" sz="2400">
              <a:sym typeface="+mn-ea"/>
            </a:endParaRPr>
          </a:p>
        </p:txBody>
      </p:sp>
      <p:sp>
        <p:nvSpPr>
          <p:cNvPr id="7" name="Text Box 6"/>
          <p:cNvSpPr txBox="1"/>
          <p:nvPr/>
        </p:nvSpPr>
        <p:spPr>
          <a:xfrm>
            <a:off x="4321175" y="1395730"/>
            <a:ext cx="3942715" cy="460375"/>
          </a:xfrm>
          <a:prstGeom prst="rect">
            <a:avLst/>
          </a:prstGeom>
          <a:noFill/>
          <a:ln w="28575" cmpd="sng">
            <a:solidFill>
              <a:srgbClr val="1F2DA8"/>
            </a:solidFill>
            <a:prstDash val="solid"/>
          </a:ln>
        </p:spPr>
        <p:txBody>
          <a:bodyPr wrap="square" rtlCol="0" anchor="t">
            <a:spAutoFit/>
          </a:bodyPr>
          <a:p>
            <a:pPr algn="ctr"/>
            <a:r>
              <a:rPr lang="zh-CN" sz="2400">
                <a:sym typeface="+mn-ea"/>
              </a:rPr>
              <a:t>敌人攻破不了方案</a:t>
            </a:r>
            <a:endParaRPr lang="zh-CN" sz="2400">
              <a:sym typeface="+mn-ea"/>
            </a:endParaRPr>
          </a:p>
        </p:txBody>
      </p:sp>
      <p:sp>
        <p:nvSpPr>
          <p:cNvPr id="8" name="Text Box 7"/>
          <p:cNvSpPr txBox="1"/>
          <p:nvPr/>
        </p:nvSpPr>
        <p:spPr>
          <a:xfrm>
            <a:off x="554990" y="2753360"/>
            <a:ext cx="7708900" cy="460375"/>
          </a:xfrm>
          <a:prstGeom prst="rect">
            <a:avLst/>
          </a:prstGeom>
          <a:noFill/>
          <a:ln w="28575" cmpd="sng">
            <a:solidFill>
              <a:srgbClr val="1F2DA8"/>
            </a:solidFill>
            <a:prstDash val="solid"/>
          </a:ln>
        </p:spPr>
        <p:txBody>
          <a:bodyPr wrap="square" rtlCol="0" anchor="t">
            <a:spAutoFit/>
          </a:bodyPr>
          <a:p>
            <a:pPr algn="r"/>
            <a:r>
              <a:rPr lang="zh-CN" sz="2400">
                <a:sym typeface="+mn-ea"/>
              </a:rPr>
              <a:t>敌人攻击方案</a:t>
            </a:r>
            <a:r>
              <a:rPr lang="en-US" altLang="zh-CN" sz="2400">
                <a:sym typeface="+mn-ea"/>
              </a:rPr>
              <a:t> = </a:t>
            </a:r>
            <a:r>
              <a:rPr lang="zh-CN" altLang="en-US" sz="2400">
                <a:sym typeface="+mn-ea"/>
              </a:rPr>
              <a:t>敌人在解决某个计算问题</a:t>
            </a:r>
            <a:endParaRPr lang="en-US" altLang="zh-CN" sz="2400">
              <a:sym typeface="+mn-ea"/>
            </a:endParaRPr>
          </a:p>
        </p:txBody>
      </p:sp>
      <p:sp>
        <p:nvSpPr>
          <p:cNvPr id="10" name="Text Box 9"/>
          <p:cNvSpPr txBox="1"/>
          <p:nvPr/>
        </p:nvSpPr>
        <p:spPr>
          <a:xfrm>
            <a:off x="554355" y="3970655"/>
            <a:ext cx="7709535" cy="460375"/>
          </a:xfrm>
          <a:prstGeom prst="rect">
            <a:avLst/>
          </a:prstGeom>
          <a:noFill/>
          <a:ln w="28575" cmpd="sng">
            <a:solidFill>
              <a:srgbClr val="1F2DA8"/>
            </a:solidFill>
            <a:prstDash val="solid"/>
          </a:ln>
        </p:spPr>
        <p:txBody>
          <a:bodyPr wrap="square" rtlCol="0" anchor="t">
            <a:spAutoFit/>
          </a:bodyPr>
          <a:p>
            <a:pPr algn="l"/>
            <a:r>
              <a:rPr lang="zh-CN" altLang="en-US" sz="2400">
                <a:sym typeface="+mn-ea"/>
              </a:rPr>
              <a:t>敌人能攻破方案</a:t>
            </a:r>
            <a:r>
              <a:rPr lang="en-US" altLang="zh-CN" sz="2400">
                <a:sym typeface="+mn-ea"/>
              </a:rPr>
              <a:t> = </a:t>
            </a:r>
            <a:r>
              <a:rPr lang="zh-CN" altLang="en-US" sz="2400">
                <a:sym typeface="+mn-ea"/>
              </a:rPr>
              <a:t>敌人能解决这个计算问题，但不可能</a:t>
            </a:r>
            <a:endParaRPr lang="zh-CN" altLang="en-US" sz="2400">
              <a:sym typeface="+mn-ea"/>
            </a:endParaRPr>
          </a:p>
        </p:txBody>
      </p:sp>
      <p:sp>
        <p:nvSpPr>
          <p:cNvPr id="11" name="Text Box 10"/>
          <p:cNvSpPr txBox="1"/>
          <p:nvPr/>
        </p:nvSpPr>
        <p:spPr>
          <a:xfrm>
            <a:off x="554355" y="5077460"/>
            <a:ext cx="7710170" cy="829945"/>
          </a:xfrm>
          <a:prstGeom prst="rect">
            <a:avLst/>
          </a:prstGeom>
          <a:noFill/>
          <a:ln w="28575" cmpd="sng">
            <a:solidFill>
              <a:srgbClr val="1F2DA8"/>
            </a:solidFill>
            <a:prstDash val="solid"/>
          </a:ln>
        </p:spPr>
        <p:txBody>
          <a:bodyPr wrap="square" rtlCol="0" anchor="t">
            <a:spAutoFit/>
          </a:bodyPr>
          <a:p>
            <a:pPr algn="ctr"/>
            <a:r>
              <a:rPr lang="zh-CN" altLang="en-US" sz="2400">
                <a:sym typeface="+mn-ea"/>
              </a:rPr>
              <a:t>因为如果敌人能解决这个计算问题，它就能解决另外一个已经被公认承认的</a:t>
            </a:r>
            <a:r>
              <a:rPr lang="zh-CN" altLang="en-US" sz="2400">
                <a:highlight>
                  <a:srgbClr val="FFFF00"/>
                </a:highlight>
                <a:sym typeface="+mn-ea"/>
              </a:rPr>
              <a:t>计算困难问题</a:t>
            </a:r>
            <a:endParaRPr lang="zh-CN" altLang="en-US" sz="2400">
              <a:highlight>
                <a:srgbClr val="FFFF00"/>
              </a:highlight>
              <a:sym typeface="+mn-ea"/>
            </a:endParaRPr>
          </a:p>
        </p:txBody>
      </p:sp>
      <p:cxnSp>
        <p:nvCxnSpPr>
          <p:cNvPr id="12" name="Straight Arrow Connector 11"/>
          <p:cNvCxnSpPr>
            <a:stCxn id="6" idx="3"/>
            <a:endCxn id="7" idx="1"/>
          </p:cNvCxnSpPr>
          <p:nvPr/>
        </p:nvCxnSpPr>
        <p:spPr>
          <a:xfrm>
            <a:off x="2834005" y="1626235"/>
            <a:ext cx="1487170" cy="0"/>
          </a:xfrm>
          <a:prstGeom prst="straightConnector1">
            <a:avLst/>
          </a:prstGeom>
          <a:ln w="38100">
            <a:solidFill>
              <a:srgbClr val="C00000"/>
            </a:solidFill>
            <a:tailEnd type="triangle" w="lg" len="lg"/>
          </a:ln>
        </p:spPr>
        <p:style>
          <a:lnRef idx="2">
            <a:schemeClr val="accent1"/>
          </a:lnRef>
          <a:fillRef idx="0">
            <a:srgbClr val="FFFFFF"/>
          </a:fillRef>
          <a:effectRef idx="0">
            <a:srgbClr val="FFFFFF"/>
          </a:effectRef>
          <a:fontRef idx="minor">
            <a:schemeClr val="tx1"/>
          </a:fontRef>
        </p:style>
      </p:cxnSp>
      <p:cxnSp>
        <p:nvCxnSpPr>
          <p:cNvPr id="13" name="Straight Arrow Connector 12"/>
          <p:cNvCxnSpPr>
            <a:stCxn id="7" idx="2"/>
            <a:endCxn id="8" idx="0"/>
          </p:cNvCxnSpPr>
          <p:nvPr/>
        </p:nvCxnSpPr>
        <p:spPr>
          <a:xfrm flipH="1">
            <a:off x="4409440" y="1856105"/>
            <a:ext cx="1883410" cy="897255"/>
          </a:xfrm>
          <a:prstGeom prst="straightConnector1">
            <a:avLst/>
          </a:prstGeom>
          <a:ln w="28575" cmpd="sng">
            <a:solidFill>
              <a:schemeClr val="accent6"/>
            </a:solidFill>
            <a:prstDash val="sysDash"/>
            <a:tailEnd type="triangle" w="lg" len="lg"/>
          </a:ln>
        </p:spPr>
        <p:style>
          <a:lnRef idx="2">
            <a:schemeClr val="accent1"/>
          </a:lnRef>
          <a:fillRef idx="0">
            <a:srgbClr val="FFFFFF"/>
          </a:fillRef>
          <a:effectRef idx="0">
            <a:srgbClr val="FFFFFF"/>
          </a:effectRef>
          <a:fontRef idx="minor">
            <a:schemeClr val="tx1"/>
          </a:fontRef>
        </p:style>
      </p:cxnSp>
      <p:cxnSp>
        <p:nvCxnSpPr>
          <p:cNvPr id="14" name="Straight Arrow Connector 13"/>
          <p:cNvCxnSpPr>
            <a:stCxn id="8" idx="2"/>
            <a:endCxn id="10" idx="0"/>
          </p:cNvCxnSpPr>
          <p:nvPr/>
        </p:nvCxnSpPr>
        <p:spPr>
          <a:xfrm>
            <a:off x="4409440" y="3213735"/>
            <a:ext cx="0" cy="756920"/>
          </a:xfrm>
          <a:prstGeom prst="straightConnector1">
            <a:avLst/>
          </a:prstGeom>
          <a:ln w="38100">
            <a:solidFill>
              <a:srgbClr val="C00000"/>
            </a:solidFill>
            <a:tailEnd type="triangle" w="lg" len="lg"/>
          </a:ln>
        </p:spPr>
        <p:style>
          <a:lnRef idx="2">
            <a:schemeClr val="accent1"/>
          </a:lnRef>
          <a:fillRef idx="0">
            <a:srgbClr val="FFFFFF"/>
          </a:fillRef>
          <a:effectRef idx="0">
            <a:srgbClr val="FFFFFF"/>
          </a:effectRef>
          <a:fontRef idx="minor">
            <a:schemeClr val="tx1"/>
          </a:fontRef>
        </p:style>
      </p:cxnSp>
      <p:cxnSp>
        <p:nvCxnSpPr>
          <p:cNvPr id="15" name="Straight Arrow Connector 14"/>
          <p:cNvCxnSpPr>
            <a:stCxn id="10" idx="2"/>
            <a:endCxn id="11" idx="0"/>
          </p:cNvCxnSpPr>
          <p:nvPr/>
        </p:nvCxnSpPr>
        <p:spPr>
          <a:xfrm>
            <a:off x="4409440" y="4431030"/>
            <a:ext cx="0" cy="646430"/>
          </a:xfrm>
          <a:prstGeom prst="straightConnector1">
            <a:avLst/>
          </a:prstGeom>
          <a:ln w="38100">
            <a:solidFill>
              <a:srgbClr val="C00000"/>
            </a:solidFill>
            <a:tailEnd type="triangle" w="lg" len="lg"/>
          </a:ln>
        </p:spPr>
        <p:style>
          <a:lnRef idx="2">
            <a:schemeClr val="accent1"/>
          </a:lnRef>
          <a:fillRef idx="0">
            <a:srgbClr val="FFFFFF"/>
          </a:fillRef>
          <a:effectRef idx="0">
            <a:srgbClr val="FFFFFF"/>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计算困难</a:t>
            </a:r>
            <a:r>
              <a:rPr lang="zh-CN" altLang="en-US"/>
              <a:t>问题</a:t>
            </a:r>
            <a:r>
              <a:rPr lang="en-US" altLang="zh-CN"/>
              <a:t>   1/3</a:t>
            </a:r>
            <a:endParaRPr lang="zh-CN" altLang="en-US"/>
          </a:p>
        </p:txBody>
      </p:sp>
      <p:sp>
        <p:nvSpPr>
          <p:cNvPr id="3" name="Text Placeholder 2"/>
          <p:cNvSpPr>
            <a:spLocks noGrp="1"/>
          </p:cNvSpPr>
          <p:nvPr>
            <p:ph type="body" idx="1"/>
          </p:nvPr>
        </p:nvSpPr>
        <p:spPr/>
        <p:txBody>
          <a:bodyPr/>
          <a:p>
            <a:pPr marL="457200" indent="-457200">
              <a:buFont typeface="Wingdings" panose="05000000000000000000" charset="0"/>
              <a:buChar char="o"/>
            </a:pPr>
            <a:r>
              <a:rPr lang="en-US"/>
              <a:t>公钥密码学诞生于单向函数，因此密码圈研究人员对困难性的首次认识为函数的单向性问题，即函数的反向计算很困难。 </a:t>
            </a:r>
            <a:endParaRPr lang="en-US"/>
          </a:p>
          <a:p>
            <a:pPr marL="457200" indent="-457200">
              <a:buFont typeface="Wingdings" panose="05000000000000000000" charset="0"/>
              <a:buChar char="o"/>
            </a:pPr>
            <a:endParaRPr lang="en-US"/>
          </a:p>
          <a:p>
            <a:pPr marL="457200" indent="-457200">
              <a:buFont typeface="Wingdings" panose="05000000000000000000" charset="0"/>
              <a:buChar char="o"/>
            </a:pPr>
            <a:r>
              <a:rPr lang="en-US"/>
              <a:t>直观地讲，研究人员希望敌人攻破方案就如同解决单向性问题一样困难。然而，</a:t>
            </a:r>
            <a:r>
              <a:rPr lang="en-US">
                <a:highlight>
                  <a:srgbClr val="FFFF00"/>
                </a:highlight>
              </a:rPr>
              <a:t>为了</a:t>
            </a:r>
            <a:r>
              <a:rPr lang="zh-CN" altLang="en-US">
                <a:highlight>
                  <a:srgbClr val="FFFF00"/>
                </a:highlight>
              </a:rPr>
              <a:t>得到一些更实用更安全的方案</a:t>
            </a:r>
            <a:r>
              <a:rPr lang="en-US"/>
              <a:t>，密码圈研究人员不得不在每一个单向性问题的基础上扩展出一系列的困难问题</a:t>
            </a:r>
            <a:r>
              <a:rPr lang="zh-CN" altLang="en-US"/>
              <a:t>，并依赖这些困难问题。</a:t>
            </a:r>
            <a:endParaRPr lang="zh-CN" altLang="en-US"/>
          </a:p>
        </p:txBody>
      </p:sp>
      <p:sp>
        <p:nvSpPr>
          <p:cNvPr id="4" name="Footer Placeholder 3"/>
          <p:cNvSpPr>
            <a:spLocks noGrp="1"/>
          </p:cNvSpPr>
          <p:nvPr>
            <p:ph type="ftr" sz="quarter" idx="11"/>
          </p:nvPr>
        </p:nvSpPr>
        <p:spPr/>
        <p:txBody>
          <a:bodyPr/>
          <a:p>
            <a:r>
              <a:rPr lang="zh-CN" altLang="en-US"/>
              <a:t>《公钥密码学研究方法论》第3课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/57</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ym typeface="+mn-ea"/>
              </a:rPr>
              <a:t>计算困难</a:t>
            </a:r>
            <a:r>
              <a:rPr lang="zh-CN" altLang="en-US">
                <a:sym typeface="+mn-ea"/>
              </a:rPr>
              <a:t>问题</a:t>
            </a:r>
            <a:r>
              <a:rPr lang="en-US" altLang="zh-CN">
                <a:sym typeface="+mn-ea"/>
              </a:rPr>
              <a:t>   2/3</a:t>
            </a:r>
            <a:endParaRPr lang="en-US"/>
          </a:p>
        </p:txBody>
      </p:sp>
      <p:sp>
        <p:nvSpPr>
          <p:cNvPr id="3" name="Text Placeholder 2"/>
          <p:cNvSpPr>
            <a:spLocks noGrp="1"/>
          </p:cNvSpPr>
          <p:nvPr>
            <p:ph type="body" idx="1"/>
          </p:nvPr>
        </p:nvSpPr>
        <p:spPr>
          <a:xfrm>
            <a:off x="207010" y="1350645"/>
            <a:ext cx="8749665" cy="4691380"/>
          </a:xfrm>
        </p:spPr>
        <p:txBody>
          <a:bodyPr>
            <a:normAutofit lnSpcReduction="10000"/>
          </a:bodyPr>
          <a:p>
            <a:pPr marL="457200" indent="-457200">
              <a:buFont typeface="Wingdings" panose="05000000000000000000" charset="0"/>
              <a:buChar char="o"/>
            </a:pPr>
            <a:r>
              <a:rPr lang="en-US"/>
              <a:t>公钥密码学这几十年的发展产生了两大类困难问题：</a:t>
            </a:r>
            <a:endParaRPr lang="en-US"/>
          </a:p>
          <a:p>
            <a:pPr lvl="1">
              <a:buFont typeface="Wingdings" panose="05000000000000000000" charset="0"/>
              <a:buChar char="v"/>
            </a:pPr>
            <a:r>
              <a:rPr lang="en-US">
                <a:solidFill>
                  <a:schemeClr val="tx1"/>
                </a:solidFill>
                <a:highlight>
                  <a:srgbClr val="FFFF00"/>
                </a:highlight>
                <a:uFillTx/>
                <a:latin typeface="Garamond" panose="02020404030301010803" charset="0"/>
                <a:ea typeface="仿宋" panose="02010609060101010101" charset="-122"/>
              </a:rPr>
              <a:t>计算式问题</a:t>
            </a:r>
            <a:r>
              <a:rPr lang="en-US">
                <a:solidFill>
                  <a:schemeClr val="tx1"/>
                </a:solidFill>
                <a:uFillTx/>
                <a:latin typeface="Garamond" panose="02020404030301010803" charset="0"/>
                <a:ea typeface="仿宋" panose="02010609060101010101" charset="-122"/>
              </a:rPr>
              <a:t>（Computational Problem）</a:t>
            </a:r>
            <a:r>
              <a:rPr lang="zh-CN" altLang="en-US">
                <a:solidFill>
                  <a:schemeClr val="tx1"/>
                </a:solidFill>
                <a:uFillTx/>
                <a:latin typeface="Garamond" panose="02020404030301010803" charset="0"/>
                <a:ea typeface="仿宋" panose="02010609060101010101" charset="-122"/>
              </a:rPr>
              <a:t>。答案空间大</a:t>
            </a:r>
            <a:endParaRPr lang="en-US">
              <a:solidFill>
                <a:schemeClr val="tx1"/>
              </a:solidFill>
              <a:uFillTx/>
              <a:latin typeface="Garamond" panose="02020404030301010803" charset="0"/>
              <a:ea typeface="仿宋" panose="02010609060101010101" charset="-122"/>
            </a:endParaRPr>
          </a:p>
          <a:p>
            <a:pPr lvl="1">
              <a:buFont typeface="Wingdings" panose="05000000000000000000" charset="0"/>
              <a:buChar char="v"/>
            </a:pPr>
            <a:r>
              <a:rPr lang="en-US">
                <a:solidFill>
                  <a:schemeClr val="tx1"/>
                </a:solidFill>
                <a:highlight>
                  <a:srgbClr val="00FF00"/>
                </a:highlight>
                <a:uFillTx/>
                <a:latin typeface="Garamond" panose="02020404030301010803" charset="0"/>
                <a:ea typeface="仿宋" panose="02010609060101010101" charset="-122"/>
              </a:rPr>
              <a:t>判别式问题</a:t>
            </a:r>
            <a:r>
              <a:rPr lang="en-US">
                <a:solidFill>
                  <a:schemeClr val="tx1"/>
                </a:solidFill>
                <a:uFillTx/>
                <a:latin typeface="Garamond" panose="02020404030301010803" charset="0"/>
                <a:ea typeface="仿宋" panose="02010609060101010101" charset="-122"/>
              </a:rPr>
              <a:t>（Decisional Problem）。</a:t>
            </a:r>
            <a:r>
              <a:rPr lang="zh-CN" altLang="en-US">
                <a:solidFill>
                  <a:schemeClr val="tx1"/>
                </a:solidFill>
                <a:uFillTx/>
                <a:latin typeface="Garamond" panose="02020404030301010803" charset="0"/>
                <a:ea typeface="仿宋" panose="02010609060101010101" charset="-122"/>
              </a:rPr>
              <a:t>答案空间</a:t>
            </a:r>
            <a:r>
              <a:rPr lang="en-US" altLang="zh-CN">
                <a:solidFill>
                  <a:schemeClr val="tx1"/>
                </a:solidFill>
                <a:uFillTx/>
                <a:latin typeface="Garamond" panose="02020404030301010803" charset="0"/>
                <a:ea typeface="仿宋" panose="02010609060101010101" charset="-122"/>
              </a:rPr>
              <a:t>T/F</a:t>
            </a:r>
            <a:endParaRPr lang="en-US">
              <a:solidFill>
                <a:schemeClr val="tx1"/>
              </a:solidFill>
              <a:uFillTx/>
              <a:latin typeface="Garamond" panose="02020404030301010803" charset="0"/>
              <a:ea typeface="仿宋" panose="02010609060101010101" charset="-122"/>
            </a:endParaRPr>
          </a:p>
          <a:p>
            <a:pPr marL="457200" lvl="1" indent="0">
              <a:buFont typeface="Wingdings" panose="05000000000000000000" charset="0"/>
              <a:buNone/>
            </a:pPr>
            <a:endParaRPr lang="en-US"/>
          </a:p>
          <a:p>
            <a:pPr marL="457200" indent="-457200">
              <a:buFont typeface="Wingdings" panose="05000000000000000000" charset="0"/>
              <a:buChar char="o"/>
            </a:pPr>
            <a:r>
              <a:rPr lang="en-US"/>
              <a:t>单向性问题本身属于一个计算式困难问题，但是它衍生出了这两大类计算困难问题。</a:t>
            </a:r>
            <a:endParaRPr lang="en-US"/>
          </a:p>
          <a:p>
            <a:pPr>
              <a:buFont typeface="Wingdings" panose="05000000000000000000" charset="0"/>
            </a:pPr>
            <a:endParaRPr lang="en-US"/>
          </a:p>
          <a:p>
            <a:pPr marL="457200" indent="-457200">
              <a:buFont typeface="Wingdings" panose="05000000000000000000" charset="0"/>
              <a:buChar char="o"/>
            </a:pPr>
            <a:r>
              <a:rPr lang="en-US"/>
              <a:t>数字签名方案的安全性主要和计算式困难问题相关。</a:t>
            </a:r>
            <a:r>
              <a:rPr lang="zh-CN" altLang="en-US"/>
              <a:t>但有些特殊的签名方案需要借助判别式困难问题。</a:t>
            </a:r>
            <a:endParaRPr lang="zh-CN" altLang="en-US"/>
          </a:p>
        </p:txBody>
      </p:sp>
      <p:sp>
        <p:nvSpPr>
          <p:cNvPr id="4" name="Footer Placeholder 3"/>
          <p:cNvSpPr>
            <a:spLocks noGrp="1"/>
          </p:cNvSpPr>
          <p:nvPr>
            <p:ph type="ftr" sz="quarter" idx="11"/>
          </p:nvPr>
        </p:nvSpPr>
        <p:spPr/>
        <p:txBody>
          <a:bodyPr/>
          <a:p>
            <a:r>
              <a:rPr lang="zh-CN" altLang="en-US"/>
              <a:t>《公钥密码学研究方法论》第3课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/57</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ym typeface="+mn-ea"/>
              </a:rPr>
              <a:t>计算困难</a:t>
            </a:r>
            <a:r>
              <a:rPr lang="zh-CN" altLang="en-US">
                <a:sym typeface="+mn-ea"/>
              </a:rPr>
              <a:t>问题</a:t>
            </a:r>
            <a:r>
              <a:rPr lang="en-US" altLang="zh-CN">
                <a:sym typeface="+mn-ea"/>
              </a:rPr>
              <a:t>   3/3</a:t>
            </a:r>
            <a:endParaRPr lang="en-US"/>
          </a:p>
        </p:txBody>
      </p:sp>
      <p:sp>
        <p:nvSpPr>
          <p:cNvPr id="3" name="Text Placeholder 2"/>
          <p:cNvSpPr>
            <a:spLocks noGrp="1"/>
          </p:cNvSpPr>
          <p:nvPr>
            <p:ph type="body" idx="1"/>
          </p:nvPr>
        </p:nvSpPr>
        <p:spPr>
          <a:xfrm>
            <a:off x="207010" y="1350645"/>
            <a:ext cx="8749665" cy="4818380"/>
          </a:xfrm>
        </p:spPr>
        <p:txBody>
          <a:bodyPr>
            <a:normAutofit fontScale="80000"/>
          </a:bodyPr>
          <a:p>
            <a:r>
              <a:rPr lang="en-US">
                <a:sym typeface="+mn-ea"/>
              </a:rPr>
              <a:t>假设f(x)是一个带有加法同态性的群函数，困难问题对应的两个例子：</a:t>
            </a:r>
            <a:endParaRPr lang="en-US">
              <a:sym typeface="+mn-ea"/>
            </a:endParaRPr>
          </a:p>
          <a:p>
            <a:endParaRPr lang="en-US">
              <a:sym typeface="+mn-ea"/>
            </a:endParaRPr>
          </a:p>
          <a:p>
            <a:endParaRPr lang="en-US">
              <a:sym typeface="+mn-ea"/>
            </a:endParaRPr>
          </a:p>
          <a:p>
            <a:endParaRPr lang="en-US">
              <a:sym typeface="+mn-ea"/>
            </a:endParaRPr>
          </a:p>
          <a:p>
            <a:endParaRPr lang="en-US">
              <a:sym typeface="+mn-ea"/>
            </a:endParaRPr>
          </a:p>
          <a:p>
            <a:pPr marL="342900" indent="-342900">
              <a:buFont typeface="Wingdings" panose="05000000000000000000" charset="0"/>
              <a:buChar char="o"/>
            </a:pPr>
            <a:r>
              <a:rPr lang="en-US"/>
              <a:t>单向性问题是所有扩展出来的困难问题的基础，即解决单向性问题就能解决所有扩展后的困难问题。可以从上述两个例子看出：如果单向函数的单向性问题是简单的，那么我们可以先把x_1,x_2算出来，再计算f(x_1*x_2)，困难问题立即变成简单问题。</a:t>
            </a:r>
            <a:endParaRPr lang="en-US"/>
          </a:p>
          <a:p>
            <a:pPr marL="342900" indent="-342900">
              <a:lnSpc>
                <a:spcPct val="110000"/>
              </a:lnSpc>
              <a:buFont typeface="Wingdings" panose="05000000000000000000" charset="0"/>
              <a:buChar char="o"/>
            </a:pPr>
            <a:r>
              <a:rPr lang="en-US"/>
              <a:t>反之，解决扩展后的困难问题不一定能解决函数的单向性问题，比如上述的两个例子。(</a:t>
            </a:r>
            <a:r>
              <a:rPr lang="zh-CN" altLang="en-US"/>
              <a:t>密码学研究里一个很大的方向是研究困难性</a:t>
            </a:r>
            <a:r>
              <a:rPr lang="en-US"/>
              <a:t>)</a:t>
            </a:r>
            <a:endParaRPr lang="en-US"/>
          </a:p>
          <a:p>
            <a:endParaRPr lang="en-US"/>
          </a:p>
        </p:txBody>
      </p:sp>
      <p:sp>
        <p:nvSpPr>
          <p:cNvPr id="4" name="Footer Placeholder 3"/>
          <p:cNvSpPr>
            <a:spLocks noGrp="1"/>
          </p:cNvSpPr>
          <p:nvPr>
            <p:ph type="ftr" sz="quarter" idx="11"/>
          </p:nvPr>
        </p:nvSpPr>
        <p:spPr/>
        <p:txBody>
          <a:bodyPr/>
          <a:p>
            <a:r>
              <a:rPr lang="zh-CN" altLang="en-US"/>
              <a:t>《公钥密码学研究方法论》第3课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/57</a:t>
            </a:r>
            <a:endParaRPr lang="en-US"/>
          </a:p>
        </p:txBody>
      </p:sp>
      <p:pic>
        <p:nvPicPr>
          <p:cNvPr id="6" name="Picture 5"/>
          <p:cNvPicPr>
            <a:picLocks noChangeAspect="1"/>
          </p:cNvPicPr>
          <p:nvPr/>
        </p:nvPicPr>
        <p:blipFill>
          <a:blip r:embed="rId1"/>
          <a:stretch>
            <a:fillRect/>
          </a:stretch>
        </p:blipFill>
        <p:spPr>
          <a:xfrm>
            <a:off x="359410" y="1866900"/>
            <a:ext cx="8220075" cy="15621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12492</Words>
  <Application>WPS Presentation</Application>
  <PresentationFormat>On-screen Show (4:3)</PresentationFormat>
  <Paragraphs>859</Paragraphs>
  <Slides>57</Slides>
  <Notes>41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57</vt:i4>
      </vt:variant>
    </vt:vector>
  </HeadingPairs>
  <TitlesOfParts>
    <vt:vector size="68" baseType="lpstr">
      <vt:lpstr>Arial</vt:lpstr>
      <vt:lpstr>宋体</vt:lpstr>
      <vt:lpstr>Wingdings</vt:lpstr>
      <vt:lpstr>微软雅黑</vt:lpstr>
      <vt:lpstr>Garamond</vt:lpstr>
      <vt:lpstr>仿宋</vt:lpstr>
      <vt:lpstr>黑体</vt:lpstr>
      <vt:lpstr>Wingdings</vt:lpstr>
      <vt:lpstr>Arial Unicode MS</vt:lpstr>
      <vt:lpstr>Calibri</vt:lpstr>
      <vt:lpstr>Office Theme</vt:lpstr>
      <vt:lpstr>公钥密码学研究方法论  </vt:lpstr>
      <vt:lpstr>内容回顾</vt:lpstr>
      <vt:lpstr>Outline：可证明安全以及它的发展之路</vt:lpstr>
      <vt:lpstr>安全分析VS安全证明    1/2</vt:lpstr>
      <vt:lpstr>安全分析VS安全证明    2/2</vt:lpstr>
      <vt:lpstr>从安全到数学</vt:lpstr>
      <vt:lpstr>计算困难问题   1/3</vt:lpstr>
      <vt:lpstr>计算困难问题   2/3</vt:lpstr>
      <vt:lpstr>计算困难问题   3/3</vt:lpstr>
      <vt:lpstr>计算复杂性再探   1/4</vt:lpstr>
      <vt:lpstr>计算复杂性再探   2/4</vt:lpstr>
      <vt:lpstr>计算复杂性再探   3/4</vt:lpstr>
      <vt:lpstr>计算复杂性再探   4/4</vt:lpstr>
      <vt:lpstr>归约和安全归约      1/3</vt:lpstr>
      <vt:lpstr>归约和安全归约      2/3</vt:lpstr>
      <vt:lpstr>归约和安全归约      3/3</vt:lpstr>
      <vt:lpstr>什么是模型 Model</vt:lpstr>
      <vt:lpstr>计算模型Computational Model   1/4</vt:lpstr>
      <vt:lpstr>计算模型Computational Model   2/4</vt:lpstr>
      <vt:lpstr>计算模型Computational Model   3/4</vt:lpstr>
      <vt:lpstr>计算模型Computational Model   4/4</vt:lpstr>
      <vt:lpstr>安全模型Security Model   1/6</vt:lpstr>
      <vt:lpstr>安全模型Security Model   2/6</vt:lpstr>
      <vt:lpstr>安全模型Security Model   3/6</vt:lpstr>
      <vt:lpstr>安全模型Security Model   4/6</vt:lpstr>
      <vt:lpstr>安全模型Security Model   5/6</vt:lpstr>
      <vt:lpstr>安全模型Security Model   6/6</vt:lpstr>
      <vt:lpstr>公钥密码学研究的特点</vt:lpstr>
      <vt:lpstr>可证明发展的三个阶段</vt:lpstr>
      <vt:lpstr>第一阶段：1979-1992          1/6</vt:lpstr>
      <vt:lpstr>第一阶段：1979-1992          2/6</vt:lpstr>
      <vt:lpstr>第一阶段：1979-1992          3/6</vt:lpstr>
      <vt:lpstr>第一阶段：1979-1992          4/6</vt:lpstr>
      <vt:lpstr>第一阶段：1979-1992          5/6</vt:lpstr>
      <vt:lpstr>第一阶段：1979-1992          6/6</vt:lpstr>
      <vt:lpstr>第二阶段：1993-2001          1/6</vt:lpstr>
      <vt:lpstr>第二阶段：1993-2001          2/6</vt:lpstr>
      <vt:lpstr>第二阶段：1993-2001          3/6</vt:lpstr>
      <vt:lpstr>第二阶段：1993-2001          4/6</vt:lpstr>
      <vt:lpstr>第二阶段：1993-2001          5/6</vt:lpstr>
      <vt:lpstr>第二阶段：1993-2001          6/6</vt:lpstr>
      <vt:lpstr>第三阶段：2001-2021          1/2</vt:lpstr>
      <vt:lpstr>第三阶段：2001-2021          2/2</vt:lpstr>
      <vt:lpstr>解决问题的方法：后退一步     1/2</vt:lpstr>
      <vt:lpstr>解决问题的方法：后退一步     2/2</vt:lpstr>
      <vt:lpstr>可证明安全的后续及补充    1/8</vt:lpstr>
      <vt:lpstr>可证明安全的后续及补充    2/8</vt:lpstr>
      <vt:lpstr>可证明安全的后续及补充    3/8</vt:lpstr>
      <vt:lpstr>可证明安全的后续及补充    4/8</vt:lpstr>
      <vt:lpstr>可证明安全的后续及补充    5/8</vt:lpstr>
      <vt:lpstr>可证明安全的后续及补充    6/8</vt:lpstr>
      <vt:lpstr>可证明安全的后续及补充    7/8</vt:lpstr>
      <vt:lpstr>可证明安全的后续及补充    8/8</vt:lpstr>
      <vt:lpstr>安全模型的定义技巧(补充)   1/3</vt:lpstr>
      <vt:lpstr>安全模型的定义技巧(补充)   2/3</vt:lpstr>
      <vt:lpstr>安全模型的定义技巧(补充)   3/3</vt:lpstr>
      <vt:lpstr>第3课（完）</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fuchun</dc:creator>
  <cp:lastModifiedBy>fuchun</cp:lastModifiedBy>
  <cp:revision>183</cp:revision>
  <dcterms:created xsi:type="dcterms:W3CDTF">2023-09-01T10:24:00Z</dcterms:created>
  <dcterms:modified xsi:type="dcterms:W3CDTF">2023-10-03T22:35:35Z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796F623A12B24670BD5378CB9944AF64_12</vt:lpwstr>
  </property>
  <property fmtid="{D5CDD505-2E9C-101B-9397-08002B2CF9AE}" pid="3" name="KSOProductBuildVer">
    <vt:lpwstr>1033-12.2.0.13215</vt:lpwstr>
  </property>
</Properties>
</file>