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63"/>
  </p:handoutMasterIdLst>
  <p:sldIdLst>
    <p:sldId id="256" r:id="rId3"/>
    <p:sldId id="465" r:id="rId5"/>
    <p:sldId id="464" r:id="rId6"/>
    <p:sldId id="399" r:id="rId7"/>
    <p:sldId id="400" r:id="rId8"/>
    <p:sldId id="402" r:id="rId9"/>
    <p:sldId id="299" r:id="rId10"/>
    <p:sldId id="403" r:id="rId11"/>
    <p:sldId id="404" r:id="rId12"/>
    <p:sldId id="405" r:id="rId13"/>
    <p:sldId id="406" r:id="rId14"/>
    <p:sldId id="407" r:id="rId15"/>
    <p:sldId id="387" r:id="rId16"/>
    <p:sldId id="389" r:id="rId17"/>
    <p:sldId id="390" r:id="rId18"/>
    <p:sldId id="391" r:id="rId19"/>
    <p:sldId id="392" r:id="rId20"/>
    <p:sldId id="394" r:id="rId21"/>
    <p:sldId id="401" r:id="rId22"/>
    <p:sldId id="417" r:id="rId23"/>
    <p:sldId id="418" r:id="rId24"/>
    <p:sldId id="419" r:id="rId25"/>
    <p:sldId id="420" r:id="rId26"/>
    <p:sldId id="421" r:id="rId27"/>
    <p:sldId id="422" r:id="rId28"/>
    <p:sldId id="423" r:id="rId29"/>
    <p:sldId id="424" r:id="rId30"/>
    <p:sldId id="425" r:id="rId31"/>
    <p:sldId id="426" r:id="rId32"/>
    <p:sldId id="428" r:id="rId33"/>
    <p:sldId id="429" r:id="rId34"/>
    <p:sldId id="430" r:id="rId35"/>
    <p:sldId id="433" r:id="rId36"/>
    <p:sldId id="432" r:id="rId37"/>
    <p:sldId id="436" r:id="rId38"/>
    <p:sldId id="438" r:id="rId39"/>
    <p:sldId id="439" r:id="rId40"/>
    <p:sldId id="440" r:id="rId41"/>
    <p:sldId id="441" r:id="rId42"/>
    <p:sldId id="442" r:id="rId43"/>
    <p:sldId id="445" r:id="rId44"/>
    <p:sldId id="446" r:id="rId45"/>
    <p:sldId id="447" r:id="rId46"/>
    <p:sldId id="443"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38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6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zh-CN"/>
              <a:t>Practice makes perfect.</a:t>
            </a:r>
            <a:endParaRPr lang="en-US" altLang="zh-CN"/>
          </a:p>
          <a:p>
            <a:r>
              <a:rPr lang="zh-CN" altLang="en-US"/>
              <a:t>接下来给一些和加密有关的一些算法定义。</a:t>
            </a:r>
            <a:endParaRPr lang="zh-CN" altLang="en-US"/>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这是公钥加密里的加密算法和解密算法</a:t>
            </a:r>
            <a:endParaRPr lang="zh-CN" altLang="en-US"/>
          </a:p>
          <a:p>
            <a:endParaRPr lang="zh-CN" altLang="en-US"/>
          </a:p>
          <a:p>
            <a:r>
              <a:rPr lang="zh-CN" altLang="en-US"/>
              <a:t>这里的</a:t>
            </a:r>
            <a:r>
              <a:rPr lang="en-US" altLang="zh-CN"/>
              <a:t>Enc, Dec </a:t>
            </a:r>
            <a:r>
              <a:rPr lang="zh-CN" altLang="en-US"/>
              <a:t>可以看成算法名字的简写。</a:t>
            </a:r>
            <a:r>
              <a:rPr lang="en-US" altLang="zh-CN"/>
              <a:t>  Enc </a:t>
            </a:r>
            <a:r>
              <a:rPr lang="zh-CN" altLang="en-US"/>
              <a:t>写成</a:t>
            </a:r>
            <a:r>
              <a:rPr lang="en-US" altLang="zh-CN"/>
              <a:t> ABC(pk, m) </a:t>
            </a:r>
            <a:r>
              <a:rPr lang="zh-CN" altLang="en-US"/>
              <a:t>也行，但会阻碍他人的阅读。</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注意：</a:t>
            </a:r>
            <a:r>
              <a:rPr lang="en-US" altLang="zh-CN"/>
              <a:t> “</a:t>
            </a:r>
            <a:r>
              <a:rPr lang="zh-CN" altLang="en-US">
                <a:sym typeface="+mn-ea"/>
              </a:rPr>
              <a:t>用户小艾就无法从该文件夹知道小强在和谁通讯</a:t>
            </a:r>
            <a:r>
              <a:rPr lang="en-US" altLang="zh-CN"/>
              <a:t>” </a:t>
            </a:r>
            <a:r>
              <a:rPr lang="zh-CN" altLang="en-US"/>
              <a:t>这个实际上是一种安全需求，需要通过安全模型给予形式化定义</a:t>
            </a:r>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zh-CN">
                <a:sym typeface="+mn-ea"/>
              </a:rPr>
              <a:t>sk_{E4D} </a:t>
            </a:r>
            <a:r>
              <a:rPr lang="zh-CN" altLang="en-US">
                <a:sym typeface="+mn-ea"/>
              </a:rPr>
              <a:t>只能解密某个用户发来的密文</a:t>
            </a:r>
            <a:endParaRPr lang="zh-CN" altLang="en-US">
              <a:sym typeface="+mn-ea"/>
            </a:endParaRPr>
          </a:p>
          <a:p>
            <a:r>
              <a:rPr lang="en-US" altLang="zh-CN">
                <a:sym typeface="+mn-ea"/>
              </a:rPr>
              <a:t>sk_D </a:t>
            </a:r>
            <a:r>
              <a:rPr lang="zh-CN" altLang="en-US">
                <a:sym typeface="+mn-ea"/>
              </a:rPr>
              <a:t>能够解密所有用户发来的密文</a:t>
            </a:r>
            <a:endParaRPr lang="zh-CN" altLang="en-US">
              <a:sym typeface="+mn-ea"/>
            </a:endParaRPr>
          </a:p>
          <a:p>
            <a:endParaRPr lang="zh-CN" altLang="en-US">
              <a:sym typeface="+mn-ea"/>
            </a:endParaRPr>
          </a:p>
          <a:p>
            <a:endParaRPr lang="zh-CN" altLang="en-US">
              <a:sym typeface="+mn-ea"/>
            </a:endParaRPr>
          </a:p>
          <a:p>
            <a:r>
              <a:rPr lang="zh-CN" altLang="en-US">
                <a:sym typeface="+mn-ea"/>
              </a:rPr>
              <a:t>这是我自己瞎编的</a:t>
            </a:r>
            <a:r>
              <a:rPr lang="en-US" altLang="zh-CN">
                <a:sym typeface="+mn-ea"/>
              </a:rPr>
              <a:t>primitive</a:t>
            </a:r>
            <a:endParaRPr lang="en-US" altLang="zh-CN">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每一种密码技术的使用都需要一些假设的成立。</a:t>
            </a:r>
            <a:r>
              <a:rPr lang="en-US" altLang="zh-CN"/>
              <a:t> </a:t>
            </a:r>
            <a:r>
              <a:rPr lang="zh-CN" altLang="en-US"/>
              <a:t>如何让这些假设成立是另外一个问题。</a:t>
            </a:r>
            <a:endParaRPr lang="zh-CN" altLang="en-US"/>
          </a:p>
          <a:p>
            <a:endParaRPr lang="zh-CN" altLang="en-US"/>
          </a:p>
          <a:p>
            <a:r>
              <a:rPr lang="zh-CN" altLang="en-US"/>
              <a:t>比如，</a:t>
            </a:r>
            <a:r>
              <a:rPr lang="en-US" altLang="zh-CN"/>
              <a:t> </a:t>
            </a:r>
            <a:r>
              <a:rPr lang="zh-CN" altLang="en-US"/>
              <a:t>公钥加密可以保证机密性，但需要小强相信这是小曼的公钥。</a:t>
            </a:r>
            <a:r>
              <a:rPr lang="en-US" altLang="zh-CN"/>
              <a:t> </a:t>
            </a:r>
            <a:r>
              <a:rPr lang="zh-CN" altLang="en-US"/>
              <a:t>而信任这个问题，我们是通过数字证书来实现。</a:t>
            </a:r>
            <a:r>
              <a:rPr lang="en-US" altLang="zh-CN"/>
              <a:t>   </a:t>
            </a:r>
            <a:r>
              <a:rPr lang="zh-CN" altLang="en-US"/>
              <a:t>在现实中的浏览器和</a:t>
            </a:r>
            <a:r>
              <a:rPr lang="en-US" altLang="zh-CN"/>
              <a:t>HTTPS</a:t>
            </a:r>
            <a:r>
              <a:rPr lang="zh-CN" altLang="en-US"/>
              <a:t>里，如何让大家相信拿到的公钥有效呢？</a:t>
            </a:r>
            <a:r>
              <a:rPr lang="en-US" altLang="zh-CN"/>
              <a:t>  </a:t>
            </a:r>
            <a:r>
              <a:rPr lang="zh-CN" altLang="en-US"/>
              <a:t>解决方法就是：</a:t>
            </a:r>
            <a:r>
              <a:rPr lang="en-US" altLang="zh-CN"/>
              <a:t> </a:t>
            </a:r>
            <a:r>
              <a:rPr lang="zh-CN" altLang="en-US"/>
              <a:t>大公司把颁发证书的</a:t>
            </a:r>
            <a:r>
              <a:rPr lang="en-US" altLang="zh-CN"/>
              <a:t>pk_y</a:t>
            </a:r>
            <a:r>
              <a:rPr lang="zh-CN" altLang="en-US"/>
              <a:t>预先装在浏览器里。只要下载的安全软件是正版的，就不会有安全问题。</a:t>
            </a:r>
            <a:r>
              <a:rPr lang="en-US" altLang="zh-CN"/>
              <a:t>  </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如何实现某种单向函数是密码学的一个重要的设计方向。</a:t>
            </a:r>
            <a:endParaRPr lang="zh-CN" altLang="en-US"/>
          </a:p>
          <a:p>
            <a:r>
              <a:rPr lang="zh-CN" altLang="en-US"/>
              <a:t>这里侧重介绍，有了单向函数，我们能干什么事</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凡是容易的就是都是留给用户</a:t>
            </a:r>
            <a:endParaRPr lang="zh-CN"/>
          </a:p>
          <a:p>
            <a:r>
              <a:rPr lang="zh-CN"/>
              <a:t>凡是困难的都是敌人的拦路虎，我们的守护神</a:t>
            </a:r>
            <a:endParaRPr 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不管是第一类的高级单向函数，还是第二类。我们能构造很多有用的密码方案。</a:t>
            </a:r>
            <a:endParaRPr 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准备说，这</a:t>
            </a:r>
            <a:r>
              <a:rPr lang="en-US" altLang="zh-CN"/>
              <a:t>2</a:t>
            </a:r>
            <a:r>
              <a:rPr lang="zh-CN" altLang="en-US"/>
              <a:t>篇文章贡献的技术合在一起，才能得到一个真正完整的数字签名方案。</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RSA</a:t>
            </a:r>
            <a:r>
              <a:rPr lang="zh-CN" altLang="en-US"/>
              <a:t>不安全，但很容易</a:t>
            </a:r>
            <a:r>
              <a:rPr lang="en-US" altLang="zh-CN"/>
              <a:t>fixed</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加密</a:t>
            </a:r>
            <a:r>
              <a:rPr lang="en-US" altLang="zh-CN"/>
              <a:t>1M</a:t>
            </a:r>
            <a:r>
              <a:rPr lang="zh-CN" altLang="en-US"/>
              <a:t>的文件和加密</a:t>
            </a:r>
            <a:r>
              <a:rPr lang="en-US" altLang="zh-CN"/>
              <a:t>1G</a:t>
            </a:r>
            <a:r>
              <a:rPr lang="zh-CN" altLang="en-US"/>
              <a:t>的文件，处理起来速度肯定不一样</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t>这是一种比较粗糙的分类，便于区分。</a:t>
            </a:r>
            <a:endParaRPr lang="zh-CN"/>
          </a:p>
          <a:p>
            <a:r>
              <a:rPr lang="zh-CN"/>
              <a:t>通过不同点，强化对该方案或协议功能的一种认知。</a:t>
            </a:r>
            <a:endParaRPr lang="zh-CN"/>
          </a:p>
          <a:p>
            <a:r>
              <a:rPr lang="zh-CN"/>
              <a:t>混淆用也不会说你错。</a:t>
            </a:r>
            <a:endParaRPr 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注意，这里的</a:t>
            </a:r>
            <a:r>
              <a:rPr lang="en-US" altLang="zh-CN"/>
              <a:t>hash function</a:t>
            </a:r>
            <a:r>
              <a:rPr lang="zh-CN" altLang="en-US"/>
              <a:t>定义了两种安全。</a:t>
            </a:r>
            <a:r>
              <a:rPr lang="en-US" altLang="zh-CN"/>
              <a:t> </a:t>
            </a:r>
            <a:r>
              <a:rPr lang="zh-CN" altLang="en-US"/>
              <a:t>实际上，很多</a:t>
            </a:r>
            <a:r>
              <a:rPr lang="en-US" altLang="zh-CN"/>
              <a:t>hash function</a:t>
            </a:r>
            <a:r>
              <a:rPr lang="zh-CN" altLang="en-US"/>
              <a:t>在应用上有很多细节不同的定义。</a:t>
            </a:r>
            <a:endParaRPr lang="zh-CN" altLang="en-US"/>
          </a:p>
          <a:p>
            <a:endParaRPr lang="zh-CN" altLang="en-US"/>
          </a:p>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a:t>
            </a:r>
            <a:endParaRPr lang="zh-CN" altLang="en-US"/>
          </a:p>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a:t>
            </a:r>
            <a:endParaRPr lang="zh-CN" altLang="en-US"/>
          </a:p>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a:t>
            </a:r>
            <a:endParaRPr lang="zh-CN" altLang="en-US"/>
          </a:p>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a:t>
            </a:r>
            <a:r>
              <a:rPr lang="en-US" altLang="zh-CN"/>
              <a:t>f </a:t>
            </a:r>
            <a:r>
              <a:rPr lang="zh-CN" altLang="en-US"/>
              <a:t>是单向函数</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每一层需要出</a:t>
            </a:r>
            <a:r>
              <a:rPr lang="en-US" altLang="zh-CN"/>
              <a:t>2</a:t>
            </a:r>
            <a:r>
              <a:rPr lang="zh-CN" altLang="en-US"/>
              <a:t>个公钥，一个签名</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质量更好的</a:t>
            </a:r>
            <a:r>
              <a:rPr lang="en-US" altLang="zh-CN"/>
              <a:t>B</a:t>
            </a:r>
            <a:r>
              <a:rPr lang="zh-CN" altLang="en-US"/>
              <a:t>，比如效率更好，安全更强</a:t>
            </a:r>
            <a:endParaRPr lang="zh-CN" altLang="en-US"/>
          </a:p>
          <a:p>
            <a:r>
              <a:rPr lang="zh-CN" altLang="en-US"/>
              <a:t>更底层的</a:t>
            </a:r>
            <a:r>
              <a:rPr lang="en-US" altLang="zh-CN"/>
              <a:t>primitive</a:t>
            </a:r>
            <a:r>
              <a:rPr lang="zh-CN" altLang="en-US"/>
              <a:t>就是一种把</a:t>
            </a:r>
            <a:r>
              <a:rPr lang="en-US" altLang="zh-CN"/>
              <a:t>A</a:t>
            </a:r>
            <a:r>
              <a:rPr lang="zh-CN" altLang="en-US"/>
              <a:t>的范围变大</a:t>
            </a:r>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循环群，有两种生成方法，一种基于整数环，模成群，一种基于椭圆曲线。</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t>函数</a:t>
            </a:r>
            <a:r>
              <a:rPr lang="en-US" altLang="zh-CN"/>
              <a:t> f  </a:t>
            </a:r>
            <a:r>
              <a:rPr lang="zh-CN" altLang="en-US"/>
              <a:t>和</a:t>
            </a:r>
            <a:r>
              <a:rPr lang="en-US" altLang="zh-CN"/>
              <a:t> </a:t>
            </a:r>
            <a:r>
              <a:rPr lang="zh-CN" altLang="en-US"/>
              <a:t>算法其实不一样的</a:t>
            </a:r>
            <a:endParaRPr lang="zh-CN" altLang="en-US"/>
          </a:p>
          <a:p>
            <a:r>
              <a:rPr lang="zh-CN" altLang="en-US"/>
              <a:t>前者是数学公式表达</a:t>
            </a:r>
            <a:endParaRPr lang="zh-CN" altLang="en-US"/>
          </a:p>
          <a:p>
            <a:r>
              <a:rPr lang="zh-CN" altLang="en-US"/>
              <a:t>后者是计算机能看懂的运算步骤</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在身份认证协议了，证明者知道</a:t>
            </a:r>
            <a:r>
              <a:rPr lang="en-US" altLang="zh-CN"/>
              <a:t>sk, </a:t>
            </a:r>
            <a:r>
              <a:rPr lang="zh-CN" altLang="en-US"/>
              <a:t>验证者知道</a:t>
            </a:r>
            <a:r>
              <a:rPr lang="en-US" altLang="zh-CN"/>
              <a:t>pk</a:t>
            </a:r>
            <a:r>
              <a:rPr lang="zh-CN" altLang="en-US"/>
              <a:t>。</a:t>
            </a:r>
            <a:r>
              <a:rPr lang="en-US" altLang="zh-CN"/>
              <a:t> </a:t>
            </a:r>
            <a:r>
              <a:rPr lang="zh-CN" altLang="en-US"/>
              <a:t>协议的目的是验证者确认</a:t>
            </a:r>
            <a:r>
              <a:rPr lang="en-US" altLang="zh-CN"/>
              <a:t> </a:t>
            </a:r>
            <a:r>
              <a:rPr lang="zh-CN" altLang="en-US"/>
              <a:t>对方有</a:t>
            </a:r>
            <a:r>
              <a:rPr lang="en-US" altLang="zh-CN"/>
              <a:t>sk, </a:t>
            </a:r>
            <a:r>
              <a:rPr lang="zh-CN" altLang="en-US"/>
              <a:t>从而身份得到认证。</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学术圈提出了非常多的数字签名方案，但被标准化的签名方案就成后面统一使用的方案。我们提出的这么多方案，成为一种标杆，一种参考对象。</a:t>
            </a:r>
            <a:r>
              <a:rPr lang="en-US" altLang="zh-CN"/>
              <a:t> </a:t>
            </a:r>
            <a:r>
              <a:rPr lang="zh-CN" altLang="en-US"/>
              <a:t>当然，也贡献了知识。（后面几节课会侧重讲）</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本课程以三个算法来表示数字签名</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这里的实现算法不是</a:t>
            </a:r>
            <a:r>
              <a:rPr lang="en-US" altLang="zh-CN"/>
              <a:t>coding. </a:t>
            </a:r>
            <a:r>
              <a:rPr lang="zh-CN" altLang="en-US"/>
              <a:t>可以理解为</a:t>
            </a:r>
            <a:r>
              <a:rPr lang="en-US" altLang="zh-CN"/>
              <a:t> </a:t>
            </a:r>
            <a:r>
              <a:rPr lang="zh-CN" altLang="en-US"/>
              <a:t>从数学</a:t>
            </a:r>
            <a:r>
              <a:rPr lang="en-US" altLang="zh-CN"/>
              <a:t> </a:t>
            </a:r>
            <a:r>
              <a:rPr lang="zh-CN" altLang="en-US"/>
              <a:t>到</a:t>
            </a:r>
            <a:r>
              <a:rPr lang="en-US" altLang="zh-CN"/>
              <a:t> </a:t>
            </a:r>
            <a:r>
              <a:rPr lang="zh-CN" altLang="en-US"/>
              <a:t>伪代码</a:t>
            </a:r>
            <a:endParaRPr lang="zh-CN" altLang="en-US"/>
          </a:p>
          <a:p>
            <a:endParaRPr lang="zh-CN" altLang="en-US"/>
          </a:p>
          <a:p>
            <a:endParaRPr lang="zh-CN" altLang="en-US"/>
          </a:p>
          <a:p>
            <a:r>
              <a:rPr lang="zh-CN" altLang="en-US"/>
              <a:t>盖一栋大房子之前我们得先有蓝图才能施工, 否则后果很严重, 而算法定义就是盖房子之前的蓝图设计。</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《数字签名研究方法论》第2课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a:t>
            </a:r>
            <a:r>
              <a:rPr lang="en-US" altLang="zh-CN"/>
              <a:t>2</a:t>
            </a:r>
            <a:r>
              <a:rPr lang="zh-CN" altLang="en-US"/>
              <a:t>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《数字签名研究方法论》第2课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研究方法论》第2课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a:t>
            </a:r>
            <a:r>
              <a:rPr lang="en-US" altLang="zh-CN" sz="4000" b="1" dirty="0">
                <a:solidFill>
                  <a:srgbClr val="C16B08"/>
                </a:solidFill>
                <a:latin typeface="微软雅黑" panose="020B0503020204020204" charset="-122"/>
                <a:ea typeface="微软雅黑" panose="020B0503020204020204" charset="-122"/>
                <a:cs typeface="+mj-cs"/>
                <a:sym typeface="+mn-ea"/>
              </a:rPr>
              <a:t>2</a:t>
            </a:r>
            <a:r>
              <a:rPr lang="zh-CN" altLang="en-US" sz="4000" b="1" dirty="0">
                <a:solidFill>
                  <a:srgbClr val="C16B08"/>
                </a:solidFill>
                <a:latin typeface="微软雅黑" panose="020B0503020204020204" charset="-122"/>
                <a:ea typeface="微软雅黑" panose="020B0503020204020204" charset="-122"/>
                <a:cs typeface="+mj-cs"/>
                <a:sym typeface="+mn-ea"/>
              </a:rPr>
              <a:t>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数字签名的算法定义  4/4</a:t>
            </a:r>
            <a:endParaRPr lang="en-US"/>
          </a:p>
        </p:txBody>
      </p:sp>
      <p:sp>
        <p:nvSpPr>
          <p:cNvPr id="3" name="Text Placeholder 2"/>
          <p:cNvSpPr>
            <a:spLocks noGrp="1"/>
          </p:cNvSpPr>
          <p:nvPr>
            <p:ph type="body" idx="1"/>
          </p:nvPr>
        </p:nvSpPr>
        <p:spPr>
          <a:xfrm>
            <a:off x="207010" y="1350645"/>
            <a:ext cx="8749665" cy="4849495"/>
          </a:xfrm>
        </p:spPr>
        <p:txBody>
          <a:bodyPr>
            <a:normAutofit lnSpcReduction="20000"/>
          </a:bodyPr>
          <a:lstStyle/>
          <a:p>
            <a:pPr algn="l">
              <a:buFont typeface="Wingdings" panose="05000000000000000000" charset="0"/>
            </a:pPr>
            <a:r>
              <a:rPr lang="zh-CN" altLang="en-US" sz="2400">
                <a:latin typeface="+mn-lt"/>
                <a:ea typeface="+mn-ea"/>
                <a:sym typeface="+mn-ea"/>
              </a:rPr>
              <a:t>说明：</a:t>
            </a:r>
            <a:endParaRPr lang="zh-CN" altLang="en-US" sz="2400">
              <a:latin typeface="+mn-lt"/>
              <a:ea typeface="+mn-ea"/>
              <a:sym typeface="+mn-ea"/>
            </a:endParaRPr>
          </a:p>
          <a:p>
            <a:pPr marL="342900" indent="-342900" algn="l">
              <a:buFont typeface="Wingdings" panose="05000000000000000000" charset="0"/>
              <a:buChar char="o"/>
            </a:pPr>
            <a:r>
              <a:rPr lang="zh-CN" altLang="en-US" sz="2400">
                <a:latin typeface="+mn-lt"/>
                <a:ea typeface="+mn-ea"/>
                <a:sym typeface="+mn-ea"/>
              </a:rPr>
              <a:t>每一个密码技术概念的定义或许有多个，但本质相同</a:t>
            </a:r>
            <a:endParaRPr lang="zh-CN" altLang="en-US" sz="2400">
              <a:latin typeface="+mn-lt"/>
              <a:ea typeface="+mn-ea"/>
              <a:sym typeface="+mn-ea"/>
            </a:endParaRPr>
          </a:p>
          <a:p>
            <a:pPr marL="342900" indent="-342900" algn="l">
              <a:buFont typeface="Wingdings" panose="05000000000000000000" charset="0"/>
              <a:buChar char="o"/>
            </a:pPr>
            <a:r>
              <a:rPr lang="zh-CN" altLang="en-US" sz="2400">
                <a:latin typeface="+mn-lt"/>
                <a:ea typeface="+mn-ea"/>
                <a:sym typeface="+mn-ea"/>
              </a:rPr>
              <a:t>多个版本的存在可以看成我们研究人员走在探索道路的路上</a:t>
            </a:r>
            <a:endParaRPr lang="zh-CN" altLang="en-US" sz="2400">
              <a:latin typeface="+mn-lt"/>
              <a:ea typeface="+mn-ea"/>
              <a:sym typeface="+mn-ea"/>
            </a:endParaRPr>
          </a:p>
          <a:p>
            <a:pPr marL="342900" indent="-342900" algn="l">
              <a:buFont typeface="Wingdings" panose="05000000000000000000" charset="0"/>
              <a:buChar char="o"/>
            </a:pPr>
            <a:r>
              <a:rPr lang="zh-CN" altLang="en-US" sz="2400">
                <a:latin typeface="+mn-lt"/>
                <a:ea typeface="+mn-ea"/>
                <a:sym typeface="+mn-ea"/>
              </a:rPr>
              <a:t>以数字签名为例，为了表达出多个用户可以使用同一套算法，我们还可以预先计算出公共参数</a:t>
            </a:r>
            <a:r>
              <a:rPr lang="en-US" altLang="zh-CN" sz="2400">
                <a:latin typeface="+mn-lt"/>
                <a:ea typeface="+mn-ea"/>
                <a:sym typeface="+mn-ea"/>
              </a:rPr>
              <a:t>(</a:t>
            </a:r>
            <a:r>
              <a:rPr lang="zh-CN" altLang="en-US" sz="2400">
                <a:latin typeface="+mn-lt"/>
                <a:ea typeface="+mn-ea"/>
                <a:sym typeface="+mn-ea"/>
              </a:rPr>
              <a:t>供多个用户使用，比如预先设定好的一些数学工具</a:t>
            </a:r>
            <a:r>
              <a:rPr lang="en-US" altLang="zh-CN" sz="2400">
                <a:latin typeface="+mn-lt"/>
                <a:ea typeface="+mn-ea"/>
                <a:sym typeface="+mn-ea"/>
              </a:rPr>
              <a:t>)</a:t>
            </a:r>
            <a:endParaRPr lang="zh-CN" altLang="en-US" sz="2400">
              <a:highlight>
                <a:srgbClr val="FFFF00"/>
              </a:highlight>
              <a:latin typeface="+mn-lt"/>
              <a:ea typeface="+mn-ea"/>
              <a:sym typeface="+mn-ea"/>
            </a:endParaRPr>
          </a:p>
          <a:p>
            <a:pPr marL="800100" lvl="1" indent="-342900" algn="l">
              <a:buFont typeface="Wingdings" panose="05000000000000000000" charset="0"/>
              <a:buChar char="v"/>
            </a:pPr>
            <a:endParaRPr lang="zh-CN" altLang="en-US">
              <a:highlight>
                <a:srgbClr val="FFFF00"/>
              </a:highlight>
              <a:latin typeface="+mn-lt"/>
              <a:ea typeface="+mn-ea"/>
              <a:sym typeface="+mn-ea"/>
            </a:endParaRPr>
          </a:p>
          <a:p>
            <a:pPr marL="800100" lvl="1" indent="-342900" algn="l">
              <a:lnSpc>
                <a:spcPct val="100000"/>
              </a:lnSpc>
              <a:buFont typeface="Wingdings" panose="05000000000000000000" charset="0"/>
              <a:buChar char="v"/>
            </a:pPr>
            <a:r>
              <a:rPr lang="zh-CN" altLang="en-US">
                <a:highlight>
                  <a:srgbClr val="00FF00"/>
                </a:highlight>
                <a:latin typeface="+mn-lt"/>
                <a:ea typeface="+mn-ea"/>
                <a:sym typeface="+mn-ea"/>
              </a:rPr>
              <a:t>参数算法：</a:t>
            </a:r>
            <a:r>
              <a:rPr lang="en-US" altLang="zh-CN">
                <a:highlight>
                  <a:srgbClr val="00FF00"/>
                </a:highlight>
                <a:latin typeface="+mn-lt"/>
                <a:ea typeface="+mn-ea"/>
                <a:sym typeface="+mn-ea"/>
              </a:rPr>
              <a:t>Params</a:t>
            </a:r>
            <a:r>
              <a:rPr lang="en-US" altLang="zh-CN">
                <a:latin typeface="+mn-lt"/>
                <a:ea typeface="+mn-ea"/>
                <a:sym typeface="+mn-ea"/>
              </a:rPr>
              <a:t>(1^k)  → </a:t>
            </a:r>
            <a:r>
              <a:rPr lang="en-US" altLang="zh-CN">
                <a:highlight>
                  <a:srgbClr val="FFFF00"/>
                </a:highlight>
                <a:latin typeface="+mn-lt"/>
                <a:ea typeface="+mn-ea"/>
                <a:sym typeface="+mn-ea"/>
              </a:rPr>
              <a:t>params</a:t>
            </a:r>
            <a:endParaRPr lang="en-US" altLang="zh-CN">
              <a:latin typeface="+mn-lt"/>
              <a:ea typeface="+mn-ea"/>
              <a:sym typeface="+mn-ea"/>
            </a:endParaRPr>
          </a:p>
          <a:p>
            <a:pPr marL="800100" lvl="1" indent="-342900" algn="l">
              <a:lnSpc>
                <a:spcPct val="100000"/>
              </a:lnSpc>
              <a:buFont typeface="Wingdings" panose="05000000000000000000" charset="0"/>
              <a:buChar char="v"/>
            </a:pPr>
            <a:r>
              <a:rPr lang="zh-CN" altLang="en-US">
                <a:latin typeface="+mn-lt"/>
                <a:ea typeface="+mn-ea"/>
                <a:sym typeface="+mn-ea"/>
              </a:rPr>
              <a:t>密钥算法：</a:t>
            </a:r>
            <a:r>
              <a:rPr lang="en-US" altLang="zh-CN">
                <a:latin typeface="+mn-lt"/>
                <a:ea typeface="+mn-ea"/>
                <a:sym typeface="+mn-ea"/>
              </a:rPr>
              <a:t>KeyGen(</a:t>
            </a:r>
            <a:r>
              <a:rPr lang="en-US" altLang="zh-CN">
                <a:highlight>
                  <a:srgbClr val="FFFF00"/>
                </a:highlight>
                <a:latin typeface="+mn-lt"/>
                <a:ea typeface="+mn-ea"/>
                <a:sym typeface="+mn-ea"/>
              </a:rPr>
              <a:t>params</a:t>
            </a:r>
            <a:r>
              <a:rPr lang="en-US" altLang="zh-CN">
                <a:latin typeface="+mn-lt"/>
                <a:ea typeface="+mn-ea"/>
                <a:sym typeface="+mn-ea"/>
              </a:rPr>
              <a:t>)  → (pk,sk)</a:t>
            </a:r>
            <a:endParaRPr lang="en-US" altLang="zh-CN">
              <a:latin typeface="+mn-lt"/>
              <a:ea typeface="+mn-ea"/>
              <a:sym typeface="+mn-ea"/>
            </a:endParaRPr>
          </a:p>
          <a:p>
            <a:pPr marL="800100" lvl="1" indent="-342900" algn="l">
              <a:lnSpc>
                <a:spcPct val="100000"/>
              </a:lnSpc>
              <a:buFont typeface="Wingdings" panose="05000000000000000000" charset="0"/>
              <a:buChar char="v"/>
            </a:pPr>
            <a:r>
              <a:rPr lang="zh-CN" altLang="en-US">
                <a:latin typeface="+mn-lt"/>
                <a:ea typeface="+mn-ea"/>
                <a:sym typeface="+mn-ea"/>
              </a:rPr>
              <a:t>签名算法：</a:t>
            </a:r>
            <a:r>
              <a:rPr lang="en-US" altLang="zh-CN">
                <a:latin typeface="+mn-lt"/>
                <a:ea typeface="+mn-ea"/>
                <a:sym typeface="+mn-ea"/>
              </a:rPr>
              <a:t>Sign(sk, m)  → S_m</a:t>
            </a:r>
            <a:endParaRPr lang="en-US" altLang="zh-CN">
              <a:latin typeface="+mn-lt"/>
              <a:ea typeface="+mn-ea"/>
              <a:sym typeface="+mn-ea"/>
            </a:endParaRPr>
          </a:p>
          <a:p>
            <a:pPr marL="800100" lvl="1" indent="-342900">
              <a:lnSpc>
                <a:spcPct val="100000"/>
              </a:lnSpc>
              <a:buFont typeface="Wingdings" panose="05000000000000000000" charset="0"/>
              <a:buChar char="v"/>
            </a:pPr>
            <a:r>
              <a:rPr lang="zh-CN" altLang="en-US">
                <a:latin typeface="+mn-lt"/>
                <a:ea typeface="+mn-ea"/>
                <a:sym typeface="+mn-ea"/>
              </a:rPr>
              <a:t>验证算法：</a:t>
            </a:r>
            <a:r>
              <a:rPr lang="en-US" altLang="zh-CN">
                <a:latin typeface="+mn-lt"/>
                <a:ea typeface="+mn-ea"/>
                <a:sym typeface="+mn-ea"/>
              </a:rPr>
              <a:t>Verify(</a:t>
            </a:r>
            <a:r>
              <a:rPr lang="en-US" altLang="zh-CN">
                <a:highlight>
                  <a:srgbClr val="FFFF00"/>
                </a:highlight>
                <a:latin typeface="+mn-lt"/>
                <a:ea typeface="+mn-ea"/>
                <a:sym typeface="+mn-ea"/>
              </a:rPr>
              <a:t>params</a:t>
            </a:r>
            <a:r>
              <a:rPr lang="en-US" altLang="zh-CN">
                <a:latin typeface="+mn-lt"/>
                <a:ea typeface="+mn-ea"/>
                <a:sym typeface="+mn-ea"/>
              </a:rPr>
              <a:t>,pk, m, S_m) → T/F</a:t>
            </a:r>
            <a:endParaRPr lang="en-US" altLang="zh-CN">
              <a:latin typeface="+mn-lt"/>
              <a:ea typeface="+mn-ea"/>
            </a:endParaRPr>
          </a:p>
          <a:p>
            <a:pPr>
              <a:buFont typeface="Wingdings" panose="05000000000000000000" charset="0"/>
            </a:pPr>
            <a:endParaRPr lang="en-US" altLang="zh-CN">
              <a:latin typeface="+mn-lt"/>
              <a:ea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1/9</a:t>
            </a:r>
            <a:endParaRPr lang="en-US" sz="4000"/>
          </a:p>
        </p:txBody>
      </p:sp>
      <p:sp>
        <p:nvSpPr>
          <p:cNvPr id="3" name="Text Placeholder 2"/>
          <p:cNvSpPr>
            <a:spLocks noGrp="1"/>
          </p:cNvSpPr>
          <p:nvPr>
            <p:ph type="body" idx="1"/>
          </p:nvPr>
        </p:nvSpPr>
        <p:spPr/>
        <p:txBody>
          <a:bodyPr>
            <a:normAutofit/>
          </a:bodyPr>
          <a:lstStyle/>
          <a:p>
            <a:r>
              <a:rPr sz="2400">
                <a:highlight>
                  <a:srgbClr val="00FF00"/>
                </a:highlight>
                <a:sym typeface="+mn-ea"/>
              </a:rPr>
              <a:t>设计</a:t>
            </a:r>
            <a:r>
              <a:rPr lang="zh-CN" sz="2400">
                <a:highlight>
                  <a:srgbClr val="00FF00"/>
                </a:highlight>
                <a:sym typeface="+mn-ea"/>
              </a:rPr>
              <a:t>（构造、实现）一个</a:t>
            </a:r>
            <a:r>
              <a:rPr sz="2400">
                <a:highlight>
                  <a:srgbClr val="00FF00"/>
                </a:highlight>
                <a:sym typeface="+mn-ea"/>
              </a:rPr>
              <a:t>算法</a:t>
            </a:r>
            <a:r>
              <a:rPr lang="zh-CN" sz="2400">
                <a:sym typeface="+mn-ea"/>
              </a:rPr>
              <a:t>就是具体描述如何通过输入进行一步步的详细计算，最终得到输出。比如，某个算法定义了输入</a:t>
            </a:r>
            <a:r>
              <a:rPr lang="zh-CN" sz="2400">
                <a:cs typeface="Garamond" panose="02020404030301010803" charset="0"/>
                <a:sym typeface="+mn-ea"/>
              </a:rPr>
              <a:t>（</a:t>
            </a:r>
            <a:r>
              <a:rPr lang="en-US" altLang="zh-CN" sz="2400">
                <a:cs typeface="Garamond" panose="02020404030301010803" charset="0"/>
                <a:sym typeface="+mn-ea"/>
              </a:rPr>
              <a:t>x, y</a:t>
            </a:r>
            <a:r>
              <a:rPr lang="zh-CN" sz="2400">
                <a:cs typeface="Garamond" panose="02020404030301010803" charset="0"/>
                <a:sym typeface="+mn-ea"/>
              </a:rPr>
              <a:t>）</a:t>
            </a:r>
            <a:r>
              <a:rPr lang="zh-CN" sz="2400">
                <a:sym typeface="+mn-ea"/>
              </a:rPr>
              <a:t>和输出</a:t>
            </a:r>
            <a:r>
              <a:rPr lang="en-US" altLang="zh-CN" sz="2400">
                <a:sym typeface="+mn-ea"/>
              </a:rPr>
              <a:t>(w),  </a:t>
            </a:r>
            <a:r>
              <a:rPr lang="zh-CN" altLang="en-US" sz="2400">
                <a:sym typeface="+mn-ea"/>
              </a:rPr>
              <a:t>而该算法中间的运算过程是</a:t>
            </a:r>
            <a:r>
              <a:rPr lang="en-US" altLang="zh-CN" sz="2400">
                <a:sym typeface="+mn-ea"/>
              </a:rPr>
              <a:t>w=2x+y*x^3</a:t>
            </a:r>
            <a:r>
              <a:rPr lang="zh-CN" altLang="en-US" sz="2400">
                <a:sym typeface="+mn-ea"/>
              </a:rPr>
              <a:t>。</a:t>
            </a:r>
            <a:endParaRPr sz="2400"/>
          </a:p>
          <a:p>
            <a:endParaRPr sz="2400"/>
          </a:p>
          <a:p>
            <a:r>
              <a:rPr sz="2400"/>
              <a:t>每一种密码技术</a:t>
            </a:r>
            <a:r>
              <a:rPr lang="zh-CN" sz="2400"/>
              <a:t>概念</a:t>
            </a:r>
            <a:r>
              <a:rPr sz="2400"/>
              <a:t>在设计</a:t>
            </a:r>
            <a:r>
              <a:rPr lang="zh-CN" sz="2400"/>
              <a:t>（构造、实现）</a:t>
            </a:r>
            <a:r>
              <a:rPr sz="2400"/>
              <a:t>相应的算法之前都必须有算法定义。算法定义主要涉及</a:t>
            </a:r>
            <a:r>
              <a:rPr sz="2400">
                <a:highlight>
                  <a:srgbClr val="FFFF00"/>
                </a:highlight>
              </a:rPr>
              <a:t>两个核心内容的确认</a:t>
            </a:r>
            <a:r>
              <a:rPr sz="2400"/>
              <a:t>：</a:t>
            </a:r>
            <a:endParaRPr sz="2400"/>
          </a:p>
          <a:p>
            <a:pPr marL="342900" indent="-342900">
              <a:buFont typeface="Wingdings" panose="05000000000000000000" charset="0"/>
              <a:buChar char="o"/>
            </a:pPr>
            <a:r>
              <a:rPr sz="2400"/>
              <a:t>一是确认需要几个不同的算法才可以解决某个安全应用问题</a:t>
            </a:r>
            <a:endParaRPr sz="2400"/>
          </a:p>
          <a:p>
            <a:pPr marL="342900" indent="-342900">
              <a:buFont typeface="Wingdings" panose="05000000000000000000" charset="0"/>
              <a:buChar char="o"/>
            </a:pPr>
            <a:r>
              <a:rPr sz="2400"/>
              <a:t>二是确认每一个算法输入和输出的数据对象，比如私钥、公钥、消息或签名。</a:t>
            </a:r>
            <a:endParaRPr sz="2400"/>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2/9</a:t>
            </a:r>
            <a:endParaRPr lang="en-US" sz="4000"/>
          </a:p>
        </p:txBody>
      </p:sp>
      <p:sp>
        <p:nvSpPr>
          <p:cNvPr id="3" name="Text Placeholder 2"/>
          <p:cNvSpPr>
            <a:spLocks noGrp="1"/>
          </p:cNvSpPr>
          <p:nvPr>
            <p:ph type="body" idx="1"/>
          </p:nvPr>
        </p:nvSpPr>
        <p:spPr>
          <a:xfrm>
            <a:off x="207010" y="1350645"/>
            <a:ext cx="8749665" cy="4905375"/>
          </a:xfrm>
        </p:spPr>
        <p:txBody>
          <a:bodyPr>
            <a:normAutofit lnSpcReduction="20000"/>
          </a:bodyPr>
          <a:lstStyle/>
          <a:p>
            <a:pPr marL="342900" indent="-342900">
              <a:lnSpc>
                <a:spcPct val="100000"/>
              </a:lnSpc>
              <a:buFont typeface="Wingdings" panose="05000000000000000000" charset="0"/>
              <a:buChar char="o"/>
            </a:pPr>
            <a:r>
              <a:rPr sz="2400">
                <a:sym typeface="+mn-ea"/>
              </a:rPr>
              <a:t>算法</a:t>
            </a:r>
            <a:r>
              <a:rPr sz="2400">
                <a:highlight>
                  <a:srgbClr val="FFFF00"/>
                </a:highlight>
                <a:sym typeface="+mn-ea"/>
              </a:rPr>
              <a:t>定义是一件不容易的事情</a:t>
            </a:r>
            <a:r>
              <a:rPr sz="2400">
                <a:sym typeface="+mn-ea"/>
              </a:rPr>
              <a:t>，在</a:t>
            </a:r>
            <a:r>
              <a:rPr lang="zh-CN" sz="2400">
                <a:sym typeface="+mn-ea"/>
              </a:rPr>
              <a:t>学术圈</a:t>
            </a:r>
            <a:r>
              <a:rPr sz="2400">
                <a:sym typeface="+mn-ea"/>
              </a:rPr>
              <a:t>里，一大批研究人员也经常被它绕得分</a:t>
            </a:r>
            <a:r>
              <a:rPr lang="zh-CN" altLang="en-US" sz="2400">
                <a:sym typeface="+mn-ea"/>
              </a:rPr>
              <a:t>不清东西南北，因为有些应用非常复杂，需要非常特殊不常见的算法支持。</a:t>
            </a:r>
            <a:endParaRPr lang="zh-CN" altLang="en-US" sz="2400">
              <a:sym typeface="+mn-ea"/>
            </a:endParaRPr>
          </a:p>
          <a:p>
            <a:pPr marL="342900" indent="-342900">
              <a:lnSpc>
                <a:spcPct val="100000"/>
              </a:lnSpc>
              <a:buFont typeface="Wingdings" panose="05000000000000000000" charset="0"/>
              <a:buChar char="o"/>
            </a:pPr>
            <a:endParaRPr lang="zh-CN" altLang="en-US" sz="2400">
              <a:sym typeface="+mn-ea"/>
            </a:endParaRPr>
          </a:p>
          <a:p>
            <a:pPr marL="342900" indent="-342900">
              <a:lnSpc>
                <a:spcPct val="100000"/>
              </a:lnSpc>
              <a:buFont typeface="Wingdings" panose="05000000000000000000" charset="0"/>
              <a:buChar char="o"/>
            </a:pPr>
            <a:r>
              <a:rPr lang="zh-CN" altLang="en-US" sz="2400">
                <a:sym typeface="+mn-ea"/>
              </a:rPr>
              <a:t>算法定义之后，所有的算法之间必须有</a:t>
            </a:r>
            <a:r>
              <a:rPr lang="zh-CN" altLang="en-US" sz="2400">
                <a:highlight>
                  <a:srgbClr val="00FF00"/>
                </a:highlight>
                <a:sym typeface="+mn-ea"/>
              </a:rPr>
              <a:t>正确性定义的支持</a:t>
            </a:r>
            <a:r>
              <a:rPr lang="zh-CN" altLang="en-US" sz="2400">
                <a:sym typeface="+mn-ea"/>
              </a:rPr>
              <a:t>。正确性</a:t>
            </a:r>
            <a:r>
              <a:rPr lang="en-US" altLang="zh-CN" sz="2400">
                <a:sym typeface="+mn-ea"/>
              </a:rPr>
              <a:t>(Correctness)</a:t>
            </a:r>
            <a:r>
              <a:rPr lang="zh-CN" altLang="en-US" sz="2400">
                <a:sym typeface="+mn-ea"/>
              </a:rPr>
              <a:t>的直观理解就是保证算法与算法之间具有互通性。</a:t>
            </a:r>
            <a:r>
              <a:rPr lang="zh-CN" altLang="en-US" sz="2400">
                <a:sym typeface="+mn-ea"/>
              </a:rPr>
              <a:t>一个好的密码方案需要保证算法的输出都是可用的。</a:t>
            </a:r>
            <a:endParaRPr lang="zh-CN" altLang="en-US" sz="2400">
              <a:sym typeface="+mn-ea"/>
            </a:endParaRPr>
          </a:p>
          <a:p>
            <a:pPr lvl="1">
              <a:lnSpc>
                <a:spcPct val="100000"/>
              </a:lnSpc>
              <a:buFont typeface="Wingdings" panose="05000000000000000000" charset="0"/>
              <a:buChar char="v"/>
            </a:pPr>
            <a:r>
              <a:rPr lang="zh-CN" altLang="en-US">
                <a:uFillTx/>
                <a:latin typeface="Garamond" panose="02020404030301010803" charset="0"/>
                <a:ea typeface="仿宋" panose="02010609060101010101" charset="-122"/>
                <a:sym typeface="+mn-ea"/>
              </a:rPr>
              <a:t>例如，在验证算法的验证下，签名算法输出的签名必须能被成功验证并输出T。反之，不满足互通性的签名方案在用户体验方面就非常差劲了。举个例子，小曼对100个不同的消息分别签名，但有且只有一个签名被验证有效，这必然会让小曼气炸开来</a:t>
            </a:r>
            <a:r>
              <a:rPr lang="zh-CN" altLang="en-US" sz="2000">
                <a:uFillTx/>
                <a:latin typeface="Garamond" panose="02020404030301010803" charset="0"/>
                <a:ea typeface="仿宋" panose="02010609060101010101" charset="-122"/>
                <a:sym typeface="+mn-ea"/>
              </a:rPr>
              <a:t>。</a:t>
            </a:r>
            <a:endParaRPr lang="zh-CN" altLang="en-US" sz="2000">
              <a:uFillTx/>
              <a:latin typeface="Garamond" panose="02020404030301010803" charset="0"/>
              <a:ea typeface="仿宋" panose="02010609060101010101" charset="-122"/>
              <a:sym typeface="+mn-ea"/>
            </a:endParaRPr>
          </a:p>
          <a:p>
            <a:pPr lvl="1">
              <a:lnSpc>
                <a:spcPct val="100000"/>
              </a:lnSpc>
              <a:buFont typeface="Wingdings" panose="05000000000000000000" charset="0"/>
              <a:buChar char="v"/>
            </a:pPr>
            <a:endParaRPr lang="zh-CN" altLang="en-US" sz="2000">
              <a:uFillTx/>
              <a:latin typeface="Garamond" panose="02020404030301010803" charset="0"/>
              <a:ea typeface="仿宋" panose="02010609060101010101" charset="-122"/>
              <a:sym typeface="+mn-ea"/>
            </a:endParaRPr>
          </a:p>
          <a:p>
            <a:pPr marL="342900" lvl="0" indent="-342900">
              <a:lnSpc>
                <a:spcPct val="100000"/>
              </a:lnSpc>
              <a:buFont typeface="Wingdings" panose="05000000000000000000" charset="0"/>
              <a:buChar char="o"/>
            </a:pPr>
            <a:r>
              <a:rPr lang="zh-CN" altLang="en-US" sz="2330">
                <a:uFillTx/>
                <a:latin typeface="Garamond" panose="02020404030301010803" charset="0"/>
                <a:ea typeface="仿宋" panose="02010609060101010101" charset="-122"/>
                <a:sym typeface="+mn-ea"/>
              </a:rPr>
              <a:t>所有的密码技术概念必须有安全定义（将在下一节课介绍）。</a:t>
            </a:r>
            <a:endParaRPr lang="zh-CN" altLang="en-US" sz="2330">
              <a:uFillTx/>
              <a:latin typeface="Garamond" panose="02020404030301010803" charset="0"/>
              <a:ea typeface="仿宋" panose="02010609060101010101" charset="-122"/>
              <a:sym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3/9</a:t>
            </a:r>
            <a:endParaRPr lang="en-US" sz="4000"/>
          </a:p>
        </p:txBody>
      </p:sp>
      <p:sp>
        <p:nvSpPr>
          <p:cNvPr id="3" name="Text Placeholder 2"/>
          <p:cNvSpPr>
            <a:spLocks noGrp="1"/>
          </p:cNvSpPr>
          <p:nvPr>
            <p:ph type="body" idx="1"/>
          </p:nvPr>
        </p:nvSpPr>
        <p:spPr/>
        <p:txBody>
          <a:bodyPr>
            <a:normAutofit/>
          </a:bodyPr>
          <a:lstStyle/>
          <a:p>
            <a:r>
              <a:rPr lang="zh-CN" altLang="en-US" sz="3200"/>
              <a:t>所有用户都能运行密钥算法产生一个属于自己的密钥对。小强能用小曼的公钥加密消息</a:t>
            </a:r>
            <a:r>
              <a:rPr lang="en-US" altLang="zh-CN" sz="3200"/>
              <a:t>m</a:t>
            </a:r>
            <a:r>
              <a:rPr lang="zh-CN" altLang="en-US" sz="3200"/>
              <a:t>得到密文，而小曼能用私钥对该密文解密得到消息</a:t>
            </a:r>
            <a:r>
              <a:rPr lang="en-US" altLang="zh-CN" sz="3200"/>
              <a:t>m</a:t>
            </a:r>
            <a:r>
              <a:rPr lang="zh-CN" altLang="en-US" sz="3200"/>
              <a:t>。</a:t>
            </a:r>
            <a:endParaRPr lang="zh-CN" altLang="en-US" sz="3200"/>
          </a:p>
          <a:p>
            <a:endParaRPr lang="zh-CN" altLang="en-US" sz="3200"/>
          </a:p>
          <a:p>
            <a:pPr marL="457200" indent="-457200">
              <a:buFont typeface="Wingdings" panose="05000000000000000000" charset="0"/>
              <a:buChar char="o"/>
            </a:pPr>
            <a:r>
              <a:rPr lang="en-US" altLang="zh-CN" sz="2740">
                <a:latin typeface="+mn-lt"/>
                <a:ea typeface="+mn-ea"/>
              </a:rPr>
              <a:t>KeyGen(1^k)  → (pk,sk)</a:t>
            </a:r>
            <a:endParaRPr lang="en-US" altLang="zh-CN" sz="2740">
              <a:latin typeface="+mn-lt"/>
              <a:ea typeface="+mn-ea"/>
            </a:endParaRPr>
          </a:p>
          <a:p>
            <a:pPr marL="457200" indent="-457200">
              <a:buFont typeface="Wingdings" panose="05000000000000000000" charset="0"/>
              <a:buChar char="o"/>
            </a:pPr>
            <a:r>
              <a:rPr lang="en-US" altLang="zh-CN" sz="2740">
                <a:latin typeface="+mn-lt"/>
                <a:ea typeface="+mn-ea"/>
                <a:sym typeface="+mn-ea"/>
              </a:rPr>
              <a:t>Enc(pk, m)  → CT</a:t>
            </a:r>
            <a:endParaRPr lang="en-US" altLang="zh-CN" sz="2740">
              <a:latin typeface="+mn-lt"/>
              <a:ea typeface="+mn-ea"/>
            </a:endParaRPr>
          </a:p>
          <a:p>
            <a:pPr marL="457200" indent="-457200">
              <a:buFont typeface="Wingdings" panose="05000000000000000000" charset="0"/>
              <a:buChar char="o"/>
            </a:pPr>
            <a:r>
              <a:rPr lang="en-US" altLang="zh-CN" sz="2740">
                <a:latin typeface="+mn-lt"/>
                <a:ea typeface="+mn-ea"/>
              </a:rPr>
              <a:t>Dec(CT, sk) </a:t>
            </a:r>
            <a:r>
              <a:rPr lang="en-US" altLang="zh-CN" sz="2740">
                <a:latin typeface="+mn-lt"/>
                <a:ea typeface="+mn-ea"/>
                <a:sym typeface="+mn-ea"/>
              </a:rPr>
              <a:t>→ </a:t>
            </a:r>
            <a:r>
              <a:rPr lang="en-US" altLang="zh-CN" sz="2740">
                <a:latin typeface="+mn-lt"/>
                <a:ea typeface="+mn-ea"/>
              </a:rPr>
              <a:t>m</a:t>
            </a:r>
            <a:endParaRPr lang="en-US" altLang="zh-CN" sz="2740">
              <a:latin typeface="+mn-lt"/>
              <a:ea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4/9</a:t>
            </a:r>
            <a:endParaRPr lang="en-US" sz="4000"/>
          </a:p>
        </p:txBody>
      </p:sp>
      <p:sp>
        <p:nvSpPr>
          <p:cNvPr id="3" name="Text Placeholder 2"/>
          <p:cNvSpPr>
            <a:spLocks noGrp="1"/>
          </p:cNvSpPr>
          <p:nvPr>
            <p:ph type="body" idx="1"/>
          </p:nvPr>
        </p:nvSpPr>
        <p:spPr/>
        <p:txBody>
          <a:bodyPr>
            <a:normAutofit lnSpcReduction="20000"/>
          </a:bodyPr>
          <a:lstStyle/>
          <a:p>
            <a:r>
              <a:rPr lang="zh-CN" altLang="en-US" sz="3200"/>
              <a:t>小强能</a:t>
            </a:r>
            <a:r>
              <a:rPr lang="zh-CN" altLang="en-US" sz="3200" u="sng"/>
              <a:t>同时</a:t>
            </a:r>
            <a:r>
              <a:rPr lang="zh-CN" altLang="en-US" sz="3200"/>
              <a:t>把消息</a:t>
            </a:r>
            <a:r>
              <a:rPr lang="en-US" altLang="zh-CN" sz="3200"/>
              <a:t>m</a:t>
            </a:r>
            <a:r>
              <a:rPr lang="zh-CN" altLang="en-US" sz="3200"/>
              <a:t>加密给多个用户（小明、小刚、小艾、小曼、小婉、老马），而</a:t>
            </a:r>
            <a:r>
              <a:rPr lang="zh-CN" sz="3200"/>
              <a:t>这些接收者能用其私钥解密该密文得到消息</a:t>
            </a:r>
            <a:r>
              <a:rPr lang="en-US" altLang="zh-CN" sz="3200"/>
              <a:t>m, as long as </a:t>
            </a:r>
            <a:r>
              <a:rPr lang="zh-CN" altLang="en-US" sz="3200"/>
              <a:t>接收者知道加密的用户集合。</a:t>
            </a:r>
            <a:endParaRPr lang="zh-CN" altLang="en-US" sz="3200"/>
          </a:p>
          <a:p>
            <a:endParaRPr lang="zh-CN" altLang="en-US" sz="3200"/>
          </a:p>
          <a:p>
            <a:pPr marL="457200" indent="-457200">
              <a:buFont typeface="Wingdings" panose="05000000000000000000" charset="0"/>
              <a:buChar char="o"/>
            </a:pPr>
            <a:r>
              <a:rPr lang="en-US" altLang="zh-CN" sz="2740">
                <a:latin typeface="+mn-lt"/>
                <a:ea typeface="+mn-ea"/>
              </a:rPr>
              <a:t>Enc(pk_1, pk_2,..., pk_n, m) </a:t>
            </a:r>
            <a:r>
              <a:rPr lang="en-US" altLang="zh-CN" sz="2740">
                <a:latin typeface="+mn-lt"/>
                <a:ea typeface="+mn-ea"/>
                <a:sym typeface="+mn-ea"/>
              </a:rPr>
              <a:t>→</a:t>
            </a:r>
            <a:r>
              <a:rPr lang="en-US" altLang="zh-CN" sz="2740">
                <a:latin typeface="+mn-lt"/>
                <a:ea typeface="+mn-ea"/>
              </a:rPr>
              <a:t> CT</a:t>
            </a:r>
            <a:endParaRPr lang="en-US" altLang="zh-CN" sz="2740">
              <a:latin typeface="+mn-lt"/>
              <a:ea typeface="+mn-ea"/>
            </a:endParaRPr>
          </a:p>
          <a:p>
            <a:pPr marL="457200" indent="-457200">
              <a:buFont typeface="Wingdings" panose="05000000000000000000" charset="0"/>
              <a:buChar char="o"/>
            </a:pPr>
            <a:endParaRPr lang="en-US" altLang="zh-CN" sz="2740">
              <a:latin typeface="+mn-lt"/>
              <a:ea typeface="+mn-ea"/>
            </a:endParaRPr>
          </a:p>
          <a:p>
            <a:pPr marL="457200" indent="-457200">
              <a:buFont typeface="Wingdings" panose="05000000000000000000" charset="0"/>
              <a:buChar char="o"/>
            </a:pPr>
            <a:r>
              <a:rPr lang="en-US" altLang="zh-CN" sz="2740">
                <a:latin typeface="+mn-lt"/>
                <a:ea typeface="+mn-ea"/>
              </a:rPr>
              <a:t>Dec(CT, sk_i,</a:t>
            </a:r>
            <a:r>
              <a:rPr lang="en-US" altLang="zh-CN" sz="2740">
                <a:latin typeface="+mn-lt"/>
                <a:ea typeface="+mn-ea"/>
                <a:sym typeface="+mn-ea"/>
              </a:rPr>
              <a:t>pk_1, pk_2,..., pk_n</a:t>
            </a:r>
            <a:r>
              <a:rPr lang="en-US" altLang="zh-CN" sz="2740">
                <a:latin typeface="+mn-lt"/>
                <a:ea typeface="+mn-ea"/>
              </a:rPr>
              <a:t>) </a:t>
            </a:r>
            <a:r>
              <a:rPr lang="en-US" altLang="zh-CN" sz="2740">
                <a:latin typeface="+mn-lt"/>
                <a:ea typeface="+mn-ea"/>
                <a:sym typeface="+mn-ea"/>
              </a:rPr>
              <a:t>→ </a:t>
            </a:r>
            <a:r>
              <a:rPr lang="en-US" altLang="zh-CN" sz="2740">
                <a:latin typeface="+mn-lt"/>
                <a:ea typeface="+mn-ea"/>
              </a:rPr>
              <a:t>m， 其中</a:t>
            </a:r>
            <a:endParaRPr lang="en-US" altLang="zh-CN" sz="2740">
              <a:latin typeface="+mn-lt"/>
              <a:ea typeface="+mn-ea"/>
            </a:endParaRPr>
          </a:p>
          <a:p>
            <a:pPr lvl="1">
              <a:buFont typeface="Wingdings" panose="05000000000000000000" charset="0"/>
              <a:buChar char="v"/>
            </a:pPr>
            <a:r>
              <a:rPr lang="en-US" altLang="zh-CN" sz="2740"/>
              <a:t>sk_i 是</a:t>
            </a:r>
            <a:r>
              <a:rPr lang="en-US" altLang="zh-CN" sz="2740">
                <a:sym typeface="+mn-ea"/>
              </a:rPr>
              <a:t>pk_1, pk_2,..., pk_n的某个私钥</a:t>
            </a:r>
            <a:endParaRPr lang="en-US" altLang="zh-CN" sz="2740">
              <a:sym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5/9</a:t>
            </a:r>
            <a:endParaRPr lang="en-US" sz="4000"/>
          </a:p>
        </p:txBody>
      </p:sp>
      <p:sp>
        <p:nvSpPr>
          <p:cNvPr id="3" name="Text Placeholder 2"/>
          <p:cNvSpPr>
            <a:spLocks noGrp="1"/>
          </p:cNvSpPr>
          <p:nvPr>
            <p:ph type="body" idx="1"/>
          </p:nvPr>
        </p:nvSpPr>
        <p:spPr/>
        <p:txBody>
          <a:bodyPr>
            <a:normAutofit/>
          </a:bodyPr>
          <a:lstStyle/>
          <a:p>
            <a:r>
              <a:rPr lang="zh-CN" altLang="en-US" sz="3200"/>
              <a:t>小强能</a:t>
            </a:r>
            <a:r>
              <a:rPr lang="zh-CN" altLang="en-US" sz="3200" u="sng"/>
              <a:t>同时</a:t>
            </a:r>
            <a:r>
              <a:rPr lang="zh-CN" altLang="en-US" sz="3200"/>
              <a:t>把消息</a:t>
            </a:r>
            <a:r>
              <a:rPr lang="en-US" altLang="zh-CN" sz="3200"/>
              <a:t>m</a:t>
            </a:r>
            <a:r>
              <a:rPr lang="zh-CN" altLang="en-US" sz="3200"/>
              <a:t>加密给多个用户（小明、小刚、小艾、小曼、小婉、老马），而</a:t>
            </a:r>
            <a:r>
              <a:rPr lang="zh-CN" sz="3200"/>
              <a:t>这些接收者能直接用其私钥解密该密文得到消息</a:t>
            </a:r>
            <a:r>
              <a:rPr lang="en-US" altLang="zh-CN" sz="3200"/>
              <a:t>m</a:t>
            </a:r>
            <a:r>
              <a:rPr lang="zh-CN" altLang="en-US" sz="3200"/>
              <a:t>。</a:t>
            </a:r>
            <a:endParaRPr lang="zh-CN" altLang="en-US" sz="3200"/>
          </a:p>
          <a:p>
            <a:endParaRPr lang="zh-CN" altLang="en-US" sz="3200"/>
          </a:p>
          <a:p>
            <a:pPr marL="457200" indent="-457200">
              <a:buFont typeface="Wingdings" panose="05000000000000000000" charset="0"/>
              <a:buChar char="o"/>
            </a:pPr>
            <a:r>
              <a:rPr lang="en-US" altLang="zh-CN" sz="3200">
                <a:latin typeface="+mn-lt"/>
                <a:cs typeface="+mn-lt"/>
              </a:rPr>
              <a:t>Enc(pk_1, pk_2,..., pk_n, m) </a:t>
            </a:r>
            <a:r>
              <a:rPr lang="en-US" altLang="zh-CN" sz="3200">
                <a:latin typeface="+mn-lt"/>
                <a:ea typeface="+mn-ea"/>
                <a:sym typeface="+mn-ea"/>
              </a:rPr>
              <a:t>→</a:t>
            </a:r>
            <a:r>
              <a:rPr lang="en-US" altLang="zh-CN" sz="3200">
                <a:latin typeface="+mn-lt"/>
                <a:cs typeface="+mn-lt"/>
              </a:rPr>
              <a:t> CT</a:t>
            </a:r>
            <a:endParaRPr lang="en-US" altLang="zh-CN" sz="3200">
              <a:latin typeface="+mn-lt"/>
              <a:cs typeface="+mn-lt"/>
            </a:endParaRPr>
          </a:p>
          <a:p>
            <a:pPr marL="457200" indent="-457200">
              <a:buFont typeface="Wingdings" panose="05000000000000000000" charset="0"/>
              <a:buChar char="o"/>
            </a:pPr>
            <a:endParaRPr lang="zh-CN" altLang="en-US" sz="3200">
              <a:latin typeface="+mn-lt"/>
              <a:cs typeface="+mn-lt"/>
            </a:endParaRPr>
          </a:p>
          <a:p>
            <a:pPr marL="457200" indent="-457200">
              <a:buFont typeface="Wingdings" panose="05000000000000000000" charset="0"/>
              <a:buChar char="o"/>
            </a:pPr>
            <a:r>
              <a:rPr lang="en-US" altLang="zh-CN" sz="3200">
                <a:latin typeface="+mn-lt"/>
                <a:cs typeface="+mn-lt"/>
              </a:rPr>
              <a:t>Dec(CT, sk_i)  </a:t>
            </a:r>
            <a:r>
              <a:rPr lang="en-US" altLang="zh-CN" sz="3200">
                <a:latin typeface="+mn-lt"/>
                <a:ea typeface="+mn-ea"/>
                <a:sym typeface="+mn-ea"/>
              </a:rPr>
              <a:t>→ </a:t>
            </a:r>
            <a:r>
              <a:rPr lang="en-US" altLang="zh-CN" sz="3200">
                <a:latin typeface="+mn-lt"/>
                <a:cs typeface="+mn-lt"/>
              </a:rPr>
              <a:t>m</a:t>
            </a:r>
            <a:endParaRPr lang="en-US" altLang="zh-CN" sz="3200">
              <a:latin typeface="+mn-lt"/>
              <a:cs typeface="+mn-lt"/>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6/9</a:t>
            </a:r>
            <a:endParaRPr lang="en-US" sz="4000"/>
          </a:p>
        </p:txBody>
      </p:sp>
      <p:sp>
        <p:nvSpPr>
          <p:cNvPr id="3" name="Text Placeholder 2"/>
          <p:cNvSpPr>
            <a:spLocks noGrp="1"/>
          </p:cNvSpPr>
          <p:nvPr>
            <p:ph type="body" idx="1"/>
          </p:nvPr>
        </p:nvSpPr>
        <p:spPr>
          <a:xfrm>
            <a:off x="207010" y="1350645"/>
            <a:ext cx="8749665" cy="4894580"/>
          </a:xfrm>
        </p:spPr>
        <p:txBody>
          <a:bodyPr>
            <a:normAutofit/>
          </a:bodyPr>
          <a:lstStyle/>
          <a:p>
            <a:r>
              <a:rPr lang="zh-CN" altLang="en-US" sz="3200"/>
              <a:t>给定任意两个发给小曼的密文，</a:t>
            </a:r>
            <a:r>
              <a:rPr lang="zh-CN" sz="3200" u="sng"/>
              <a:t>小艾</a:t>
            </a:r>
            <a:r>
              <a:rPr lang="zh-CN" sz="3200"/>
              <a:t>虽然解密不了这两个密文，但是她可以判断这两个密文里被加密的消息是否相等。</a:t>
            </a:r>
            <a:endParaRPr lang="zh-CN" sz="3200" u="sng"/>
          </a:p>
          <a:p>
            <a:endParaRPr lang="zh-CN" altLang="en-US" sz="3200"/>
          </a:p>
          <a:p>
            <a:pPr marL="457200" indent="-457200">
              <a:buFont typeface="Wingdings" panose="05000000000000000000" charset="0"/>
              <a:buChar char="o"/>
            </a:pPr>
            <a:r>
              <a:rPr lang="en-US" altLang="zh-CN" sz="3200">
                <a:latin typeface="+mn-lt"/>
                <a:cs typeface="+mn-lt"/>
              </a:rPr>
              <a:t>Enc(pk, m) </a:t>
            </a:r>
            <a:r>
              <a:rPr lang="en-US" altLang="zh-CN" sz="3200">
                <a:latin typeface="+mn-lt"/>
                <a:ea typeface="+mn-ea"/>
                <a:sym typeface="+mn-ea"/>
              </a:rPr>
              <a:t>→ </a:t>
            </a:r>
            <a:r>
              <a:rPr lang="en-US" altLang="zh-CN" sz="3200">
                <a:latin typeface="+mn-lt"/>
                <a:cs typeface="+mn-lt"/>
              </a:rPr>
              <a:t> CT</a:t>
            </a:r>
            <a:endParaRPr lang="en-US" altLang="zh-CN" sz="3200">
              <a:latin typeface="+mn-lt"/>
              <a:cs typeface="+mn-lt"/>
            </a:endParaRPr>
          </a:p>
          <a:p>
            <a:pPr marL="457200" indent="-457200">
              <a:buFont typeface="Wingdings" panose="05000000000000000000" charset="0"/>
              <a:buChar char="o"/>
            </a:pPr>
            <a:r>
              <a:rPr lang="en-US" altLang="zh-CN" sz="3200">
                <a:latin typeface="+mn-lt"/>
                <a:cs typeface="+mn-lt"/>
              </a:rPr>
              <a:t>Test(CT_1,CT_2, pk) </a:t>
            </a:r>
            <a:r>
              <a:rPr lang="en-US" altLang="zh-CN" sz="3200">
                <a:latin typeface="+mn-lt"/>
                <a:ea typeface="+mn-ea"/>
                <a:sym typeface="+mn-ea"/>
              </a:rPr>
              <a:t>→ </a:t>
            </a:r>
            <a:r>
              <a:rPr lang="en-US" altLang="zh-CN" sz="3200">
                <a:latin typeface="+mn-lt"/>
                <a:cs typeface="+mn-lt"/>
              </a:rPr>
              <a:t>T/F</a:t>
            </a:r>
            <a:r>
              <a:rPr lang="en-US" altLang="zh-CN" sz="3200">
                <a:latin typeface="+mn-lt"/>
                <a:cs typeface="+mn-lt"/>
                <a:sym typeface="+mn-ea"/>
              </a:rPr>
              <a:t>, </a:t>
            </a:r>
            <a:r>
              <a:rPr lang="zh-CN" altLang="en-US" sz="3200">
                <a:latin typeface="+mn-lt"/>
                <a:cs typeface="+mn-lt"/>
                <a:sym typeface="+mn-ea"/>
              </a:rPr>
              <a:t>其中</a:t>
            </a:r>
            <a:endParaRPr lang="zh-CN" altLang="en-US" sz="3200">
              <a:latin typeface="+mn-lt"/>
              <a:cs typeface="+mn-lt"/>
            </a:endParaRPr>
          </a:p>
          <a:p>
            <a:pPr lvl="1">
              <a:buFont typeface="Wingdings" panose="05000000000000000000" charset="0"/>
              <a:buChar char="v"/>
            </a:pPr>
            <a:r>
              <a:rPr lang="en-US" altLang="zh-CN" sz="3200">
                <a:latin typeface="+mn-lt"/>
                <a:cs typeface="+mn-lt"/>
                <a:sym typeface="+mn-ea"/>
              </a:rPr>
              <a:t>Enc(pk, m_1) </a:t>
            </a:r>
            <a:r>
              <a:rPr lang="en-US" altLang="zh-CN" sz="3200">
                <a:sym typeface="+mn-ea"/>
              </a:rPr>
              <a:t>→</a:t>
            </a:r>
            <a:r>
              <a:rPr lang="en-US" altLang="zh-CN" sz="3200">
                <a:latin typeface="+mn-lt"/>
                <a:cs typeface="+mn-lt"/>
                <a:sym typeface="+mn-ea"/>
              </a:rPr>
              <a:t> CT_1,</a:t>
            </a:r>
            <a:endParaRPr lang="en-US" altLang="zh-CN" sz="3200">
              <a:latin typeface="+mn-lt"/>
              <a:cs typeface="+mn-lt"/>
              <a:sym typeface="+mn-ea"/>
            </a:endParaRPr>
          </a:p>
          <a:p>
            <a:pPr lvl="1">
              <a:buFont typeface="Wingdings" panose="05000000000000000000" charset="0"/>
              <a:buChar char="v"/>
            </a:pPr>
            <a:r>
              <a:rPr lang="en-US" altLang="zh-CN" sz="3200">
                <a:latin typeface="+mn-lt"/>
                <a:cs typeface="+mn-lt"/>
                <a:sym typeface="+mn-ea"/>
              </a:rPr>
              <a:t>Enc(pk, m_2) </a:t>
            </a:r>
            <a:r>
              <a:rPr lang="en-US" altLang="zh-CN" sz="3200">
                <a:sym typeface="+mn-ea"/>
              </a:rPr>
              <a:t>→</a:t>
            </a:r>
            <a:r>
              <a:rPr lang="en-US" altLang="zh-CN" sz="3200">
                <a:latin typeface="+mn-lt"/>
                <a:cs typeface="+mn-lt"/>
                <a:sym typeface="+mn-ea"/>
              </a:rPr>
              <a:t> CT_2</a:t>
            </a:r>
            <a:endParaRPr lang="en-US" altLang="zh-CN" sz="3200">
              <a:latin typeface="+mn-lt"/>
              <a:cs typeface="+mn-lt"/>
            </a:endParaRPr>
          </a:p>
          <a:p>
            <a:pPr marL="457200" indent="-457200">
              <a:buFont typeface="Wingdings" panose="05000000000000000000" charset="0"/>
              <a:buChar char="o"/>
            </a:pPr>
            <a:endParaRPr lang="en-US" altLang="zh-CN" sz="3200">
              <a:latin typeface="+mn-lt"/>
              <a:cs typeface="+mn-lt"/>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7/9</a:t>
            </a:r>
            <a:endParaRPr lang="en-US" sz="4000"/>
          </a:p>
        </p:txBody>
      </p:sp>
      <p:sp>
        <p:nvSpPr>
          <p:cNvPr id="3" name="Text Placeholder 2"/>
          <p:cNvSpPr>
            <a:spLocks noGrp="1"/>
          </p:cNvSpPr>
          <p:nvPr>
            <p:ph type="body" idx="1"/>
          </p:nvPr>
        </p:nvSpPr>
        <p:spPr>
          <a:xfrm>
            <a:off x="207010" y="1350645"/>
            <a:ext cx="8749665" cy="5005705"/>
          </a:xfrm>
        </p:spPr>
        <p:txBody>
          <a:bodyPr>
            <a:normAutofit/>
          </a:bodyPr>
          <a:lstStyle/>
          <a:p>
            <a:r>
              <a:rPr lang="zh-CN" altLang="en-US" sz="3200"/>
              <a:t>喜欢八卦的小刚能够判断小强加密发给小艾和小曼的消息是否相同，虽然小刚解密不了。</a:t>
            </a:r>
            <a:endParaRPr lang="zh-CN" altLang="en-US" sz="3200"/>
          </a:p>
          <a:p>
            <a:endParaRPr lang="zh-CN" altLang="en-US" sz="3200"/>
          </a:p>
          <a:p>
            <a:pPr marL="457200" indent="-457200">
              <a:buFont typeface="Wingdings" panose="05000000000000000000" charset="0"/>
              <a:buChar char="o"/>
            </a:pPr>
            <a:r>
              <a:rPr lang="en-US" altLang="zh-CN" sz="3200">
                <a:latin typeface="Garamond" panose="02020404030301010803" charset="0"/>
                <a:cs typeface="Garamond" panose="02020404030301010803" charset="0"/>
              </a:rPr>
              <a:t>Enc(pk, m) </a:t>
            </a:r>
            <a:r>
              <a:rPr lang="en-US" altLang="zh-CN" sz="3200">
                <a:latin typeface="+mn-lt"/>
                <a:ea typeface="+mn-ea"/>
                <a:sym typeface="+mn-ea"/>
              </a:rPr>
              <a:t>→</a:t>
            </a:r>
            <a:r>
              <a:rPr lang="en-US" altLang="zh-CN" sz="3200">
                <a:latin typeface="Garamond" panose="02020404030301010803" charset="0"/>
                <a:cs typeface="Garamond" panose="02020404030301010803" charset="0"/>
              </a:rPr>
              <a:t> CT</a:t>
            </a:r>
            <a:endParaRPr lang="en-US" altLang="zh-CN" sz="3200">
              <a:latin typeface="Garamond" panose="02020404030301010803" charset="0"/>
              <a:cs typeface="Garamond" panose="02020404030301010803" charset="0"/>
            </a:endParaRPr>
          </a:p>
          <a:p>
            <a:pPr marL="457200" indent="-457200">
              <a:buFont typeface="Wingdings" panose="05000000000000000000" charset="0"/>
              <a:buChar char="o"/>
            </a:pPr>
            <a:r>
              <a:rPr lang="en-US" altLang="zh-CN" sz="3200">
                <a:latin typeface="Garamond" panose="02020404030301010803" charset="0"/>
                <a:cs typeface="Garamond" panose="02020404030301010803" charset="0"/>
              </a:rPr>
              <a:t>Test(pk_1, CT_1, pk_2,CT_2) </a:t>
            </a:r>
            <a:r>
              <a:rPr lang="en-US" altLang="zh-CN" sz="3200">
                <a:latin typeface="+mn-lt"/>
                <a:ea typeface="+mn-ea"/>
                <a:sym typeface="+mn-ea"/>
              </a:rPr>
              <a:t>→ </a:t>
            </a:r>
            <a:r>
              <a:rPr lang="en-US" altLang="zh-CN" sz="3200">
                <a:latin typeface="Garamond" panose="02020404030301010803" charset="0"/>
                <a:cs typeface="Garamond" panose="02020404030301010803" charset="0"/>
              </a:rPr>
              <a:t>T/F, </a:t>
            </a:r>
            <a:r>
              <a:rPr lang="zh-CN" altLang="en-US" sz="3200">
                <a:latin typeface="Garamond" panose="02020404030301010803" charset="0"/>
                <a:cs typeface="Garamond" panose="02020404030301010803" charset="0"/>
              </a:rPr>
              <a:t>其中</a:t>
            </a:r>
            <a:endParaRPr lang="zh-CN" altLang="en-US" sz="3200">
              <a:latin typeface="Garamond" panose="02020404030301010803" charset="0"/>
              <a:cs typeface="Garamond" panose="02020404030301010803" charset="0"/>
            </a:endParaRPr>
          </a:p>
          <a:p>
            <a:pPr lvl="1">
              <a:buFont typeface="Wingdings" panose="05000000000000000000" charset="0"/>
              <a:buChar char="v"/>
            </a:pPr>
            <a:r>
              <a:rPr lang="en-US" altLang="zh-CN" sz="3200">
                <a:latin typeface="Garamond" panose="02020404030301010803" charset="0"/>
                <a:cs typeface="Garamond" panose="02020404030301010803" charset="0"/>
                <a:sym typeface="+mn-ea"/>
              </a:rPr>
              <a:t>Enc(pk_1, m_1) </a:t>
            </a:r>
            <a:r>
              <a:rPr lang="en-US" altLang="zh-CN" sz="3200">
                <a:sym typeface="+mn-ea"/>
              </a:rPr>
              <a:t>→ </a:t>
            </a:r>
            <a:r>
              <a:rPr lang="en-US" altLang="zh-CN" sz="3200">
                <a:latin typeface="Garamond" panose="02020404030301010803" charset="0"/>
                <a:cs typeface="Garamond" panose="02020404030301010803" charset="0"/>
                <a:sym typeface="+mn-ea"/>
              </a:rPr>
              <a:t> CT_1,</a:t>
            </a:r>
            <a:endParaRPr lang="en-US" altLang="zh-CN" sz="3200">
              <a:latin typeface="Garamond" panose="02020404030301010803" charset="0"/>
              <a:cs typeface="Garamond" panose="02020404030301010803" charset="0"/>
              <a:sym typeface="+mn-ea"/>
            </a:endParaRPr>
          </a:p>
          <a:p>
            <a:pPr lvl="1">
              <a:buFont typeface="Wingdings" panose="05000000000000000000" charset="0"/>
              <a:buChar char="v"/>
            </a:pPr>
            <a:r>
              <a:rPr lang="en-US" altLang="zh-CN" sz="3200">
                <a:latin typeface="Garamond" panose="02020404030301010803" charset="0"/>
                <a:cs typeface="Garamond" panose="02020404030301010803" charset="0"/>
                <a:sym typeface="+mn-ea"/>
              </a:rPr>
              <a:t>Enc(pk_2, m_2) </a:t>
            </a:r>
            <a:r>
              <a:rPr lang="en-US" altLang="zh-CN" sz="3200">
                <a:sym typeface="+mn-ea"/>
              </a:rPr>
              <a:t>→</a:t>
            </a:r>
            <a:r>
              <a:rPr lang="en-US" altLang="zh-CN" sz="3200">
                <a:latin typeface="Garamond" panose="02020404030301010803" charset="0"/>
                <a:cs typeface="Garamond" panose="02020404030301010803" charset="0"/>
                <a:sym typeface="+mn-ea"/>
              </a:rPr>
              <a:t>  CT_2,</a:t>
            </a:r>
            <a:endParaRPr lang="en-US" altLang="zh-CN" sz="3200">
              <a:latin typeface="Garamond" panose="02020404030301010803" charset="0"/>
              <a:cs typeface="Garamond" panose="02020404030301010803" charset="0"/>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8/9</a:t>
            </a:r>
            <a:endParaRPr lang="en-US" sz="4000"/>
          </a:p>
        </p:txBody>
      </p:sp>
      <p:sp>
        <p:nvSpPr>
          <p:cNvPr id="3" name="Text Placeholder 2"/>
          <p:cNvSpPr>
            <a:spLocks noGrp="1"/>
          </p:cNvSpPr>
          <p:nvPr>
            <p:ph type="body" idx="1"/>
          </p:nvPr>
        </p:nvSpPr>
        <p:spPr/>
        <p:txBody>
          <a:bodyPr>
            <a:normAutofit fontScale="90000" lnSpcReduction="20000"/>
          </a:bodyPr>
          <a:lstStyle/>
          <a:p>
            <a:r>
              <a:rPr lang="zh-CN" altLang="en-US" sz="3200"/>
              <a:t>用户小强能把小曼的公钥</a:t>
            </a:r>
            <a:r>
              <a:rPr lang="en-US" altLang="zh-CN" sz="3200"/>
              <a:t>pk</a:t>
            </a:r>
            <a:r>
              <a:rPr lang="zh-CN" altLang="en-US" sz="3200"/>
              <a:t>转换成另外一个看起来和</a:t>
            </a:r>
            <a:r>
              <a:rPr lang="en-US" altLang="zh-CN" sz="3200"/>
              <a:t>pk</a:t>
            </a:r>
            <a:r>
              <a:rPr lang="zh-CN" altLang="en-US" sz="3200"/>
              <a:t>无关的公钥</a:t>
            </a:r>
            <a:r>
              <a:rPr lang="en-US" altLang="zh-CN" sz="3200"/>
              <a:t>pk</a:t>
            </a:r>
            <a:r>
              <a:rPr lang="en-US" altLang="zh-CN" sz="3200" baseline="30000"/>
              <a:t>*</a:t>
            </a:r>
            <a:r>
              <a:rPr lang="zh-CN" altLang="en-US" sz="3200"/>
              <a:t>。这样当这个公钥</a:t>
            </a:r>
            <a:r>
              <a:rPr lang="en-US" altLang="zh-CN" sz="3200">
                <a:sym typeface="+mn-ea"/>
              </a:rPr>
              <a:t>pk</a:t>
            </a:r>
            <a:r>
              <a:rPr lang="en-US" altLang="zh-CN" sz="3200" baseline="30000">
                <a:sym typeface="+mn-ea"/>
              </a:rPr>
              <a:t>*</a:t>
            </a:r>
            <a:r>
              <a:rPr lang="zh-CN" altLang="en-US" sz="3200"/>
              <a:t>存储在小强文件夹时，用户小艾就无法从该文件夹知道小强在和谁通讯。而</a:t>
            </a:r>
            <a:r>
              <a:rPr lang="en-US" altLang="zh-CN" sz="3200">
                <a:sym typeface="+mn-ea"/>
              </a:rPr>
              <a:t>pk</a:t>
            </a:r>
            <a:r>
              <a:rPr lang="en-US" altLang="zh-CN" sz="3200" baseline="30000">
                <a:sym typeface="+mn-ea"/>
              </a:rPr>
              <a:t>*</a:t>
            </a:r>
            <a:r>
              <a:rPr lang="zh-CN" altLang="en-US" sz="3200"/>
              <a:t>加密的密文能仍然被小曼</a:t>
            </a:r>
            <a:r>
              <a:rPr lang="zh-CN" altLang="en-US" sz="3200" u="sng"/>
              <a:t>正常</a:t>
            </a:r>
            <a:r>
              <a:rPr lang="zh-CN" altLang="en-US" sz="3200"/>
              <a:t>解密。</a:t>
            </a:r>
            <a:endParaRPr lang="zh-CN" altLang="en-US" sz="3200"/>
          </a:p>
          <a:p>
            <a:endParaRPr lang="zh-CN" altLang="en-US" sz="3200"/>
          </a:p>
          <a:p>
            <a:pPr marL="457200" indent="-457200">
              <a:lnSpc>
                <a:spcPct val="100000"/>
              </a:lnSpc>
              <a:buFont typeface="Wingdings" panose="05000000000000000000" charset="0"/>
              <a:buChar char="o"/>
            </a:pPr>
            <a:r>
              <a:rPr lang="en-US" altLang="zh-CN" sz="3110">
                <a:latin typeface="+mn-lt"/>
                <a:ea typeface="+mn-ea"/>
              </a:rPr>
              <a:t>Trans(pk) </a:t>
            </a:r>
            <a:r>
              <a:rPr lang="en-US" altLang="zh-CN" sz="3110">
                <a:latin typeface="+mn-lt"/>
                <a:ea typeface="+mn-ea"/>
                <a:sym typeface="+mn-ea"/>
              </a:rPr>
              <a:t>→</a:t>
            </a:r>
            <a:r>
              <a:rPr lang="en-US" altLang="zh-CN" sz="3110">
                <a:latin typeface="+mn-lt"/>
                <a:ea typeface="+mn-ea"/>
              </a:rPr>
              <a:t> </a:t>
            </a:r>
            <a:r>
              <a:rPr lang="en-US" altLang="zh-CN" sz="3110">
                <a:latin typeface="+mn-lt"/>
                <a:ea typeface="+mn-ea"/>
                <a:sym typeface="+mn-ea"/>
              </a:rPr>
              <a:t>pk*</a:t>
            </a:r>
            <a:endParaRPr lang="en-US" altLang="zh-CN" sz="3110">
              <a:latin typeface="+mn-lt"/>
              <a:ea typeface="+mn-ea"/>
            </a:endParaRPr>
          </a:p>
          <a:p>
            <a:pPr marL="457200" indent="-457200">
              <a:lnSpc>
                <a:spcPct val="100000"/>
              </a:lnSpc>
              <a:buFont typeface="Wingdings" panose="05000000000000000000" charset="0"/>
              <a:buChar char="o"/>
            </a:pPr>
            <a:r>
              <a:rPr lang="en-US" altLang="zh-CN" sz="3110">
                <a:latin typeface="+mn-lt"/>
                <a:ea typeface="+mn-ea"/>
              </a:rPr>
              <a:t>Enc(</a:t>
            </a:r>
            <a:r>
              <a:rPr lang="en-US" altLang="zh-CN" sz="3110">
                <a:latin typeface="+mn-lt"/>
                <a:ea typeface="+mn-ea"/>
                <a:sym typeface="+mn-ea"/>
              </a:rPr>
              <a:t>pk*</a:t>
            </a:r>
            <a:r>
              <a:rPr lang="en-US" altLang="zh-CN" sz="3110">
                <a:latin typeface="+mn-lt"/>
                <a:ea typeface="+mn-ea"/>
              </a:rPr>
              <a:t>,m) </a:t>
            </a:r>
            <a:r>
              <a:rPr lang="en-US" altLang="zh-CN" sz="3110">
                <a:latin typeface="+mn-lt"/>
                <a:ea typeface="+mn-ea"/>
                <a:sym typeface="+mn-ea"/>
              </a:rPr>
              <a:t>→ CT</a:t>
            </a:r>
            <a:endParaRPr lang="en-US" altLang="zh-CN" sz="3110">
              <a:latin typeface="+mn-lt"/>
              <a:ea typeface="+mn-ea"/>
            </a:endParaRPr>
          </a:p>
          <a:p>
            <a:pPr marL="457200" indent="-457200">
              <a:lnSpc>
                <a:spcPct val="100000"/>
              </a:lnSpc>
              <a:buFont typeface="Wingdings" panose="05000000000000000000" charset="0"/>
              <a:buChar char="o"/>
            </a:pPr>
            <a:r>
              <a:rPr lang="en-US" altLang="zh-CN" sz="3110">
                <a:latin typeface="+mn-lt"/>
                <a:ea typeface="+mn-ea"/>
              </a:rPr>
              <a:t>Dec(CT, sk)</a:t>
            </a:r>
            <a:r>
              <a:rPr lang="en-US" altLang="zh-CN" sz="3110">
                <a:latin typeface="+mn-lt"/>
                <a:ea typeface="+mn-ea"/>
                <a:sym typeface="+mn-ea"/>
              </a:rPr>
              <a:t>→</a:t>
            </a:r>
            <a:r>
              <a:rPr lang="en-US" altLang="zh-CN" sz="3110">
                <a:latin typeface="+mn-lt"/>
                <a:ea typeface="+mn-ea"/>
              </a:rPr>
              <a:t>m，iff </a:t>
            </a:r>
            <a:endParaRPr lang="en-US" altLang="zh-CN" sz="3110">
              <a:latin typeface="+mn-lt"/>
              <a:ea typeface="+mn-ea"/>
            </a:endParaRPr>
          </a:p>
          <a:p>
            <a:pPr lvl="1">
              <a:lnSpc>
                <a:spcPct val="100000"/>
              </a:lnSpc>
              <a:buFont typeface="Wingdings" panose="05000000000000000000" charset="0"/>
              <a:buChar char="v"/>
            </a:pPr>
            <a:r>
              <a:rPr lang="en-US" altLang="zh-CN" sz="3110"/>
              <a:t>sk是</a:t>
            </a:r>
            <a:r>
              <a:rPr lang="en-US" altLang="zh-CN" sz="3110">
                <a:sym typeface="+mn-ea"/>
              </a:rPr>
              <a:t>pk的私钥</a:t>
            </a:r>
            <a:endParaRPr lang="en-US" altLang="zh-CN" sz="3110">
              <a:sym typeface="+mn-ea"/>
            </a:endParaRPr>
          </a:p>
          <a:p>
            <a:pPr lvl="1">
              <a:lnSpc>
                <a:spcPct val="100000"/>
              </a:lnSpc>
              <a:buFont typeface="Wingdings" panose="05000000000000000000" charset="0"/>
              <a:buChar char="v"/>
            </a:pPr>
            <a:r>
              <a:rPr lang="en-US" altLang="zh-CN" sz="3110">
                <a:sym typeface="+mn-ea"/>
              </a:rPr>
              <a:t>加密的</a:t>
            </a:r>
            <a:r>
              <a:rPr lang="en-US" altLang="zh-CN" sz="3110">
                <a:sym typeface="+mn-ea"/>
              </a:rPr>
              <a:t>pk* 是由pk转换而来。</a:t>
            </a:r>
            <a:endParaRPr lang="zh-CN" altLang="en-US" sz="3110">
              <a:latin typeface="Arial" panose="020B0604020202020204" pitchFamily="34" charset="0"/>
              <a:cs typeface="Arial" panose="020B0604020202020204" pitchFamily="34" charset="0"/>
              <a:sym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密码技术概念的定义方法初探 9/9</a:t>
            </a:r>
            <a:endParaRPr lang="en-US" sz="4000"/>
          </a:p>
        </p:txBody>
      </p:sp>
      <p:sp>
        <p:nvSpPr>
          <p:cNvPr id="3" name="Text Placeholder 2"/>
          <p:cNvSpPr>
            <a:spLocks noGrp="1"/>
          </p:cNvSpPr>
          <p:nvPr>
            <p:ph type="body" idx="1"/>
          </p:nvPr>
        </p:nvSpPr>
        <p:spPr>
          <a:xfrm>
            <a:off x="207010" y="1350645"/>
            <a:ext cx="8749665" cy="5005705"/>
          </a:xfrm>
        </p:spPr>
        <p:txBody>
          <a:bodyPr>
            <a:normAutofit fontScale="90000"/>
          </a:bodyPr>
          <a:lstStyle/>
          <a:p>
            <a:r>
              <a:rPr lang="zh-CN" altLang="en-US" sz="2665"/>
              <a:t>用户通过小曼的公钥</a:t>
            </a:r>
            <a:r>
              <a:rPr lang="en-US" altLang="zh-CN" sz="2665"/>
              <a:t>pk</a:t>
            </a:r>
            <a:r>
              <a:rPr lang="zh-CN" altLang="en-US" sz="2665"/>
              <a:t>加密的消息，其密文只能通过小曼的私钥解密。</a:t>
            </a:r>
            <a:r>
              <a:rPr lang="zh-CN" sz="2665"/>
              <a:t>现在，小曼希望有一个更好的公钥加密解决烦恼。加密者需要输入自己的私钥，而解密者不仅需要知道自己的私钥，还需要知道加密者的公钥。不仅如此，用户小曼还能为小艾计算一个特殊的私钥，它能但仅能解密所有小强发给小曼的加密消息。</a:t>
            </a:r>
            <a:endParaRPr lang="zh-CN" sz="2665"/>
          </a:p>
          <a:p>
            <a:endParaRPr lang="zh-CN" altLang="en-US" sz="2665"/>
          </a:p>
          <a:p>
            <a:pPr marL="342900" indent="-342900">
              <a:buFont typeface="Wingdings" panose="05000000000000000000" charset="0"/>
              <a:buChar char="o"/>
            </a:pPr>
            <a:r>
              <a:rPr lang="en-US" altLang="zh-CN" sz="2740">
                <a:latin typeface="+mn-lt"/>
                <a:ea typeface="+mn-ea"/>
              </a:rPr>
              <a:t>  Enc(sk_E, </a:t>
            </a:r>
            <a:r>
              <a:rPr lang="en-US" altLang="zh-CN" sz="2740">
                <a:latin typeface="+mn-lt"/>
                <a:ea typeface="+mn-ea"/>
                <a:sym typeface="+mn-ea"/>
              </a:rPr>
              <a:t>pk_D</a:t>
            </a:r>
            <a:r>
              <a:rPr lang="en-US" altLang="zh-CN" sz="2740">
                <a:latin typeface="+mn-lt"/>
                <a:ea typeface="+mn-ea"/>
              </a:rPr>
              <a:t>,m) </a:t>
            </a:r>
            <a:r>
              <a:rPr lang="en-US" altLang="zh-CN" sz="2740">
                <a:latin typeface="+mn-lt"/>
                <a:ea typeface="+mn-ea"/>
                <a:sym typeface="+mn-ea"/>
              </a:rPr>
              <a:t>→ CT</a:t>
            </a:r>
            <a:endParaRPr lang="en-US" altLang="zh-CN" sz="2740">
              <a:latin typeface="+mn-lt"/>
              <a:ea typeface="+mn-ea"/>
            </a:endParaRPr>
          </a:p>
          <a:p>
            <a:pPr marL="457200" indent="-457200">
              <a:buFont typeface="Wingdings" panose="05000000000000000000" charset="0"/>
              <a:buChar char="o"/>
            </a:pPr>
            <a:r>
              <a:rPr lang="en-US" altLang="zh-CN" sz="2740">
                <a:latin typeface="+mn-lt"/>
                <a:ea typeface="+mn-ea"/>
              </a:rPr>
              <a:t>Dec(CT, sk_D, pk_E) </a:t>
            </a:r>
            <a:r>
              <a:rPr lang="en-US" altLang="zh-CN" sz="2740">
                <a:latin typeface="+mn-lt"/>
                <a:ea typeface="+mn-ea"/>
                <a:sym typeface="+mn-ea"/>
              </a:rPr>
              <a:t>→ </a:t>
            </a:r>
            <a:r>
              <a:rPr lang="en-US" altLang="zh-CN" sz="2740">
                <a:latin typeface="+mn-lt"/>
                <a:ea typeface="+mn-ea"/>
              </a:rPr>
              <a:t>m</a:t>
            </a:r>
            <a:endParaRPr lang="en-US" altLang="zh-CN" sz="2740">
              <a:latin typeface="+mn-lt"/>
              <a:ea typeface="+mn-ea"/>
            </a:endParaRPr>
          </a:p>
          <a:p>
            <a:pPr marL="457200" lvl="0" indent="-457200">
              <a:buFont typeface="Wingdings" panose="05000000000000000000" charset="0"/>
              <a:buChar char="o"/>
            </a:pPr>
            <a:r>
              <a:rPr lang="en-US" altLang="zh-CN" sz="2740">
                <a:latin typeface="+mn-lt"/>
                <a:ea typeface="+mn-ea"/>
                <a:sym typeface="+mn-ea"/>
              </a:rPr>
              <a:t>Aut(pk_E, sk_D) </a:t>
            </a:r>
            <a:r>
              <a:rPr lang="en-US" altLang="zh-CN" sz="2740">
                <a:latin typeface="+mn-lt"/>
                <a:ea typeface="+mn-ea"/>
                <a:sym typeface="+mn-ea"/>
              </a:rPr>
              <a:t>→ </a:t>
            </a:r>
            <a:r>
              <a:rPr lang="en-US" altLang="zh-CN" sz="2740">
                <a:latin typeface="+mn-lt"/>
                <a:ea typeface="+mn-ea"/>
                <a:sym typeface="+mn-ea"/>
              </a:rPr>
              <a:t>sk_{E4D}</a:t>
            </a:r>
            <a:endParaRPr lang="en-US" altLang="zh-CN" sz="2740">
              <a:latin typeface="+mn-lt"/>
              <a:ea typeface="+mn-ea"/>
              <a:sym typeface="+mn-ea"/>
            </a:endParaRPr>
          </a:p>
          <a:p>
            <a:pPr marL="457200" lvl="0" indent="-457200">
              <a:buFont typeface="Wingdings" panose="05000000000000000000" charset="0"/>
              <a:buChar char="o"/>
            </a:pPr>
            <a:r>
              <a:rPr lang="en-US" altLang="zh-CN" sz="2740">
                <a:latin typeface="+mn-lt"/>
                <a:ea typeface="+mn-ea"/>
                <a:sym typeface="+mn-ea"/>
              </a:rPr>
              <a:t>ADec(</a:t>
            </a:r>
            <a:r>
              <a:rPr lang="en-US" altLang="zh-CN" sz="2740">
                <a:latin typeface="+mn-lt"/>
                <a:ea typeface="+mn-ea"/>
                <a:sym typeface="+mn-ea"/>
              </a:rPr>
              <a:t>CT, </a:t>
            </a:r>
            <a:r>
              <a:rPr lang="en-US" altLang="zh-CN" sz="2740">
                <a:latin typeface="+mn-lt"/>
                <a:ea typeface="+mn-ea"/>
                <a:sym typeface="+mn-ea"/>
              </a:rPr>
              <a:t>pk_E,pk_D, sk_{E4D}</a:t>
            </a:r>
            <a:r>
              <a:rPr lang="en-US" altLang="zh-CN" sz="2740">
                <a:latin typeface="+mn-lt"/>
                <a:ea typeface="+mn-ea"/>
                <a:sym typeface="+mn-ea"/>
              </a:rPr>
              <a:t>)</a:t>
            </a:r>
            <a:r>
              <a:rPr lang="en-US" altLang="zh-CN" sz="2740">
                <a:latin typeface="+mn-lt"/>
                <a:ea typeface="+mn-ea"/>
                <a:sym typeface="+mn-ea"/>
              </a:rPr>
              <a:t>→ m, iff CT from sk_E for D</a:t>
            </a:r>
            <a:endParaRPr lang="en-US" altLang="zh-CN" sz="2740">
              <a:latin typeface="+mn-lt"/>
              <a:ea typeface="+mn-ea"/>
              <a:sym typeface="+mn-ea"/>
            </a:endParaRPr>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a:t>
            </a:r>
            <a:endParaRPr lang="zh-CN" altLang="en-US"/>
          </a:p>
        </p:txBody>
      </p:sp>
      <p:sp>
        <p:nvSpPr>
          <p:cNvPr id="3" name="Text Placeholder 2"/>
          <p:cNvSpPr>
            <a:spLocks noGrp="1"/>
          </p:cNvSpPr>
          <p:nvPr>
            <p:ph type="body" idx="1"/>
          </p:nvPr>
        </p:nvSpPr>
        <p:spPr>
          <a:xfrm>
            <a:off x="207010" y="1350645"/>
            <a:ext cx="8749665" cy="4886960"/>
          </a:xfrm>
        </p:spPr>
        <p:txBody>
          <a:bodyPr>
            <a:noAutofit/>
          </a:bodyPr>
          <a:p>
            <a:pPr marL="457200" indent="-457200">
              <a:lnSpc>
                <a:spcPct val="90000"/>
              </a:lnSpc>
              <a:buFont typeface="Arial" panose="020B0604020202020204" pitchFamily="34" charset="0"/>
              <a:buChar char="•"/>
            </a:pPr>
            <a:r>
              <a:rPr lang="en-US" sz="1900"/>
              <a:t>网络空间的重要性</a:t>
            </a:r>
            <a:endParaRPr lang="en-US" sz="1900"/>
          </a:p>
          <a:p>
            <a:pPr marL="457200" indent="-457200">
              <a:lnSpc>
                <a:spcPct val="90000"/>
              </a:lnSpc>
              <a:buFont typeface="Arial" panose="020B0604020202020204" pitchFamily="34" charset="0"/>
              <a:buChar char="•"/>
            </a:pPr>
            <a:r>
              <a:rPr lang="en-US" sz="1900"/>
              <a:t>网络空间的安全问题</a:t>
            </a:r>
            <a:endParaRPr lang="en-US" sz="1900"/>
          </a:p>
          <a:p>
            <a:pPr marL="457200" indent="-457200">
              <a:lnSpc>
                <a:spcPct val="90000"/>
              </a:lnSpc>
              <a:buFont typeface="Arial" panose="020B0604020202020204" pitchFamily="34" charset="0"/>
              <a:buChar char="•"/>
            </a:pPr>
            <a:r>
              <a:rPr lang="en-US" sz="1900"/>
              <a:t>现代密码学在网络空间的作用</a:t>
            </a:r>
            <a:endParaRPr lang="en-US" sz="1900"/>
          </a:p>
          <a:p>
            <a:pPr marL="457200" indent="-457200">
              <a:lnSpc>
                <a:spcPct val="90000"/>
              </a:lnSpc>
              <a:buFont typeface="Arial" panose="020B0604020202020204" pitchFamily="34" charset="0"/>
              <a:buChar char="•"/>
            </a:pPr>
            <a:r>
              <a:rPr lang="en-US" sz="1900"/>
              <a:t>现代密码学发展的三条线索——总览</a:t>
            </a:r>
            <a:endParaRPr lang="en-US" sz="1900"/>
          </a:p>
          <a:p>
            <a:pPr marL="457200" indent="-457200">
              <a:lnSpc>
                <a:spcPct val="90000"/>
              </a:lnSpc>
              <a:buFont typeface="Arial" panose="020B0604020202020204" pitchFamily="34" charset="0"/>
              <a:buChar char="•"/>
            </a:pPr>
            <a:r>
              <a:rPr lang="en-US" sz="1900"/>
              <a:t>现代密码学发展的第一条线索</a:t>
            </a:r>
            <a:endParaRPr lang="en-US" sz="1900"/>
          </a:p>
          <a:p>
            <a:pPr marL="457200" indent="-457200">
              <a:lnSpc>
                <a:spcPct val="90000"/>
              </a:lnSpc>
              <a:buFont typeface="Arial" panose="020B0604020202020204" pitchFamily="34" charset="0"/>
              <a:buChar char="•"/>
            </a:pPr>
            <a:r>
              <a:rPr lang="en-US" sz="1900"/>
              <a:t>人类学术进步的坎坷：论文被拒</a:t>
            </a:r>
            <a:endParaRPr lang="en-US" sz="1900"/>
          </a:p>
          <a:p>
            <a:pPr marL="457200" indent="-457200">
              <a:lnSpc>
                <a:spcPct val="90000"/>
              </a:lnSpc>
              <a:buFont typeface="Arial" panose="020B0604020202020204" pitchFamily="34" charset="0"/>
              <a:buChar char="•"/>
            </a:pPr>
            <a:r>
              <a:rPr lang="en-US" sz="1900"/>
              <a:t>现代密码学发展的第二条线索</a:t>
            </a:r>
            <a:endParaRPr lang="en-US" sz="1900"/>
          </a:p>
          <a:p>
            <a:pPr marL="457200" indent="-457200">
              <a:lnSpc>
                <a:spcPct val="90000"/>
              </a:lnSpc>
              <a:buFont typeface="Arial" panose="020B0604020202020204" pitchFamily="34" charset="0"/>
              <a:buChar char="•"/>
            </a:pPr>
            <a:r>
              <a:rPr lang="en-US" sz="1900"/>
              <a:t>现代密码学发展的第三条线索</a:t>
            </a:r>
            <a:endParaRPr lang="en-US" sz="1900"/>
          </a:p>
          <a:p>
            <a:pPr marL="457200" indent="-457200">
              <a:lnSpc>
                <a:spcPct val="90000"/>
              </a:lnSpc>
              <a:buFont typeface="Arial" panose="020B0604020202020204" pitchFamily="34" charset="0"/>
              <a:buChar char="•"/>
            </a:pPr>
            <a:r>
              <a:rPr lang="en-US" sz="1900"/>
              <a:t>现代密码学发展的风信：商业推动</a:t>
            </a:r>
            <a:endParaRPr lang="en-US" sz="1900"/>
          </a:p>
          <a:p>
            <a:pPr marL="457200" indent="-457200">
              <a:lnSpc>
                <a:spcPct val="90000"/>
              </a:lnSpc>
              <a:buFont typeface="Arial" panose="020B0604020202020204" pitchFamily="34" charset="0"/>
              <a:buChar char="•"/>
            </a:pPr>
            <a:r>
              <a:rPr lang="en-US" sz="1900"/>
              <a:t>密码学的新方向：三条线索的汇聚</a:t>
            </a:r>
            <a:endParaRPr lang="en-US" sz="1900"/>
          </a:p>
          <a:p>
            <a:pPr marL="457200" indent="-457200">
              <a:lnSpc>
                <a:spcPct val="90000"/>
              </a:lnSpc>
              <a:buFont typeface="Arial" panose="020B0604020202020204" pitchFamily="34" charset="0"/>
              <a:buChar char="•"/>
            </a:pPr>
            <a:r>
              <a:rPr lang="en-US" sz="1900"/>
              <a:t>密码学研究成果的评价方法（方法论）</a:t>
            </a:r>
            <a:endParaRPr lang="en-US" sz="1900"/>
          </a:p>
          <a:p>
            <a:pPr marL="457200" indent="-457200">
              <a:lnSpc>
                <a:spcPct val="90000"/>
              </a:lnSpc>
              <a:buFont typeface="Arial" panose="020B0604020202020204" pitchFamily="34" charset="0"/>
              <a:buChar char="•"/>
            </a:pPr>
            <a:r>
              <a:rPr lang="en-US" sz="1900"/>
              <a:t>公钥密码学</a:t>
            </a:r>
            <a:endParaRPr lang="en-US" sz="1900"/>
          </a:p>
          <a:p>
            <a:pPr marL="457200" indent="-457200">
              <a:lnSpc>
                <a:spcPct val="90000"/>
              </a:lnSpc>
              <a:buFont typeface="Arial" panose="020B0604020202020204" pitchFamily="34" charset="0"/>
              <a:buChar char="•"/>
            </a:pPr>
            <a:r>
              <a:rPr lang="en-US" sz="1900"/>
              <a:t>现代密码学的各种密码技术概念</a:t>
            </a:r>
            <a:endParaRPr lang="en-US" sz="19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数字签名在我们人类最重要的应用1/5</a:t>
            </a:r>
            <a:endParaRPr lang="zh-CN" altLang="en-US" sz="4000"/>
          </a:p>
        </p:txBody>
      </p:sp>
      <p:sp>
        <p:nvSpPr>
          <p:cNvPr id="3" name="Text Placeholder 2"/>
          <p:cNvSpPr>
            <a:spLocks noGrp="1"/>
          </p:cNvSpPr>
          <p:nvPr>
            <p:ph type="body" idx="1"/>
          </p:nvPr>
        </p:nvSpPr>
        <p:spPr>
          <a:xfrm>
            <a:off x="207010" y="1350645"/>
            <a:ext cx="4771390" cy="4693285"/>
          </a:xfrm>
        </p:spPr>
        <p:txBody>
          <a:bodyPr>
            <a:normAutofit lnSpcReduction="10000"/>
          </a:bodyPr>
          <a:p>
            <a:pPr marL="457200" indent="-457200">
              <a:buFont typeface="Wingdings" panose="05000000000000000000" charset="0"/>
              <a:buChar char="o"/>
            </a:pPr>
            <a:r>
              <a:rPr lang="en-US" sz="2400"/>
              <a:t>数字签名最广泛的应用是数字证书。</a:t>
            </a:r>
            <a:endParaRPr lang="en-US" sz="2400"/>
          </a:p>
          <a:p>
            <a:pPr marL="457200" indent="-457200">
              <a:buFont typeface="Wingdings" panose="05000000000000000000" charset="0"/>
              <a:buChar char="o"/>
            </a:pPr>
            <a:r>
              <a:rPr lang="en-US" sz="2400"/>
              <a:t>当用浏览器打开某个网站时，如果网站地址那一栏出现HTTPS，则说明使用者此刻正在享受基于数字签名密码技术的数字证书带来的服务</a:t>
            </a:r>
            <a:r>
              <a:rPr lang="zh-CN" altLang="en-US" sz="2400"/>
              <a:t>（让安全信道的建立成为可能）</a:t>
            </a:r>
            <a:r>
              <a:rPr lang="en-US" sz="2400"/>
              <a:t>。</a:t>
            </a:r>
            <a:endParaRPr lang="en-US" sz="2400"/>
          </a:p>
          <a:p>
            <a:pPr marL="457200" indent="-457200">
              <a:buFont typeface="Wingdings" panose="05000000000000000000" charset="0"/>
              <a:buChar char="o"/>
            </a:pPr>
            <a:r>
              <a:rPr lang="zh-CN" altLang="en-US" sz="2400"/>
              <a:t>没有数字证书，</a:t>
            </a:r>
            <a:r>
              <a:rPr lang="zh-CN" altLang="en-US" sz="2400">
                <a:highlight>
                  <a:srgbClr val="FFFF00"/>
                </a:highlight>
              </a:rPr>
              <a:t>和我们建立安全信道的对方可能是小迪，而不是真正的网站</a:t>
            </a:r>
            <a:r>
              <a:rPr lang="zh-CN" altLang="en-US" sz="2400"/>
              <a:t>。一旦把用户名和登录密码发过去，后果不堪设想。</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5440045" y="1350645"/>
            <a:ext cx="3516630" cy="4516120"/>
          </a:xfrm>
          <a:prstGeom prst="rect">
            <a:avLst/>
          </a:prstGeom>
          <a:ln w="12700" cmpd="sng">
            <a:solidFill>
              <a:srgbClr val="FFC000"/>
            </a:solidFill>
            <a:prstDash val="soli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数字签名在我们人类最重要的应用2/5</a:t>
            </a:r>
            <a:endParaRPr lang="zh-CN" altLang="en-US" sz="4000"/>
          </a:p>
        </p:txBody>
      </p:sp>
      <p:sp>
        <p:nvSpPr>
          <p:cNvPr id="3" name="Text Placeholder 2"/>
          <p:cNvSpPr>
            <a:spLocks noGrp="1"/>
          </p:cNvSpPr>
          <p:nvPr>
            <p:ph type="body" idx="1"/>
          </p:nvPr>
        </p:nvSpPr>
        <p:spPr>
          <a:xfrm>
            <a:off x="207010" y="1350645"/>
            <a:ext cx="8554085" cy="4693285"/>
          </a:xfrm>
        </p:spPr>
        <p:txBody>
          <a:bodyPr>
            <a:normAutofit lnSpcReduction="20000"/>
          </a:bodyPr>
          <a:p>
            <a:pPr>
              <a:lnSpc>
                <a:spcPct val="110000"/>
              </a:lnSpc>
              <a:buFont typeface="Wingdings" panose="05000000000000000000" charset="0"/>
            </a:pPr>
            <a:r>
              <a:rPr lang="zh-CN" altLang="en-US" sz="2400"/>
              <a:t>一个需要数字证书的</a:t>
            </a:r>
            <a:r>
              <a:rPr lang="zh-CN" altLang="en-US" sz="2400">
                <a:highlight>
                  <a:srgbClr val="FFFF00"/>
                </a:highlight>
              </a:rPr>
              <a:t>例子</a:t>
            </a:r>
            <a:r>
              <a:rPr lang="zh-CN" altLang="en-US" sz="2400"/>
              <a:t>：</a:t>
            </a:r>
            <a:endParaRPr lang="zh-CN" altLang="en-US" sz="2400"/>
          </a:p>
          <a:p>
            <a:pPr marL="457200" indent="-457200" algn="l">
              <a:lnSpc>
                <a:spcPct val="110000"/>
              </a:lnSpc>
              <a:buClrTx/>
              <a:buSzTx/>
              <a:buFont typeface="Wingdings" panose="05000000000000000000" charset="0"/>
              <a:buChar char="o"/>
            </a:pPr>
            <a:r>
              <a:rPr lang="zh-CN" altLang="en-US" sz="2400"/>
              <a:t>某期刊</a:t>
            </a:r>
            <a:r>
              <a:rPr lang="en-US" altLang="zh-CN" sz="2400"/>
              <a:t>JoW</a:t>
            </a:r>
            <a:r>
              <a:rPr lang="zh-CN" altLang="en-US" sz="2400"/>
              <a:t>指定了一个专属的投稿邮箱</a:t>
            </a:r>
            <a:r>
              <a:rPr lang="en-US" altLang="zh-CN" sz="2400"/>
              <a:t> papers@jow.org</a:t>
            </a:r>
            <a:endParaRPr lang="zh-CN" altLang="en-US" sz="2400"/>
          </a:p>
          <a:p>
            <a:pPr marL="457200" indent="-457200">
              <a:lnSpc>
                <a:spcPct val="110000"/>
              </a:lnSpc>
              <a:buFont typeface="Wingdings" panose="05000000000000000000" charset="0"/>
              <a:buChar char="o"/>
            </a:pPr>
            <a:r>
              <a:rPr lang="zh-CN" altLang="en-US" sz="2400"/>
              <a:t>小明投稿到该期刊时，如果该论文没有加密，则小迪可以盗取小明的论文。为了保证安全性，该期刊主编在官方公布了一个公钥</a:t>
            </a:r>
            <a:r>
              <a:rPr lang="en-US" altLang="zh-CN" sz="2400"/>
              <a:t>pk_w, </a:t>
            </a:r>
            <a:r>
              <a:rPr lang="zh-CN" altLang="en-US" sz="2400"/>
              <a:t>方便所有作者下载并用其进行加密，使得对应的论文只有主编可以解密，因为只有主编知道</a:t>
            </a:r>
            <a:r>
              <a:rPr lang="en-US" altLang="zh-CN" sz="2400"/>
              <a:t>sk_w</a:t>
            </a:r>
            <a:r>
              <a:rPr lang="zh-CN" altLang="en-US" sz="2400"/>
              <a:t>。</a:t>
            </a:r>
            <a:endParaRPr lang="zh-CN" altLang="en-US" sz="2400"/>
          </a:p>
          <a:p>
            <a:pPr marL="457200" indent="-457200">
              <a:lnSpc>
                <a:spcPct val="110000"/>
              </a:lnSpc>
              <a:buFont typeface="Wingdings" panose="05000000000000000000" charset="0"/>
              <a:buChar char="o"/>
            </a:pPr>
            <a:r>
              <a:rPr lang="zh-CN" altLang="en-US" sz="2400"/>
              <a:t>当小明</a:t>
            </a:r>
            <a:r>
              <a:rPr lang="zh-CN" altLang="en-US" sz="2400">
                <a:highlight>
                  <a:srgbClr val="00FF00"/>
                </a:highlight>
              </a:rPr>
              <a:t>成功下载到</a:t>
            </a:r>
            <a:r>
              <a:rPr lang="en-US" altLang="zh-CN" sz="2400">
                <a:highlight>
                  <a:srgbClr val="00FF00"/>
                </a:highlight>
              </a:rPr>
              <a:t>pk_w</a:t>
            </a:r>
            <a:r>
              <a:rPr lang="zh-CN" altLang="en-US" sz="2400"/>
              <a:t>后，他用该公钥加密论文再发送到该邮箱，从而确保论文的机密性。</a:t>
            </a:r>
            <a:endParaRPr lang="zh-CN" altLang="en-US" sz="2400"/>
          </a:p>
          <a:p>
            <a:pPr marL="457200" indent="-457200">
              <a:lnSpc>
                <a:spcPct val="110000"/>
              </a:lnSpc>
              <a:buFont typeface="Wingdings" panose="05000000000000000000" charset="0"/>
              <a:buChar char="o"/>
            </a:pPr>
            <a:endParaRPr lang="zh-CN" altLang="en-US" sz="2400"/>
          </a:p>
          <a:p>
            <a:pPr>
              <a:lnSpc>
                <a:spcPct val="110000"/>
              </a:lnSpc>
              <a:buFont typeface="Wingdings" panose="05000000000000000000" charset="0"/>
            </a:pPr>
            <a:r>
              <a:rPr lang="zh-CN" altLang="en-US" sz="2400" b="1">
                <a:solidFill>
                  <a:schemeClr val="bg1"/>
                </a:solidFill>
                <a:highlight>
                  <a:srgbClr val="FF0000"/>
                </a:highlight>
              </a:rPr>
              <a:t>问题来了</a:t>
            </a:r>
            <a:r>
              <a:rPr lang="zh-CN" altLang="en-US" sz="2400"/>
              <a:t>：</a:t>
            </a:r>
            <a:r>
              <a:rPr lang="en-US" altLang="zh-CN" sz="2400"/>
              <a:t> </a:t>
            </a:r>
            <a:r>
              <a:rPr lang="zh-CN" altLang="en-US" sz="2400"/>
              <a:t>小明下载的公钥</a:t>
            </a:r>
            <a:r>
              <a:rPr lang="en-US" altLang="zh-CN" sz="2400"/>
              <a:t>pk_w</a:t>
            </a:r>
            <a:r>
              <a:rPr lang="zh-CN" altLang="en-US" sz="2400"/>
              <a:t>可能被小迪替换为</a:t>
            </a:r>
            <a:r>
              <a:rPr lang="en-US" altLang="zh-CN" sz="2400"/>
              <a:t>pk</a:t>
            </a:r>
            <a:r>
              <a:rPr lang="en-US" altLang="zh-CN" sz="2400" baseline="30000"/>
              <a:t>*</a:t>
            </a:r>
            <a:r>
              <a:rPr lang="en-US" altLang="zh-CN" sz="2400"/>
              <a:t>, </a:t>
            </a:r>
            <a:r>
              <a:rPr lang="zh-CN" altLang="en-US" sz="2400"/>
              <a:t>一旦成功，则加密的论文仍然可以被小迪解密。</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数字签名在我们人类最重要的应用3/5</a:t>
            </a:r>
            <a:endParaRPr lang="zh-CN" altLang="en-US" sz="4000"/>
          </a:p>
        </p:txBody>
      </p:sp>
      <p:sp>
        <p:nvSpPr>
          <p:cNvPr id="3" name="Text Placeholder 2"/>
          <p:cNvSpPr>
            <a:spLocks noGrp="1"/>
          </p:cNvSpPr>
          <p:nvPr>
            <p:ph type="body" idx="1"/>
          </p:nvPr>
        </p:nvSpPr>
        <p:spPr>
          <a:xfrm>
            <a:off x="207010" y="1350645"/>
            <a:ext cx="8554085" cy="4693285"/>
          </a:xfrm>
        </p:spPr>
        <p:txBody>
          <a:bodyPr>
            <a:normAutofit fontScale="90000" lnSpcReduction="20000"/>
          </a:bodyPr>
          <a:p>
            <a:pPr>
              <a:lnSpc>
                <a:spcPct val="120000"/>
              </a:lnSpc>
              <a:buFont typeface="Wingdings" panose="05000000000000000000" charset="0"/>
            </a:pPr>
            <a:r>
              <a:rPr lang="zh-CN" altLang="en-US" sz="2400" b="1">
                <a:solidFill>
                  <a:schemeClr val="bg1"/>
                </a:solidFill>
                <a:highlight>
                  <a:srgbClr val="FF0000"/>
                </a:highlight>
              </a:rPr>
              <a:t>问题本质</a:t>
            </a:r>
            <a:r>
              <a:rPr lang="zh-CN" altLang="en-US" sz="2400"/>
              <a:t>：</a:t>
            </a:r>
            <a:r>
              <a:rPr lang="en-US" altLang="zh-CN" sz="2400"/>
              <a:t> </a:t>
            </a:r>
            <a:r>
              <a:rPr lang="zh-CN" sz="2400"/>
              <a:t>由于</a:t>
            </a:r>
            <a:r>
              <a:rPr lang="en-US" altLang="zh-CN" sz="2400"/>
              <a:t>pk=f(sk), </a:t>
            </a:r>
            <a:r>
              <a:rPr lang="zh-CN" altLang="en-US" sz="2400"/>
              <a:t>所有的公钥都是看似随机的，使得小明</a:t>
            </a:r>
            <a:r>
              <a:rPr lang="zh-CN" altLang="en-US" sz="2400">
                <a:sym typeface="+mn-ea"/>
              </a:rPr>
              <a:t>无法</a:t>
            </a:r>
            <a:r>
              <a:rPr lang="zh-CN" altLang="en-US" sz="2400"/>
              <a:t>验证下载的公钥是否属于该期刊</a:t>
            </a:r>
            <a:r>
              <a:rPr lang="en-US" altLang="zh-CN" sz="2400"/>
              <a:t>,</a:t>
            </a:r>
            <a:r>
              <a:rPr lang="zh-CN" altLang="en-US" sz="2400"/>
              <a:t>即可能已经被替换了。</a:t>
            </a:r>
            <a:endParaRPr lang="zh-CN" altLang="en-US" sz="2400"/>
          </a:p>
          <a:p>
            <a:pPr>
              <a:buFont typeface="Wingdings" panose="05000000000000000000" charset="0"/>
            </a:pPr>
            <a:endParaRPr lang="zh-CN" altLang="en-US" sz="2400"/>
          </a:p>
          <a:p>
            <a:pPr>
              <a:buFont typeface="Wingdings" panose="05000000000000000000" charset="0"/>
            </a:pPr>
            <a:r>
              <a:rPr lang="zh-CN" altLang="en-US" sz="2400"/>
              <a:t>现实中的一个公钥</a:t>
            </a:r>
            <a:r>
              <a:rPr lang="en-US" altLang="zh-CN" sz="2400"/>
              <a:t>pk</a:t>
            </a:r>
            <a:r>
              <a:rPr lang="zh-CN" altLang="en-US" sz="2400"/>
              <a:t>看起来是这样的：</a:t>
            </a:r>
            <a:endParaRPr lang="zh-CN" altLang="en-US" sz="2400"/>
          </a:p>
          <a:p>
            <a:pPr algn="just">
              <a:buFont typeface="Wingdings" panose="05000000000000000000" charset="0"/>
            </a:pPr>
            <a:r>
              <a:rPr lang="zh-CN" altLang="en-US" sz="2400"/>
              <a:t>30 82 01 0a 02 82 01 01 00 a1 53 69 1d 90 3e d9 3d 46 6d 54 fe 41 d9 15 ce bd 01 80 12 ca 5e 28 8a bb 19 6d c2 dd 6d a4 f2 8f c3 57 8e 7c a3 e6 d9 c6 17 e6 51 0e cd 28 29 e8 67 ba 96 8f 07 d3 f0 c6 f4 c5 57 c0 86 06 5c 1b 18 b3 a7 40 4c 85 9f 89 a4 dd b5 8d bf 07 60 e0 82 9d ff 4a f6 52 b7 bc 24 40 ab 93 48 2a 64 82 f3 49 3f 87 6d 0d 6d 73 97 73 a0 29 22 ad 44 49 eb 8e f5 90 11 52 ee e8 9c c9 0c be 28 85 bf 20 5d dc e1 10 35 b5 3c 48 aa 1c d8 b6 05 74 c2 f9 61 59 6f 64 e9 51 ce ad bd 34 1a 01 0b f9 da c9 14 4f 6d a8 93 0d 0e 29 f2 75 a1 c9 44 7a 3d e4 f2 cf ba 2e 61 c3 36 7f 3d c2 f8 64 f3 db 5e 86 df 78 f5 34 e1 71 12 c6 0c 8a 69 6a 95 c2 a9 f8 ac b0 34 0f 48 90 fc 2e 60 c8 97 9e af b7 14 05 92 83 cf 4a 37 5a 86 45 6a 29 da d6 0e 4f b9 8b ea ff 7e 53 3b 85 3c 1b 35 02 03 01 00 01</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数字签名在我们人类最重要的应用4/5</a:t>
            </a:r>
            <a:endParaRPr lang="zh-CN" altLang="en-US" sz="4000"/>
          </a:p>
        </p:txBody>
      </p:sp>
      <p:sp>
        <p:nvSpPr>
          <p:cNvPr id="3" name="Text Placeholder 2"/>
          <p:cNvSpPr>
            <a:spLocks noGrp="1"/>
          </p:cNvSpPr>
          <p:nvPr>
            <p:ph type="body" idx="1"/>
          </p:nvPr>
        </p:nvSpPr>
        <p:spPr>
          <a:xfrm>
            <a:off x="207010" y="1350645"/>
            <a:ext cx="8554085" cy="4693285"/>
          </a:xfrm>
        </p:spPr>
        <p:txBody>
          <a:bodyPr>
            <a:normAutofit lnSpcReduction="20000"/>
          </a:bodyPr>
          <a:p>
            <a:pPr>
              <a:buFont typeface="Wingdings" panose="05000000000000000000" charset="0"/>
            </a:pPr>
            <a:r>
              <a:rPr lang="zh-CN" altLang="en-US" sz="2400"/>
              <a:t>假如老马的有间银行财力雄厚（此时作为证书服务提供商），那么他可以解决用户</a:t>
            </a:r>
            <a:r>
              <a:rPr lang="en-US" altLang="zh-CN" sz="2400"/>
              <a:t>A</a:t>
            </a:r>
            <a:r>
              <a:rPr lang="zh-CN" altLang="en-US" sz="2400"/>
              <a:t>无法相信用户</a:t>
            </a:r>
            <a:r>
              <a:rPr lang="en-US" altLang="zh-CN" sz="2400"/>
              <a:t>B</a:t>
            </a:r>
            <a:r>
              <a:rPr lang="zh-CN" altLang="en-US" sz="2400"/>
              <a:t>公钥的烦恼。</a:t>
            </a:r>
            <a:endParaRPr lang="zh-CN" altLang="en-US" sz="2400"/>
          </a:p>
          <a:p>
            <a:pPr marL="342900" indent="-342900">
              <a:buFont typeface="Wingdings" panose="05000000000000000000" charset="0"/>
              <a:buChar char="o"/>
            </a:pPr>
            <a:r>
              <a:rPr lang="zh-CN" altLang="en-US" sz="2400"/>
              <a:t>老马计算出一个密钥对记为(</a:t>
            </a:r>
            <a:r>
              <a:rPr lang="en-US" altLang="zh-CN" sz="2400"/>
              <a:t>pk_y,sk_y</a:t>
            </a:r>
            <a:r>
              <a:rPr lang="zh-CN" altLang="en-US" sz="2400"/>
              <a:t>)，并安全保管。</a:t>
            </a:r>
            <a:endParaRPr lang="zh-CN" altLang="en-US" sz="2400"/>
          </a:p>
          <a:p>
            <a:pPr marL="342900" indent="-342900">
              <a:buFont typeface="Wingdings" panose="05000000000000000000" charset="0"/>
              <a:buChar char="o"/>
            </a:pPr>
            <a:r>
              <a:rPr lang="zh-CN" altLang="en-US" sz="2400"/>
              <a:t>老马在全球发布广告，用所有可能的物理方式告诉客户</a:t>
            </a:r>
            <a:r>
              <a:rPr lang="en-US" altLang="zh-CN" sz="2400">
                <a:sym typeface="+mn-ea"/>
              </a:rPr>
              <a:t>pk_y</a:t>
            </a:r>
            <a:r>
              <a:rPr lang="zh-CN" altLang="en-US" sz="2400"/>
              <a:t>属于他的银行（该银行有对应的私钥）。 </a:t>
            </a:r>
            <a:endParaRPr lang="zh-CN" altLang="en-US" sz="2400"/>
          </a:p>
          <a:p>
            <a:pPr marL="342900" indent="-342900">
              <a:buFont typeface="Wingdings" panose="05000000000000000000" charset="0"/>
              <a:buChar char="o"/>
            </a:pPr>
            <a:r>
              <a:rPr lang="zh-CN" altLang="en-US" sz="2400"/>
              <a:t>主编在计算出(</a:t>
            </a:r>
            <a:r>
              <a:rPr lang="en-US" altLang="zh-CN" sz="2400"/>
              <a:t>pk_w, sk_w</a:t>
            </a:r>
            <a:r>
              <a:rPr lang="zh-CN" altLang="en-US" sz="2400"/>
              <a:t>)后，向银行申请</a:t>
            </a:r>
            <a:r>
              <a:rPr lang="en-US" altLang="zh-CN" sz="2400"/>
              <a:t>m=“(pk_w, jow)”</a:t>
            </a:r>
            <a:r>
              <a:rPr lang="zh-CN" altLang="en-US" sz="2400"/>
              <a:t>这则消息的数字证书。 </a:t>
            </a:r>
            <a:endParaRPr lang="zh-CN" altLang="en-US" sz="2400"/>
          </a:p>
          <a:p>
            <a:pPr marL="342900" indent="-342900">
              <a:buFont typeface="Wingdings" panose="05000000000000000000" charset="0"/>
              <a:buChar char="o"/>
            </a:pPr>
            <a:r>
              <a:rPr lang="zh-CN" altLang="en-US" sz="2400"/>
              <a:t>银行工作人员通过物理方式验证申请人的确是期刊主编。确认身份正确之后，工作人员把该消息发送给老马。</a:t>
            </a:r>
            <a:endParaRPr lang="zh-CN" altLang="en-US" sz="2400"/>
          </a:p>
          <a:p>
            <a:pPr marL="342900" indent="-342900">
              <a:buFont typeface="Wingdings" panose="05000000000000000000" charset="0"/>
              <a:buChar char="o"/>
            </a:pPr>
            <a:r>
              <a:rPr lang="zh-CN" altLang="en-US" sz="2400"/>
              <a:t>老马收到消息</a:t>
            </a:r>
            <a:r>
              <a:rPr lang="en-US" altLang="zh-CN" sz="2400"/>
              <a:t>m</a:t>
            </a:r>
            <a:r>
              <a:rPr lang="zh-CN" altLang="en-US" sz="2400"/>
              <a:t>后用</a:t>
            </a:r>
            <a:r>
              <a:rPr lang="en-US" altLang="zh-CN" sz="2400"/>
              <a:t>sk_y</a:t>
            </a:r>
            <a:r>
              <a:rPr lang="zh-CN" altLang="en-US" sz="2400"/>
              <a:t>对其完成签名并返回该签名</a:t>
            </a:r>
            <a:r>
              <a:rPr lang="en-US" altLang="zh-CN" sz="2400"/>
              <a:t>S</a:t>
            </a:r>
            <a:r>
              <a:rPr lang="zh-CN" altLang="en-US" sz="2400"/>
              <a:t>。</a:t>
            </a:r>
            <a:endParaRPr lang="zh-CN" altLang="en-US" sz="2400"/>
          </a:p>
          <a:p>
            <a:pPr>
              <a:buFont typeface="Wingdings" panose="05000000000000000000" charset="0"/>
            </a:pPr>
            <a:endParaRPr lang="zh-CN" altLang="en-US" sz="2400"/>
          </a:p>
          <a:p>
            <a:pPr>
              <a:buFont typeface="Wingdings" panose="05000000000000000000" charset="0"/>
            </a:pPr>
            <a:r>
              <a:rPr lang="zh-CN" altLang="en-US" sz="2400"/>
              <a:t>此时，</a:t>
            </a:r>
            <a:r>
              <a:rPr lang="zh-CN" altLang="en-US" sz="2400">
                <a:highlight>
                  <a:srgbClr val="FFFF00"/>
                </a:highlight>
              </a:rPr>
              <a:t>签名</a:t>
            </a:r>
            <a:r>
              <a:rPr lang="en-US" altLang="zh-CN" sz="2400">
                <a:highlight>
                  <a:srgbClr val="FFFF00"/>
                </a:highlight>
              </a:rPr>
              <a:t>S</a:t>
            </a:r>
            <a:r>
              <a:rPr lang="zh-CN" altLang="en-US" sz="2400"/>
              <a:t>就是对</a:t>
            </a:r>
            <a:r>
              <a:rPr lang="en-US" altLang="zh-CN" sz="2400"/>
              <a:t>pk_w</a:t>
            </a:r>
            <a:r>
              <a:rPr lang="zh-CN" altLang="en-US" sz="2400"/>
              <a:t>归属的</a:t>
            </a:r>
            <a:r>
              <a:rPr lang="zh-CN" altLang="en-US" sz="2400">
                <a:highlight>
                  <a:srgbClr val="FFFF00"/>
                </a:highlight>
              </a:rPr>
              <a:t>有效数字证书</a:t>
            </a:r>
            <a:r>
              <a:rPr lang="zh-CN" altLang="en-US" sz="2400"/>
              <a:t>（属于</a:t>
            </a:r>
            <a:r>
              <a:rPr lang="en-US" altLang="zh-CN" sz="2400"/>
              <a:t>jow</a:t>
            </a:r>
            <a:r>
              <a:rPr lang="zh-CN" altLang="en-US" sz="2400"/>
              <a:t>）。</a:t>
            </a:r>
            <a:endParaRPr lang="en-US" altLang="zh-CN"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数字签名在我们人类最重要的应用5/5</a:t>
            </a:r>
            <a:endParaRPr lang="zh-CN" altLang="en-US" sz="4000"/>
          </a:p>
        </p:txBody>
      </p:sp>
      <p:sp>
        <p:nvSpPr>
          <p:cNvPr id="3" name="Text Placeholder 2"/>
          <p:cNvSpPr>
            <a:spLocks noGrp="1"/>
          </p:cNvSpPr>
          <p:nvPr>
            <p:ph type="body" idx="1"/>
          </p:nvPr>
        </p:nvSpPr>
        <p:spPr>
          <a:xfrm>
            <a:off x="207010" y="1350645"/>
            <a:ext cx="8554085" cy="4693285"/>
          </a:xfrm>
        </p:spPr>
        <p:txBody>
          <a:bodyPr>
            <a:noAutofit/>
          </a:bodyPr>
          <a:p>
            <a:pPr>
              <a:buFont typeface="Wingdings" panose="05000000000000000000" charset="0"/>
            </a:pPr>
            <a:r>
              <a:rPr lang="zh-CN" altLang="en-US" sz="2300"/>
              <a:t>此时，签名</a:t>
            </a:r>
            <a:r>
              <a:rPr lang="en-US" altLang="zh-CN" sz="2300"/>
              <a:t>S</a:t>
            </a:r>
            <a:r>
              <a:rPr lang="zh-CN" altLang="en-US" sz="2300"/>
              <a:t>就是对</a:t>
            </a:r>
            <a:r>
              <a:rPr lang="en-US" altLang="zh-CN" sz="2300"/>
              <a:t>pk_w</a:t>
            </a:r>
            <a:r>
              <a:rPr lang="zh-CN" altLang="en-US" sz="2300"/>
              <a:t>归属的有效证书（属于</a:t>
            </a:r>
            <a:r>
              <a:rPr lang="en-US" altLang="zh-CN" sz="2300"/>
              <a:t>jow</a:t>
            </a:r>
            <a:r>
              <a:rPr lang="zh-CN" altLang="en-US" sz="2300"/>
              <a:t>）。</a:t>
            </a:r>
            <a:endParaRPr lang="zh-CN" altLang="en-US" sz="2300"/>
          </a:p>
          <a:p>
            <a:pPr marL="342900" indent="-342900">
              <a:buFont typeface="Wingdings" panose="05000000000000000000" charset="0"/>
              <a:buChar char="o"/>
            </a:pPr>
            <a:r>
              <a:rPr lang="zh-CN" altLang="en-US" sz="2300"/>
              <a:t>期刊主编此刻在网站公布</a:t>
            </a:r>
            <a:r>
              <a:rPr lang="en-US" altLang="zh-CN" sz="2300"/>
              <a:t>(pk_w, jow, S</a:t>
            </a:r>
            <a:r>
              <a:rPr lang="zh-CN" altLang="en-US" sz="2300"/>
              <a:t>）</a:t>
            </a:r>
            <a:endParaRPr lang="zh-CN" altLang="en-US" sz="2300"/>
          </a:p>
          <a:p>
            <a:pPr marL="342900" indent="-342900">
              <a:buFont typeface="Wingdings" panose="05000000000000000000" charset="0"/>
              <a:buChar char="o"/>
            </a:pPr>
            <a:r>
              <a:rPr lang="zh-CN" altLang="en-US" sz="2300"/>
              <a:t>只要小明相信</a:t>
            </a:r>
            <a:r>
              <a:rPr lang="en-US" altLang="zh-CN" sz="2300"/>
              <a:t>pk_y</a:t>
            </a:r>
            <a:r>
              <a:rPr lang="zh-CN" altLang="en-US" sz="2300"/>
              <a:t>的确属于有间银行，那么就可以验证该证书，并相信消息</a:t>
            </a:r>
            <a:r>
              <a:rPr lang="en-US" altLang="zh-CN" sz="2300"/>
              <a:t>m</a:t>
            </a:r>
            <a:r>
              <a:rPr lang="zh-CN" altLang="en-US" sz="2300"/>
              <a:t>里的数据</a:t>
            </a:r>
            <a:r>
              <a:rPr lang="en-US" altLang="zh-CN" sz="2300"/>
              <a:t>(pk_w, jow)</a:t>
            </a:r>
            <a:r>
              <a:rPr lang="zh-CN" altLang="en-US" sz="2300"/>
              <a:t>具有一种从属关系。</a:t>
            </a:r>
            <a:endParaRPr lang="zh-CN" altLang="en-US" sz="2300"/>
          </a:p>
          <a:p>
            <a:pPr marL="342900" indent="-342900">
              <a:buFont typeface="Wingdings" panose="05000000000000000000" charset="0"/>
              <a:buChar char="o"/>
            </a:pPr>
            <a:r>
              <a:rPr lang="zh-CN" altLang="en-US" sz="2300"/>
              <a:t>小迪仍然可以把小明即将下载的</a:t>
            </a:r>
            <a:r>
              <a:rPr lang="en-US" altLang="zh-CN" sz="2300"/>
              <a:t>pk_w</a:t>
            </a:r>
            <a:r>
              <a:rPr lang="zh-CN" altLang="en-US" sz="2300"/>
              <a:t>替换成</a:t>
            </a:r>
            <a:r>
              <a:rPr lang="en-US" altLang="zh-CN" sz="2300"/>
              <a:t>pk* , </a:t>
            </a:r>
            <a:r>
              <a:rPr lang="zh-CN" altLang="en-US" sz="2300"/>
              <a:t>但小明验证数字证书</a:t>
            </a:r>
            <a:r>
              <a:rPr lang="en-US" altLang="zh-CN" sz="2300"/>
              <a:t>S</a:t>
            </a:r>
            <a:r>
              <a:rPr lang="zh-CN" altLang="en-US" sz="2300"/>
              <a:t>时就会发现错误。</a:t>
            </a:r>
            <a:r>
              <a:rPr lang="en-US" altLang="zh-CN" sz="2300"/>
              <a:t> </a:t>
            </a:r>
            <a:r>
              <a:rPr lang="zh-CN" altLang="en-US" sz="2300"/>
              <a:t>除非，老马的数字签名密码技术不安全，小迪可以伪造出对</a:t>
            </a:r>
            <a:r>
              <a:rPr lang="en-US" altLang="zh-CN" sz="2300"/>
              <a:t>(pk*, jow)</a:t>
            </a:r>
            <a:r>
              <a:rPr lang="zh-CN" altLang="en-US" sz="2300"/>
              <a:t>这则消息的签名。</a:t>
            </a:r>
            <a:endParaRPr lang="zh-CN" altLang="en-US" sz="2300"/>
          </a:p>
          <a:p>
            <a:pPr>
              <a:buFont typeface="Wingdings" panose="05000000000000000000" charset="0"/>
            </a:pPr>
            <a:endParaRPr lang="zh-CN" altLang="en-US" sz="2300">
              <a:sym typeface="+mn-ea"/>
            </a:endParaRPr>
          </a:p>
          <a:p>
            <a:pPr>
              <a:buFont typeface="Wingdings" panose="05000000000000000000" charset="0"/>
            </a:pPr>
            <a:r>
              <a:rPr lang="zh-CN" altLang="en-US" sz="2300">
                <a:sym typeface="+mn-ea"/>
              </a:rPr>
              <a:t>用户</a:t>
            </a:r>
            <a:r>
              <a:rPr lang="en-US" altLang="zh-CN" sz="2300">
                <a:sym typeface="+mn-ea"/>
              </a:rPr>
              <a:t>A</a:t>
            </a:r>
            <a:r>
              <a:rPr lang="zh-CN" altLang="en-US" sz="2300">
                <a:sym typeface="+mn-ea"/>
              </a:rPr>
              <a:t>无法相信用户</a:t>
            </a:r>
            <a:r>
              <a:rPr lang="en-US" altLang="zh-CN" sz="2300">
                <a:sym typeface="+mn-ea"/>
              </a:rPr>
              <a:t>B</a:t>
            </a:r>
            <a:r>
              <a:rPr lang="zh-CN" altLang="en-US" sz="2300">
                <a:sym typeface="+mn-ea"/>
              </a:rPr>
              <a:t>公钥的烦恼</a:t>
            </a:r>
            <a:r>
              <a:rPr lang="en-US" altLang="zh-CN" sz="2300">
                <a:sym typeface="+mn-ea"/>
              </a:rPr>
              <a:t> </a:t>
            </a:r>
            <a:r>
              <a:rPr lang="en-US" altLang="zh-CN" sz="2300">
                <a:highlight>
                  <a:srgbClr val="FF0000"/>
                </a:highlight>
                <a:latin typeface="Arial" panose="020B0604020202020204" pitchFamily="34" charset="0"/>
                <a:cs typeface="Arial" panose="020B0604020202020204" pitchFamily="34" charset="0"/>
                <a:sym typeface="+mn-ea"/>
              </a:rPr>
              <a:t>→</a:t>
            </a:r>
            <a:r>
              <a:rPr lang="en-US" altLang="zh-CN" sz="2300">
                <a:latin typeface="Arial" panose="020B0604020202020204" pitchFamily="34" charset="0"/>
                <a:cs typeface="Arial" panose="020B0604020202020204" pitchFamily="34" charset="0"/>
                <a:sym typeface="+mn-ea"/>
              </a:rPr>
              <a:t> </a:t>
            </a:r>
            <a:r>
              <a:rPr lang="zh-CN" altLang="en-US" sz="2300">
                <a:latin typeface="Arial" panose="020B0604020202020204" pitchFamily="34" charset="0"/>
                <a:cs typeface="Arial" panose="020B0604020202020204" pitchFamily="34" charset="0"/>
                <a:sym typeface="+mn-ea"/>
              </a:rPr>
              <a:t>只要大家都信任有间银行以及能成功拿到有间银行的公钥</a:t>
            </a:r>
            <a:r>
              <a:rPr lang="en-US" altLang="zh-CN" sz="2300">
                <a:sym typeface="+mn-ea"/>
              </a:rPr>
              <a:t>pk_y</a:t>
            </a:r>
            <a:r>
              <a:rPr lang="zh-CN" altLang="en-US" sz="2300">
                <a:latin typeface="Arial" panose="020B0604020202020204" pitchFamily="34" charset="0"/>
                <a:cs typeface="Arial" panose="020B0604020202020204" pitchFamily="34" charset="0"/>
                <a:sym typeface="+mn-ea"/>
              </a:rPr>
              <a:t>，那么数字证书将可以解决大家的烦恼。</a:t>
            </a:r>
            <a:endParaRPr lang="zh-CN" altLang="en-US" sz="2300">
              <a:latin typeface="Arial" panose="020B0604020202020204" pitchFamily="34" charset="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密码学研究的循序渐进三法</a:t>
            </a:r>
            <a:endParaRPr lang="en-US"/>
          </a:p>
        </p:txBody>
      </p:sp>
      <p:sp>
        <p:nvSpPr>
          <p:cNvPr id="3" name="Text Placeholder 2"/>
          <p:cNvSpPr>
            <a:spLocks noGrp="1"/>
          </p:cNvSpPr>
          <p:nvPr>
            <p:ph type="body" idx="1"/>
          </p:nvPr>
        </p:nvSpPr>
        <p:spPr>
          <a:xfrm>
            <a:off x="207010" y="1350645"/>
            <a:ext cx="8749665" cy="4896485"/>
          </a:xfrm>
        </p:spPr>
        <p:txBody>
          <a:bodyPr>
            <a:normAutofit fontScale="90000" lnSpcReduction="10000"/>
          </a:bodyPr>
          <a:p>
            <a:pPr marL="457200" indent="-457200">
              <a:buFont typeface="Wingdings" panose="05000000000000000000" charset="0"/>
              <a:buChar char="o"/>
            </a:pPr>
            <a:r>
              <a:rPr lang="en-US"/>
              <a:t>数字签名在现代密码学的研究历史中于第四顺位出场，它出现在对称加密、线上密钥协商以及公钥加密之后。</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zh-CN" altLang="en-US"/>
              <a:t>自1976年以来，现代密码学在各个方向的研究是互相学习、借鉴和渗透的。</a:t>
            </a:r>
            <a:endParaRPr lang="zh-CN" altLang="en-US"/>
          </a:p>
          <a:p>
            <a:pPr lvl="1">
              <a:buFont typeface="Wingdings" panose="05000000000000000000" charset="0"/>
              <a:buChar char="v"/>
            </a:pPr>
            <a:r>
              <a:rPr lang="zh-CN" altLang="en-US"/>
              <a:t></a:t>
            </a:r>
            <a:r>
              <a:rPr lang="zh-CN" altLang="en-US">
                <a:highlight>
                  <a:srgbClr val="FFFF00"/>
                </a:highlight>
              </a:rPr>
              <a:t>学习</a:t>
            </a:r>
            <a:r>
              <a:rPr lang="zh-CN" altLang="en-US"/>
              <a:t>：“哎啊，这个技术方法真不错，我们拿过来用用。”</a:t>
            </a:r>
            <a:endParaRPr lang="zh-CN" altLang="en-US"/>
          </a:p>
          <a:p>
            <a:pPr lvl="1">
              <a:buFont typeface="Wingdings" panose="05000000000000000000" charset="0"/>
              <a:buChar char="v"/>
            </a:pPr>
            <a:r>
              <a:rPr lang="zh-CN" altLang="en-US"/>
              <a:t></a:t>
            </a:r>
            <a:r>
              <a:rPr lang="zh-CN" altLang="en-US">
                <a:highlight>
                  <a:srgbClr val="00FF00"/>
                </a:highlight>
              </a:rPr>
              <a:t>借鉴</a:t>
            </a:r>
            <a:r>
              <a:rPr lang="zh-CN" altLang="en-US"/>
              <a:t>：“哇塞，这个想法真好，我们也来整一个类似的。”</a:t>
            </a:r>
            <a:endParaRPr lang="zh-CN" altLang="en-US"/>
          </a:p>
          <a:p>
            <a:pPr lvl="1">
              <a:buFont typeface="Wingdings" panose="05000000000000000000" charset="0"/>
              <a:buChar char="v"/>
            </a:pPr>
            <a:r>
              <a:rPr lang="zh-CN" altLang="en-US"/>
              <a:t></a:t>
            </a:r>
            <a:r>
              <a:rPr lang="zh-CN" altLang="en-US">
                <a:highlight>
                  <a:srgbClr val="FF0000"/>
                </a:highlight>
              </a:rPr>
              <a:t>渗透</a:t>
            </a:r>
            <a:r>
              <a:rPr lang="zh-CN" altLang="en-US"/>
              <a:t>：“带上家伙，我们去解决对方研究方向里的问题。”</a:t>
            </a:r>
            <a:endParaRPr lang="zh-CN" altLang="en-US"/>
          </a:p>
          <a:p>
            <a:pPr lvl="1">
              <a:buFont typeface="Wingdings" panose="05000000000000000000" charset="0"/>
              <a:buChar char="v"/>
            </a:pPr>
            <a:endParaRPr lang="zh-CN" altLang="en-US"/>
          </a:p>
          <a:p>
            <a:pPr marL="457200" lvl="0" indent="-457200">
              <a:buFont typeface="Wingdings" panose="05000000000000000000" charset="0"/>
              <a:buChar char="o"/>
            </a:pPr>
            <a:r>
              <a:rPr lang="zh-CN" altLang="en-US"/>
              <a:t>从做研究的角度，学习是一种简单的应用（模仿），借鉴是一种站在巨人肩膀做研究的心态（创新），渗透是一种寻找新方法新工具的思路（开辟）。</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07010" y="2525395"/>
            <a:ext cx="8749665" cy="839470"/>
          </a:xfrm>
        </p:spPr>
        <p:txBody>
          <a:bodyPr/>
          <a:p>
            <a:pPr algn="ctr"/>
            <a:r>
              <a:rPr lang="zh-CN" altLang="en-US"/>
              <a:t>数字签名的方案构造之路</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从单向函数到</a:t>
            </a:r>
            <a:r>
              <a:rPr lang="zh-CN" altLang="en-US"/>
              <a:t>高级的</a:t>
            </a:r>
            <a:r>
              <a:rPr lang="en-US"/>
              <a:t>单向函数 1/3</a:t>
            </a:r>
            <a:endParaRPr lang="zh-CN" altLang="en-US"/>
          </a:p>
        </p:txBody>
      </p:sp>
      <p:sp>
        <p:nvSpPr>
          <p:cNvPr id="3" name="Text Placeholder 2"/>
          <p:cNvSpPr>
            <a:spLocks noGrp="1"/>
          </p:cNvSpPr>
          <p:nvPr>
            <p:ph type="body" idx="1"/>
          </p:nvPr>
        </p:nvSpPr>
        <p:spPr>
          <a:xfrm>
            <a:off x="207010" y="1350645"/>
            <a:ext cx="8749665" cy="4917440"/>
          </a:xfrm>
        </p:spPr>
        <p:txBody>
          <a:bodyPr>
            <a:normAutofit lnSpcReduction="20000"/>
          </a:bodyPr>
          <a:p>
            <a:pPr marL="457200" indent="-457200">
              <a:buFont typeface="Wingdings" panose="05000000000000000000" charset="0"/>
              <a:buChar char="o"/>
            </a:pPr>
            <a:r>
              <a:rPr lang="zh-CN" altLang="en-US">
                <a:sym typeface="+mn-ea"/>
              </a:rPr>
              <a:t>什么是</a:t>
            </a:r>
            <a:r>
              <a:rPr lang="en-US" altLang="zh-CN">
                <a:sym typeface="+mn-ea"/>
              </a:rPr>
              <a:t>Cryptography Primitive? </a:t>
            </a:r>
            <a:r>
              <a:rPr lang="zh-CN" altLang="en-US">
                <a:sym typeface="+mn-ea"/>
              </a:rPr>
              <a:t>可以这么理解</a:t>
            </a:r>
            <a:endParaRPr lang="zh-CN" altLang="en-US">
              <a:sym typeface="+mn-ea"/>
            </a:endParaRPr>
          </a:p>
          <a:p>
            <a:pPr lvl="1">
              <a:buFont typeface="Wingdings" panose="05000000000000000000" charset="0"/>
              <a:buChar char="v"/>
            </a:pPr>
            <a:r>
              <a:rPr lang="zh-CN" altLang="en-US">
                <a:sym typeface="+mn-ea"/>
              </a:rPr>
              <a:t>它定义了用户能够做什么</a:t>
            </a:r>
            <a:endParaRPr lang="zh-CN" altLang="en-US">
              <a:sym typeface="+mn-ea"/>
            </a:endParaRPr>
          </a:p>
          <a:p>
            <a:pPr lvl="1">
              <a:buFont typeface="Wingdings" panose="05000000000000000000" charset="0"/>
              <a:buChar char="v"/>
            </a:pPr>
            <a:r>
              <a:rPr lang="zh-CN" altLang="en-US">
                <a:sym typeface="+mn-ea"/>
              </a:rPr>
              <a:t>它定义了敌人做什么很难</a:t>
            </a:r>
            <a:endParaRPr lang="zh-CN" altLang="en-US">
              <a:sym typeface="+mn-ea"/>
            </a:endParaRPr>
          </a:p>
          <a:p>
            <a:pPr marL="457200" lvl="1" indent="0">
              <a:buFont typeface="Wingdings" panose="05000000000000000000" charset="0"/>
              <a:buNone/>
            </a:pPr>
            <a:endParaRPr lang="zh-CN" altLang="en-US">
              <a:sym typeface="+mn-ea"/>
            </a:endParaRPr>
          </a:p>
          <a:p>
            <a:pPr marL="457200" indent="-457200">
              <a:buFont typeface="Wingdings" panose="05000000000000000000" charset="0"/>
              <a:buChar char="o"/>
            </a:pPr>
            <a:r>
              <a:rPr lang="zh-CN" altLang="en-US">
                <a:sym typeface="+mn-ea"/>
              </a:rPr>
              <a:t>公钥密码学里最简单和底层的</a:t>
            </a:r>
            <a:r>
              <a:rPr lang="en-US" altLang="zh-CN">
                <a:sym typeface="+mn-ea"/>
              </a:rPr>
              <a:t>Primitive</a:t>
            </a:r>
            <a:r>
              <a:rPr lang="zh-CN" altLang="en-US">
                <a:sym typeface="+mn-ea"/>
              </a:rPr>
              <a:t>是单向函数</a:t>
            </a:r>
            <a:endParaRPr lang="zh-CN" altLang="en-US">
              <a:sym typeface="+mn-ea"/>
            </a:endParaRPr>
          </a:p>
          <a:p>
            <a:pPr marL="457200" lvl="1" indent="0">
              <a:buFont typeface="Wingdings" panose="05000000000000000000" charset="0"/>
              <a:buNone/>
            </a:pPr>
            <a:r>
              <a:rPr lang="zh-CN" altLang="en-US">
                <a:sym typeface="+mn-ea"/>
              </a:rPr>
              <a:t>单向函数</a:t>
            </a:r>
            <a:r>
              <a:rPr lang="en-US" altLang="zh-CN">
                <a:sym typeface="+mn-ea"/>
              </a:rPr>
              <a:t>(One-Way Function)是这么定义单向性的：</a:t>
            </a:r>
            <a:endParaRPr lang="en-US" altLang="zh-CN">
              <a:sym typeface="+mn-ea"/>
            </a:endParaRPr>
          </a:p>
          <a:p>
            <a:pPr lvl="1">
              <a:buFont typeface="Wingdings" panose="05000000000000000000" charset="0"/>
              <a:buChar char="v"/>
            </a:pPr>
            <a:r>
              <a:rPr lang="en-US" altLang="zh-CN">
                <a:sym typeface="+mn-ea"/>
              </a:rPr>
              <a:t>1.给定x 和函数，正向计算f(x)是容易的。(</a:t>
            </a:r>
            <a:r>
              <a:rPr lang="zh-CN" altLang="en-US">
                <a:highlight>
                  <a:srgbClr val="FFFF00"/>
                </a:highlight>
                <a:sym typeface="+mn-ea"/>
              </a:rPr>
              <a:t>用户算</a:t>
            </a:r>
            <a:r>
              <a:rPr lang="en-US" altLang="zh-CN">
                <a:sym typeface="+mn-ea"/>
              </a:rPr>
              <a:t>)</a:t>
            </a:r>
            <a:endParaRPr lang="en-US" altLang="zh-CN">
              <a:sym typeface="+mn-ea"/>
            </a:endParaRPr>
          </a:p>
          <a:p>
            <a:pPr lvl="1">
              <a:buFont typeface="Wingdings" panose="05000000000000000000" charset="0"/>
              <a:buChar char="v"/>
            </a:pPr>
            <a:r>
              <a:rPr lang="en-US" altLang="zh-CN">
                <a:sym typeface="+mn-ea"/>
              </a:rPr>
              <a:t>2.给定y和函数，反向计算满足y=f(x)的x是困难的。(</a:t>
            </a:r>
            <a:r>
              <a:rPr lang="zh-CN" altLang="en-US">
                <a:highlight>
                  <a:srgbClr val="00FF00"/>
                </a:highlight>
                <a:sym typeface="+mn-ea"/>
              </a:rPr>
              <a:t>敌人难</a:t>
            </a:r>
            <a:r>
              <a:rPr lang="en-US" altLang="zh-CN">
                <a:sym typeface="+mn-ea"/>
              </a:rPr>
              <a:t>)</a:t>
            </a:r>
            <a:endParaRPr lang="en-US" altLang="zh-CN">
              <a:sym typeface="+mn-ea"/>
            </a:endParaRPr>
          </a:p>
          <a:p>
            <a:pPr lvl="1">
              <a:buFont typeface="Wingdings" panose="05000000000000000000" charset="0"/>
              <a:buChar char="v"/>
            </a:pPr>
            <a:endParaRPr lang="en-US" altLang="zh-CN">
              <a:sym typeface="+mn-ea"/>
            </a:endParaRPr>
          </a:p>
          <a:p>
            <a:pPr marL="457200" indent="-457200">
              <a:buFont typeface="Wingdings" panose="05000000000000000000" charset="0"/>
              <a:buChar char="o"/>
            </a:pPr>
            <a:r>
              <a:rPr lang="zh-CN" altLang="en-US"/>
              <a:t>很多时候，我们需要更高级的函数（为用户提供更多的计算服务。比如，手机不仅有打电话功能，还是当移动电脑的功能</a:t>
            </a:r>
            <a:r>
              <a:rPr lang="en-US" altLang="zh-CN"/>
              <a:t>——</a:t>
            </a:r>
            <a:r>
              <a:rPr lang="zh-CN" altLang="en-US"/>
              <a:t>智能手机）</a:t>
            </a:r>
            <a:endParaRPr lang="en-US"/>
          </a:p>
          <a:p>
            <a:endParaRPr 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从单向函数到</a:t>
            </a:r>
            <a:r>
              <a:rPr lang="zh-CN" altLang="en-US"/>
              <a:t>高级的</a:t>
            </a:r>
            <a:r>
              <a:rPr lang="en-US"/>
              <a:t>单向函数 2/3</a:t>
            </a:r>
            <a:endParaRPr lang="zh-CN" altLang="en-US"/>
          </a:p>
        </p:txBody>
      </p:sp>
      <p:sp>
        <p:nvSpPr>
          <p:cNvPr id="3" name="Text Placeholder 2"/>
          <p:cNvSpPr>
            <a:spLocks noGrp="1"/>
          </p:cNvSpPr>
          <p:nvPr>
            <p:ph type="body" idx="1"/>
          </p:nvPr>
        </p:nvSpPr>
        <p:spPr>
          <a:xfrm>
            <a:off x="207010" y="1350645"/>
            <a:ext cx="8749665" cy="4917440"/>
          </a:xfrm>
        </p:spPr>
        <p:txBody>
          <a:bodyPr>
            <a:normAutofit lnSpcReduction="20000"/>
          </a:bodyPr>
          <a:p>
            <a:r>
              <a:rPr lang="zh-CN" altLang="en-US" b="1">
                <a:solidFill>
                  <a:srgbClr val="1F2DA8"/>
                </a:solidFill>
              </a:rPr>
              <a:t>第一类高级的单向函数</a:t>
            </a:r>
            <a:r>
              <a:rPr lang="zh-CN" altLang="en-US"/>
              <a:t>：</a:t>
            </a:r>
            <a:r>
              <a:rPr lang="en-US" altLang="zh-CN"/>
              <a:t> </a:t>
            </a:r>
            <a:endParaRPr lang="en-US" altLang="zh-CN"/>
          </a:p>
          <a:p>
            <a:r>
              <a:rPr lang="zh-CN" altLang="en-US"/>
              <a:t>单向</a:t>
            </a:r>
            <a:r>
              <a:rPr lang="zh-CN" altLang="en-US">
                <a:sym typeface="+mn-ea"/>
              </a:rPr>
              <a:t>陷门</a:t>
            </a:r>
            <a:r>
              <a:rPr lang="zh-CN" altLang="en-US"/>
              <a:t>函数</a:t>
            </a:r>
            <a:r>
              <a:rPr lang="en-US" altLang="zh-CN"/>
              <a:t>(One-Way </a:t>
            </a:r>
            <a:r>
              <a:rPr lang="en-US" altLang="zh-CN">
                <a:sym typeface="+mn-ea"/>
              </a:rPr>
              <a:t>Trapdoor </a:t>
            </a:r>
            <a:r>
              <a:rPr lang="en-US" altLang="zh-CN"/>
              <a:t>Function)</a:t>
            </a:r>
            <a:r>
              <a:rPr lang="zh-CN" altLang="en-US"/>
              <a:t>：</a:t>
            </a:r>
            <a:endParaRPr lang="zh-CN" altLang="en-US"/>
          </a:p>
          <a:p>
            <a:endParaRPr lang="en-US" altLang="zh-CN" sz="2800">
              <a:sym typeface="+mn-ea"/>
            </a:endParaRPr>
          </a:p>
          <a:p>
            <a:pPr marL="457200" lvl="0" indent="-457200">
              <a:buFont typeface="Wingdings" panose="05000000000000000000" charset="0"/>
              <a:buChar char="o"/>
            </a:pPr>
            <a:r>
              <a:rPr lang="en-US" altLang="zh-CN">
                <a:sym typeface="+mn-ea"/>
              </a:rPr>
              <a:t>1.给定x 和函数，正向计算f(x)是容易的。</a:t>
            </a:r>
            <a:endParaRPr lang="en-US" altLang="zh-CN">
              <a:sym typeface="+mn-ea"/>
            </a:endParaRPr>
          </a:p>
          <a:p>
            <a:pPr marL="457200" lvl="0" indent="-457200">
              <a:buFont typeface="Wingdings" panose="05000000000000000000" charset="0"/>
              <a:buChar char="o"/>
            </a:pPr>
            <a:r>
              <a:rPr lang="en-US" altLang="zh-CN">
                <a:sym typeface="+mn-ea"/>
              </a:rPr>
              <a:t>2.给定y和函数，反向计算满足y=f(x)的x是困难的。</a:t>
            </a:r>
            <a:endParaRPr lang="en-US" altLang="zh-CN">
              <a:sym typeface="+mn-ea"/>
            </a:endParaRPr>
          </a:p>
          <a:p>
            <a:pPr lvl="0">
              <a:buFont typeface="Wingdings" panose="05000000000000000000" charset="0"/>
            </a:pPr>
            <a:endParaRPr lang="en-US" altLang="zh-CN">
              <a:sym typeface="+mn-ea"/>
            </a:endParaRPr>
          </a:p>
          <a:p>
            <a:pPr lvl="0">
              <a:buFont typeface="Wingdings" panose="05000000000000000000" charset="0"/>
            </a:pPr>
            <a:r>
              <a:rPr lang="en-US" altLang="zh-CN">
                <a:sym typeface="+mn-ea"/>
              </a:rPr>
              <a:t>(</a:t>
            </a:r>
            <a:r>
              <a:rPr lang="zh-CN" altLang="en-US">
                <a:solidFill>
                  <a:srgbClr val="FF0000"/>
                </a:solidFill>
                <a:sym typeface="+mn-ea"/>
              </a:rPr>
              <a:t>新</a:t>
            </a:r>
            <a:r>
              <a:rPr lang="en-US" altLang="zh-CN">
                <a:sym typeface="+mn-ea"/>
              </a:rPr>
              <a:t>)</a:t>
            </a:r>
            <a:endParaRPr lang="en-US" altLang="zh-CN">
              <a:sym typeface="+mn-ea"/>
            </a:endParaRPr>
          </a:p>
          <a:p>
            <a:pPr marL="457200" lvl="0" indent="-457200">
              <a:buFont typeface="Wingdings" panose="05000000000000000000" charset="0"/>
              <a:buChar char="o"/>
            </a:pPr>
            <a:r>
              <a:rPr lang="en-US" altLang="zh-CN"/>
              <a:t>3. </a:t>
            </a:r>
            <a:r>
              <a:rPr lang="zh-CN" altLang="en-US"/>
              <a:t>给定</a:t>
            </a:r>
            <a:r>
              <a:rPr lang="en-US" altLang="zh-CN"/>
              <a:t>y</a:t>
            </a:r>
            <a:r>
              <a:rPr lang="zh-CN" altLang="en-US"/>
              <a:t>，函数和</a:t>
            </a:r>
            <a:r>
              <a:rPr lang="zh-CN" altLang="en-US">
                <a:highlight>
                  <a:srgbClr val="FFFF00"/>
                </a:highlight>
              </a:rPr>
              <a:t>该函数对应的陷门值</a:t>
            </a:r>
            <a:r>
              <a:rPr lang="en-US" altLang="zh-CN">
                <a:highlight>
                  <a:srgbClr val="FFFF00"/>
                </a:highlight>
              </a:rPr>
              <a:t>td</a:t>
            </a:r>
            <a:r>
              <a:rPr lang="en-US" altLang="zh-CN"/>
              <a:t>,  </a:t>
            </a:r>
            <a:r>
              <a:rPr lang="zh-CN" altLang="en-US"/>
              <a:t>反向计算得到</a:t>
            </a:r>
            <a:r>
              <a:rPr lang="en-US" altLang="zh-CN"/>
              <a:t>x</a:t>
            </a:r>
            <a:r>
              <a:rPr lang="zh-CN" altLang="en-US"/>
              <a:t>是容易的。</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从单向函数到</a:t>
            </a:r>
            <a:r>
              <a:rPr lang="zh-CN" altLang="en-US"/>
              <a:t>高级的</a:t>
            </a:r>
            <a:r>
              <a:rPr lang="en-US"/>
              <a:t>单向函数 3/3</a:t>
            </a:r>
            <a:endParaRPr lang="zh-CN" altLang="en-US"/>
          </a:p>
        </p:txBody>
      </p:sp>
      <p:sp>
        <p:nvSpPr>
          <p:cNvPr id="3" name="Text Placeholder 2"/>
          <p:cNvSpPr>
            <a:spLocks noGrp="1"/>
          </p:cNvSpPr>
          <p:nvPr>
            <p:ph type="body" idx="1"/>
          </p:nvPr>
        </p:nvSpPr>
        <p:spPr>
          <a:xfrm>
            <a:off x="207010" y="1350645"/>
            <a:ext cx="8749665" cy="4917440"/>
          </a:xfrm>
        </p:spPr>
        <p:txBody>
          <a:bodyPr>
            <a:normAutofit lnSpcReduction="20000"/>
          </a:bodyPr>
          <a:p>
            <a:r>
              <a:rPr lang="zh-CN" altLang="en-US" b="1">
                <a:solidFill>
                  <a:srgbClr val="1F2DA8"/>
                </a:solidFill>
              </a:rPr>
              <a:t>第二类高级的单向函数</a:t>
            </a:r>
            <a:r>
              <a:rPr lang="zh-CN" altLang="en-US"/>
              <a:t>：</a:t>
            </a:r>
            <a:r>
              <a:rPr lang="en-US" altLang="zh-CN"/>
              <a:t> </a:t>
            </a:r>
            <a:endParaRPr lang="en-US" altLang="zh-CN"/>
          </a:p>
          <a:p>
            <a:r>
              <a:rPr lang="zh-CN" altLang="en-US"/>
              <a:t>单向</a:t>
            </a:r>
            <a:r>
              <a:rPr lang="zh-CN" altLang="en-US">
                <a:sym typeface="+mn-ea"/>
              </a:rPr>
              <a:t>同态</a:t>
            </a:r>
            <a:r>
              <a:rPr lang="zh-CN" altLang="en-US"/>
              <a:t>函数</a:t>
            </a:r>
            <a:r>
              <a:rPr lang="en-US" altLang="zh-CN"/>
              <a:t>(One-Way </a:t>
            </a:r>
            <a:r>
              <a:rPr lang="en-US" altLang="zh-CN">
                <a:sym typeface="+mn-ea"/>
              </a:rPr>
              <a:t>H</a:t>
            </a:r>
            <a:r>
              <a:rPr lang="en-US" altLang="zh-CN">
                <a:sym typeface="+mn-ea"/>
              </a:rPr>
              <a:t>omomorphic </a:t>
            </a:r>
            <a:r>
              <a:rPr lang="en-US" altLang="zh-CN"/>
              <a:t>Function)</a:t>
            </a:r>
            <a:r>
              <a:rPr lang="zh-CN" altLang="en-US"/>
              <a:t>：</a:t>
            </a:r>
            <a:endParaRPr lang="zh-CN" altLang="en-US"/>
          </a:p>
          <a:p>
            <a:endParaRPr lang="en-US" altLang="zh-CN" sz="2800">
              <a:sym typeface="+mn-ea"/>
            </a:endParaRPr>
          </a:p>
          <a:p>
            <a:pPr marL="457200" lvl="0" indent="-457200">
              <a:buFont typeface="Wingdings" panose="05000000000000000000" charset="0"/>
              <a:buChar char="o"/>
            </a:pPr>
            <a:r>
              <a:rPr lang="en-US" altLang="zh-CN">
                <a:sym typeface="+mn-ea"/>
              </a:rPr>
              <a:t>1.给定x 和函数，正向计算f(x)是容易的。</a:t>
            </a:r>
            <a:endParaRPr lang="en-US" altLang="zh-CN">
              <a:sym typeface="+mn-ea"/>
            </a:endParaRPr>
          </a:p>
          <a:p>
            <a:pPr marL="457200" lvl="0" indent="-457200">
              <a:buFont typeface="Wingdings" panose="05000000000000000000" charset="0"/>
              <a:buChar char="o"/>
            </a:pPr>
            <a:r>
              <a:rPr lang="en-US" altLang="zh-CN">
                <a:sym typeface="+mn-ea"/>
              </a:rPr>
              <a:t>2.给定y和函数，反向计算满足y=f(x)的x是困难的。</a:t>
            </a:r>
            <a:endParaRPr lang="en-US" altLang="zh-CN">
              <a:sym typeface="+mn-ea"/>
            </a:endParaRPr>
          </a:p>
          <a:p>
            <a:pPr lvl="0">
              <a:buFont typeface="Wingdings" panose="05000000000000000000" charset="0"/>
            </a:pPr>
            <a:endParaRPr lang="en-US" altLang="zh-CN">
              <a:sym typeface="+mn-ea"/>
            </a:endParaRPr>
          </a:p>
          <a:p>
            <a:pPr lvl="0">
              <a:buFont typeface="Wingdings" panose="05000000000000000000" charset="0"/>
            </a:pPr>
            <a:r>
              <a:rPr lang="en-US" altLang="zh-CN">
                <a:sym typeface="+mn-ea"/>
              </a:rPr>
              <a:t>(</a:t>
            </a:r>
            <a:r>
              <a:rPr lang="zh-CN" altLang="en-US">
                <a:solidFill>
                  <a:srgbClr val="FF0000"/>
                </a:solidFill>
                <a:sym typeface="+mn-ea"/>
              </a:rPr>
              <a:t>新</a:t>
            </a:r>
            <a:r>
              <a:rPr lang="en-US" altLang="zh-CN">
                <a:sym typeface="+mn-ea"/>
              </a:rPr>
              <a:t>)</a:t>
            </a:r>
            <a:endParaRPr lang="en-US" altLang="zh-CN">
              <a:sym typeface="+mn-ea"/>
            </a:endParaRPr>
          </a:p>
          <a:p>
            <a:pPr marL="457200" lvl="0" indent="-457200">
              <a:buFont typeface="Wingdings" panose="05000000000000000000" charset="0"/>
              <a:buChar char="o"/>
            </a:pPr>
            <a:r>
              <a:rPr lang="en-US" altLang="zh-CN"/>
              <a:t>3. </a:t>
            </a:r>
            <a:r>
              <a:rPr lang="zh-CN" altLang="en-US"/>
              <a:t>给定</a:t>
            </a:r>
            <a:r>
              <a:rPr lang="en-US"/>
              <a:t>y_1=f(x_1)</a:t>
            </a:r>
            <a:r>
              <a:rPr lang="zh-CN" altLang="en-US"/>
              <a:t>和</a:t>
            </a:r>
            <a:r>
              <a:rPr lang="en-US" altLang="zh-CN"/>
              <a:t>y_2=f(x_2)</a:t>
            </a:r>
            <a:r>
              <a:rPr lang="zh-CN" altLang="en-US"/>
              <a:t>。计算得到</a:t>
            </a:r>
            <a:r>
              <a:rPr lang="en-US" altLang="zh-CN"/>
              <a:t>f(x_1+x_2)</a:t>
            </a:r>
            <a:r>
              <a:rPr lang="zh-CN" altLang="en-US"/>
              <a:t>是容易的，其中</a:t>
            </a:r>
            <a:r>
              <a:rPr lang="en-US" altLang="zh-CN"/>
              <a:t>“+”</a:t>
            </a:r>
            <a:r>
              <a:rPr lang="zh-CN" altLang="en-US"/>
              <a:t>可以看成数学的加法运算。</a:t>
            </a:r>
            <a:endParaRPr lang="zh-CN" altLang="en-US"/>
          </a:p>
          <a:p>
            <a:pPr lvl="0" algn="ctr">
              <a:buFont typeface="Wingdings" panose="05000000000000000000" charset="0"/>
            </a:pPr>
            <a:r>
              <a:rPr lang="en-US" altLang="zh-CN">
                <a:sym typeface="+mn-ea"/>
              </a:rPr>
              <a:t>y_1</a:t>
            </a:r>
            <a:r>
              <a:rPr lang="en-US" altLang="zh-CN">
                <a:latin typeface="仿宋" panose="02010609060101010101" charset="-122"/>
                <a:sym typeface="+mn-ea"/>
              </a:rPr>
              <a:t>×</a:t>
            </a:r>
            <a:r>
              <a:rPr lang="en-US" altLang="zh-CN">
                <a:sym typeface="+mn-ea"/>
              </a:rPr>
              <a:t>y_2=f(x_1+x_2)</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	</a:t>
            </a:r>
            <a:r>
              <a:rPr lang="en-US" sz="3600"/>
              <a:t>数字签名以及它的构造之路</a:t>
            </a:r>
            <a:endParaRPr lang="en-US" sz="3600"/>
          </a:p>
        </p:txBody>
      </p:sp>
      <p:sp>
        <p:nvSpPr>
          <p:cNvPr id="3" name="Text Placeholder 2"/>
          <p:cNvSpPr>
            <a:spLocks noGrp="1"/>
          </p:cNvSpPr>
          <p:nvPr>
            <p:ph type="body" idx="1"/>
          </p:nvPr>
        </p:nvSpPr>
        <p:spPr>
          <a:xfrm>
            <a:off x="207010" y="1350645"/>
            <a:ext cx="8749665" cy="4886960"/>
          </a:xfrm>
        </p:spPr>
        <p:txBody>
          <a:bodyPr>
            <a:noAutofit/>
          </a:bodyPr>
          <a:p>
            <a:pPr marL="457200" indent="-457200">
              <a:lnSpc>
                <a:spcPct val="60000"/>
              </a:lnSpc>
              <a:buFont typeface="Arial" panose="020B0604020202020204" pitchFamily="34" charset="0"/>
              <a:buChar char="•"/>
            </a:pPr>
            <a:r>
              <a:rPr lang="en-US" sz="2000">
                <a:sym typeface="+mn-ea"/>
              </a:rPr>
              <a:t>密码学的设计与分类</a:t>
            </a:r>
            <a:endParaRPr lang="en-US" sz="2000"/>
          </a:p>
          <a:p>
            <a:pPr marL="457200" indent="-457200">
              <a:lnSpc>
                <a:spcPct val="60000"/>
              </a:lnSpc>
              <a:buFont typeface="Arial" panose="020B0604020202020204" pitchFamily="34" charset="0"/>
              <a:buChar char="•"/>
            </a:pPr>
            <a:r>
              <a:rPr lang="en-US" sz="2000">
                <a:sym typeface="+mn-ea"/>
              </a:rPr>
              <a:t>数字签名的算法定义</a:t>
            </a:r>
            <a:endParaRPr lang="en-US" sz="2000"/>
          </a:p>
          <a:p>
            <a:pPr marL="457200" indent="-457200">
              <a:lnSpc>
                <a:spcPct val="60000"/>
              </a:lnSpc>
              <a:buFont typeface="Arial" panose="020B0604020202020204" pitchFamily="34" charset="0"/>
              <a:buChar char="•"/>
            </a:pPr>
            <a:r>
              <a:rPr lang="en-US" sz="2000">
                <a:sym typeface="+mn-ea"/>
              </a:rPr>
              <a:t>密码技术概念的定义方法初探（补充）</a:t>
            </a:r>
            <a:endParaRPr lang="en-US" sz="2000"/>
          </a:p>
          <a:p>
            <a:pPr marL="457200" indent="-457200">
              <a:lnSpc>
                <a:spcPct val="60000"/>
              </a:lnSpc>
              <a:buFont typeface="Arial" panose="020B0604020202020204" pitchFamily="34" charset="0"/>
              <a:buChar char="•"/>
            </a:pPr>
            <a:r>
              <a:rPr lang="en-US" sz="2000">
                <a:sym typeface="+mn-ea"/>
              </a:rPr>
              <a:t>数字签名在我们人类最重要的应用</a:t>
            </a:r>
            <a:endParaRPr lang="en-US" sz="2000"/>
          </a:p>
          <a:p>
            <a:pPr marL="457200" indent="-457200">
              <a:lnSpc>
                <a:spcPct val="60000"/>
              </a:lnSpc>
              <a:buFont typeface="Arial" panose="020B0604020202020204" pitchFamily="34" charset="0"/>
              <a:buChar char="•"/>
            </a:pPr>
            <a:r>
              <a:rPr lang="en-US" sz="2000">
                <a:sym typeface="+mn-ea"/>
              </a:rPr>
              <a:t>密码学研究的循序渐进三法（方法论）</a:t>
            </a:r>
            <a:endParaRPr lang="en-US" sz="2000"/>
          </a:p>
          <a:p>
            <a:pPr marL="457200" indent="-457200">
              <a:lnSpc>
                <a:spcPct val="60000"/>
              </a:lnSpc>
              <a:buFont typeface="Arial" panose="020B0604020202020204" pitchFamily="34" charset="0"/>
              <a:buChar char="•"/>
            </a:pPr>
            <a:r>
              <a:rPr lang="en-US" sz="2000">
                <a:sym typeface="+mn-ea"/>
              </a:rPr>
              <a:t>从单向函数到高级的单向函数</a:t>
            </a:r>
            <a:endParaRPr lang="en-US" sz="2000"/>
          </a:p>
          <a:p>
            <a:pPr marL="457200" indent="-457200">
              <a:lnSpc>
                <a:spcPct val="60000"/>
              </a:lnSpc>
              <a:buFont typeface="Arial" panose="020B0604020202020204" pitchFamily="34" charset="0"/>
              <a:buChar char="•"/>
            </a:pPr>
            <a:r>
              <a:rPr lang="en-US" sz="2000">
                <a:sym typeface="+mn-ea"/>
              </a:rPr>
              <a:t>第一个数字签名方案</a:t>
            </a:r>
            <a:endParaRPr lang="en-US" sz="2000"/>
          </a:p>
          <a:p>
            <a:pPr marL="457200" indent="-457200">
              <a:lnSpc>
                <a:spcPct val="60000"/>
              </a:lnSpc>
              <a:buFont typeface="Arial" panose="020B0604020202020204" pitchFamily="34" charset="0"/>
              <a:buChar char="•"/>
            </a:pPr>
            <a:r>
              <a:rPr lang="en-US" sz="2000">
                <a:sym typeface="+mn-ea"/>
              </a:rPr>
              <a:t>第二个数字签名方案：RSA</a:t>
            </a:r>
            <a:endParaRPr lang="en-US" sz="2000"/>
          </a:p>
          <a:p>
            <a:pPr marL="457200" indent="-457200">
              <a:lnSpc>
                <a:spcPct val="60000"/>
              </a:lnSpc>
              <a:buFont typeface="Arial" panose="020B0604020202020204" pitchFamily="34" charset="0"/>
              <a:buChar char="•"/>
            </a:pPr>
            <a:r>
              <a:rPr lang="en-US" sz="2000">
                <a:sym typeface="+mn-ea"/>
              </a:rPr>
              <a:t>参数的空间</a:t>
            </a:r>
            <a:endParaRPr lang="en-US" sz="2000"/>
          </a:p>
          <a:p>
            <a:pPr marL="457200" indent="-457200">
              <a:lnSpc>
                <a:spcPct val="60000"/>
              </a:lnSpc>
              <a:buFont typeface="Arial" panose="020B0604020202020204" pitchFamily="34" charset="0"/>
              <a:buChar char="•"/>
            </a:pPr>
            <a:r>
              <a:rPr lang="en-US" sz="2000">
                <a:sym typeface="+mn-ea"/>
              </a:rPr>
              <a:t>哈希函数的诞生</a:t>
            </a:r>
            <a:endParaRPr lang="en-US" sz="2000"/>
          </a:p>
          <a:p>
            <a:pPr marL="457200" indent="-457200">
              <a:lnSpc>
                <a:spcPct val="60000"/>
              </a:lnSpc>
              <a:buFont typeface="Arial" panose="020B0604020202020204" pitchFamily="34" charset="0"/>
              <a:buChar char="•"/>
            </a:pPr>
            <a:r>
              <a:rPr lang="en-US" sz="2000">
                <a:sym typeface="+mn-ea"/>
              </a:rPr>
              <a:t>数字签名方案是三大构造——总览</a:t>
            </a:r>
            <a:endParaRPr lang="en-US" sz="2000"/>
          </a:p>
          <a:p>
            <a:pPr marL="457200" indent="-457200">
              <a:lnSpc>
                <a:spcPct val="60000"/>
              </a:lnSpc>
              <a:buFont typeface="Arial" panose="020B0604020202020204" pitchFamily="34" charset="0"/>
              <a:buChar char="•"/>
            </a:pPr>
            <a:r>
              <a:rPr lang="en-US" sz="2000">
                <a:sym typeface="+mn-ea"/>
              </a:rPr>
              <a:t>第一类构造：通用构造</a:t>
            </a:r>
            <a:endParaRPr lang="en-US" sz="2000"/>
          </a:p>
          <a:p>
            <a:pPr marL="457200" indent="-457200">
              <a:lnSpc>
                <a:spcPct val="60000"/>
              </a:lnSpc>
              <a:buFont typeface="Arial" panose="020B0604020202020204" pitchFamily="34" charset="0"/>
              <a:buChar char="•"/>
            </a:pPr>
            <a:r>
              <a:rPr lang="en-US" sz="2000">
                <a:sym typeface="+mn-ea"/>
              </a:rPr>
              <a:t>第二类构造：具体构造</a:t>
            </a:r>
            <a:endParaRPr lang="en-US" sz="2000"/>
          </a:p>
          <a:p>
            <a:pPr marL="457200" indent="-457200">
              <a:lnSpc>
                <a:spcPct val="60000"/>
              </a:lnSpc>
              <a:buFont typeface="Arial" panose="020B0604020202020204" pitchFamily="34" charset="0"/>
              <a:buChar char="•"/>
            </a:pPr>
            <a:r>
              <a:rPr lang="en-US" sz="2000">
                <a:sym typeface="+mn-ea"/>
              </a:rPr>
              <a:t>第三类构造：通用改装</a:t>
            </a:r>
            <a:endParaRPr lang="en-US" sz="2000"/>
          </a:p>
          <a:p>
            <a:pPr marL="457200" indent="-457200">
              <a:lnSpc>
                <a:spcPct val="60000"/>
              </a:lnSpc>
              <a:buFont typeface="Arial" panose="020B0604020202020204" pitchFamily="34" charset="0"/>
              <a:buChar char="•"/>
            </a:pPr>
            <a:r>
              <a:rPr lang="en-US" sz="2000">
                <a:sym typeface="+mn-ea"/>
              </a:rPr>
              <a:t>三大构造总结</a:t>
            </a:r>
            <a:endParaRPr lang="en-US" sz="2000"/>
          </a:p>
          <a:p>
            <a:pPr marL="457200" indent="-457200">
              <a:lnSpc>
                <a:spcPct val="60000"/>
              </a:lnSpc>
              <a:buFont typeface="Arial" panose="020B0604020202020204" pitchFamily="34" charset="0"/>
              <a:buChar char="•"/>
            </a:pPr>
            <a:r>
              <a:rPr lang="en-US" sz="2000">
                <a:sym typeface="+mn-ea"/>
              </a:rPr>
              <a:t>密码学研究的罗马之路（方法论）</a:t>
            </a:r>
            <a:endParaRPr lang="en-US" sz="2000"/>
          </a:p>
          <a:p>
            <a:endParaRPr lang="en-US" sz="11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第一个数字签名方案</a:t>
            </a:r>
            <a:r>
              <a:rPr lang="zh-CN" altLang="en-US"/>
              <a:t>：</a:t>
            </a:r>
            <a:r>
              <a:rPr lang="en-US" altLang="zh-CN"/>
              <a:t> 1976</a:t>
            </a:r>
            <a:r>
              <a:rPr lang="zh-CN" altLang="en-US"/>
              <a:t>年</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95250" y="1400175"/>
            <a:ext cx="8953500" cy="4057650"/>
          </a:xfrm>
          <a:prstGeom prst="rect">
            <a:avLst/>
          </a:prstGeom>
        </p:spPr>
      </p:pic>
      <p:sp>
        <p:nvSpPr>
          <p:cNvPr id="7" name="Text Box 6"/>
          <p:cNvSpPr txBox="1"/>
          <p:nvPr/>
        </p:nvSpPr>
        <p:spPr>
          <a:xfrm>
            <a:off x="94615" y="5603240"/>
            <a:ext cx="8954135" cy="398780"/>
          </a:xfrm>
          <a:prstGeom prst="rect">
            <a:avLst/>
          </a:prstGeom>
          <a:noFill/>
        </p:spPr>
        <p:txBody>
          <a:bodyPr wrap="square" rtlCol="0" anchor="t">
            <a:spAutoFit/>
          </a:bodyPr>
          <a:p>
            <a:r>
              <a:rPr lang="zh-CN" altLang="en-US" sz="2000">
                <a:sym typeface="+mn-ea"/>
              </a:rPr>
              <a:t>说明：</a:t>
            </a:r>
            <a:r>
              <a:rPr lang="en-US" altLang="zh-CN" sz="2000">
                <a:sym typeface="+mn-ea"/>
              </a:rPr>
              <a:t> 1976</a:t>
            </a:r>
            <a:r>
              <a:rPr lang="zh-CN" altLang="en-US" sz="2000">
                <a:sym typeface="+mn-ea"/>
              </a:rPr>
              <a:t>年提出的签名方案需要用到单向陷门函数，但其如何构造当时未知。</a:t>
            </a:r>
            <a:endParaRPr lang="en-US" altLang="zh-CN" sz="200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第</a:t>
            </a:r>
            <a:r>
              <a:rPr lang="zh-CN" altLang="en-US">
                <a:sym typeface="+mn-ea"/>
              </a:rPr>
              <a:t>二</a:t>
            </a:r>
            <a:r>
              <a:rPr lang="en-US">
                <a:sym typeface="+mn-ea"/>
              </a:rPr>
              <a:t>个数字签名方案</a:t>
            </a:r>
            <a:r>
              <a:rPr lang="zh-CN" altLang="en-US">
                <a:sym typeface="+mn-ea"/>
              </a:rPr>
              <a:t>：</a:t>
            </a:r>
            <a:r>
              <a:rPr lang="en-US" altLang="zh-CN">
                <a:sym typeface="+mn-ea"/>
              </a:rPr>
              <a:t> </a:t>
            </a:r>
            <a:r>
              <a:rPr lang="en-US">
                <a:sym typeface="+mn-ea"/>
              </a:rPr>
              <a:t>RSA    1/2</a:t>
            </a:r>
            <a:endParaRPr lang="zh-CN" altLang="en-US">
              <a:sym typeface="+mn-ea"/>
            </a:endParaRPr>
          </a:p>
        </p:txBody>
      </p:sp>
      <p:sp>
        <p:nvSpPr>
          <p:cNvPr id="3" name="Text Placeholder 2"/>
          <p:cNvSpPr>
            <a:spLocks noGrp="1"/>
          </p:cNvSpPr>
          <p:nvPr>
            <p:ph type="body" idx="1"/>
          </p:nvPr>
        </p:nvSpPr>
        <p:spPr>
          <a:xfrm>
            <a:off x="207010" y="4573270"/>
            <a:ext cx="8749665" cy="1560195"/>
          </a:xfrm>
        </p:spPr>
        <p:txBody>
          <a:bodyPr>
            <a:noAutofit/>
          </a:bodyPr>
          <a:p>
            <a:pPr marL="285750" indent="-285750">
              <a:buFont typeface="Wingdings" panose="05000000000000000000" charset="0"/>
              <a:buChar char="o"/>
            </a:pPr>
            <a:r>
              <a:rPr lang="en-US" sz="2000"/>
              <a:t>费马小定理</a:t>
            </a:r>
            <a:r>
              <a:rPr lang="zh-CN" altLang="en-US" sz="2000"/>
              <a:t>（扩展欧拉定理）：</a:t>
            </a:r>
            <a:r>
              <a:rPr lang="en-US" altLang="zh-CN" sz="2000"/>
              <a:t> </a:t>
            </a:r>
            <a:r>
              <a:rPr lang="en-US" sz="2000"/>
              <a:t>给定任意整数k和x, 如果x和N互质（两个数的最大公约数为1），那么必然有等式x^{k(p-1)(q-1)} mod N =1成立。</a:t>
            </a:r>
            <a:endParaRPr lang="en-US" sz="2000"/>
          </a:p>
          <a:p>
            <a:pPr marL="342900" indent="-342900">
              <a:buFont typeface="Wingdings" panose="05000000000000000000" charset="0"/>
              <a:buChar char="o"/>
            </a:pPr>
            <a:r>
              <a:rPr lang="en-US" sz="2000"/>
              <a:t>计算困难性</a:t>
            </a:r>
            <a:r>
              <a:rPr lang="zh-CN" altLang="en-US" sz="2000"/>
              <a:t>：</a:t>
            </a:r>
            <a:r>
              <a:rPr lang="en-US" sz="2000"/>
              <a:t>给定N和e两个数，计算d满足e*d=1 mod (p-1)(q-1)是困难的。</a:t>
            </a:r>
            <a:r>
              <a:rPr lang="zh-CN" altLang="en-US" sz="2000"/>
              <a:t>实际上，这个困难性的保证是不够的（后面解释）。</a:t>
            </a:r>
            <a:endParaRPr lang="zh-CN" altLang="en-US" sz="20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graphicFrame>
        <p:nvGraphicFramePr>
          <p:cNvPr id="6" name="Table 5"/>
          <p:cNvGraphicFramePr/>
          <p:nvPr/>
        </p:nvGraphicFramePr>
        <p:xfrm>
          <a:off x="357505" y="1130935"/>
          <a:ext cx="8600440" cy="800100"/>
        </p:xfrm>
        <a:graphic>
          <a:graphicData uri="http://schemas.openxmlformats.org/drawingml/2006/table">
            <a:tbl>
              <a:tblPr firstRow="1" bandRow="1">
                <a:tableStyleId>{5C22544A-7EE6-4342-B048-85BDC9FD1C3A}</a:tableStyleId>
              </a:tblPr>
              <a:tblGrid>
                <a:gridCol w="4300220"/>
                <a:gridCol w="4300220"/>
              </a:tblGrid>
              <a:tr h="400050">
                <a:tc>
                  <a:txBody>
                    <a:bodyPr/>
                    <a:p>
                      <a:pPr algn="ctr">
                        <a:buNone/>
                      </a:pPr>
                      <a:r>
                        <a:rPr lang="en-US">
                          <a:solidFill>
                            <a:schemeClr val="tx1"/>
                          </a:solidFill>
                        </a:rPr>
                        <a:t>1978</a:t>
                      </a:r>
                      <a:r>
                        <a:rPr lang="zh-CN" altLang="en-US">
                          <a:solidFill>
                            <a:schemeClr val="tx1"/>
                          </a:solidFill>
                        </a:rPr>
                        <a:t>年的</a:t>
                      </a:r>
                      <a:r>
                        <a:rPr lang="en-US" altLang="zh-CN">
                          <a:solidFill>
                            <a:schemeClr val="tx1"/>
                          </a:solidFill>
                        </a:rPr>
                        <a:t>RSA</a:t>
                      </a:r>
                      <a:r>
                        <a:rPr lang="zh-CN" altLang="en-US">
                          <a:solidFill>
                            <a:schemeClr val="tx1"/>
                          </a:solidFill>
                        </a:rPr>
                        <a:t>方案</a:t>
                      </a:r>
                      <a:endParaRPr lang="zh-CN" altLang="en-US">
                        <a:solidFill>
                          <a:schemeClr val="tx1"/>
                        </a:solidFill>
                      </a:endParaRPr>
                    </a:p>
                  </a:txBody>
                  <a:tcPr>
                    <a:solidFill>
                      <a:schemeClr val="accent2">
                        <a:lumMod val="60000"/>
                        <a:lumOff val="40000"/>
                      </a:schemeClr>
                    </a:solidFill>
                  </a:tcPr>
                </a:tc>
                <a:tc>
                  <a:txBody>
                    <a:bodyPr/>
                    <a:p>
                      <a:pPr algn="ctr">
                        <a:buNone/>
                      </a:pPr>
                      <a:r>
                        <a:rPr lang="en-US">
                          <a:solidFill>
                            <a:schemeClr val="tx1"/>
                          </a:solidFill>
                        </a:rPr>
                        <a:t>1976</a:t>
                      </a:r>
                      <a:r>
                        <a:rPr lang="zh-CN" altLang="en-US">
                          <a:solidFill>
                            <a:schemeClr val="tx1"/>
                          </a:solidFill>
                        </a:rPr>
                        <a:t>年的</a:t>
                      </a:r>
                      <a:r>
                        <a:rPr lang="en-US" altLang="zh-CN">
                          <a:solidFill>
                            <a:schemeClr val="tx1"/>
                          </a:solidFill>
                        </a:rPr>
                        <a:t>Diffie-Hellman</a:t>
                      </a:r>
                      <a:r>
                        <a:rPr lang="zh-CN" altLang="en-US">
                          <a:solidFill>
                            <a:schemeClr val="tx1"/>
                          </a:solidFill>
                        </a:rPr>
                        <a:t>方案</a:t>
                      </a:r>
                      <a:endParaRPr lang="zh-CN" altLang="en-US">
                        <a:solidFill>
                          <a:schemeClr val="tx1"/>
                        </a:solidFill>
                      </a:endParaRPr>
                    </a:p>
                  </a:txBody>
                  <a:tcPr>
                    <a:solidFill>
                      <a:schemeClr val="accent2">
                        <a:lumMod val="60000"/>
                        <a:lumOff val="40000"/>
                      </a:schemeClr>
                    </a:solidFill>
                  </a:tcPr>
                </a:tc>
              </a:tr>
              <a:tr h="400050">
                <a:tc>
                  <a:txBody>
                    <a:bodyPr/>
                    <a:p>
                      <a:pPr algn="ctr">
                        <a:buNone/>
                      </a:pPr>
                      <a:r>
                        <a:rPr lang="zh-CN" altLang="en-US"/>
                        <a:t>从整数环到单向陷门函数</a:t>
                      </a:r>
                      <a:endParaRPr lang="zh-CN" altLang="en-US"/>
                    </a:p>
                  </a:txBody>
                  <a:tcPr>
                    <a:solidFill>
                      <a:schemeClr val="accent2">
                        <a:lumMod val="60000"/>
                        <a:lumOff val="40000"/>
                      </a:schemeClr>
                    </a:solidFill>
                  </a:tcPr>
                </a:tc>
                <a:tc>
                  <a:txBody>
                    <a:bodyPr/>
                    <a:p>
                      <a:pPr algn="ctr">
                        <a:buNone/>
                      </a:pPr>
                      <a:r>
                        <a:rPr lang="zh-CN" altLang="en-US"/>
                        <a:t>从单向陷门函数到数字签名方案</a:t>
                      </a:r>
                      <a:endParaRPr lang="zh-CN" altLang="en-US"/>
                    </a:p>
                  </a:txBody>
                  <a:tcPr>
                    <a:solidFill>
                      <a:schemeClr val="accent2">
                        <a:lumMod val="60000"/>
                        <a:lumOff val="40000"/>
                      </a:schemeClr>
                    </a:solidFill>
                  </a:tcPr>
                </a:tc>
              </a:tr>
            </a:tbl>
          </a:graphicData>
        </a:graphic>
      </p:graphicFrame>
      <p:pic>
        <p:nvPicPr>
          <p:cNvPr id="7" name="Picture 6"/>
          <p:cNvPicPr>
            <a:picLocks noChangeAspect="1"/>
          </p:cNvPicPr>
          <p:nvPr/>
        </p:nvPicPr>
        <p:blipFill>
          <a:blip r:embed="rId1"/>
          <a:stretch>
            <a:fillRect/>
          </a:stretch>
        </p:blipFill>
        <p:spPr>
          <a:xfrm>
            <a:off x="519430" y="2051685"/>
            <a:ext cx="8277225" cy="21526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第</a:t>
            </a:r>
            <a:r>
              <a:rPr lang="zh-CN" altLang="en-US">
                <a:sym typeface="+mn-ea"/>
              </a:rPr>
              <a:t>二</a:t>
            </a:r>
            <a:r>
              <a:rPr lang="en-US">
                <a:sym typeface="+mn-ea"/>
              </a:rPr>
              <a:t>个数字签名方案</a:t>
            </a:r>
            <a:r>
              <a:rPr lang="zh-CN" altLang="en-US">
                <a:sym typeface="+mn-ea"/>
              </a:rPr>
              <a:t>：</a:t>
            </a:r>
            <a:r>
              <a:rPr lang="en-US" altLang="zh-CN">
                <a:sym typeface="+mn-ea"/>
              </a:rPr>
              <a:t> </a:t>
            </a:r>
            <a:r>
              <a:rPr lang="en-US">
                <a:sym typeface="+mn-ea"/>
              </a:rPr>
              <a:t>RSA    2/2</a:t>
            </a: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graphicFrame>
        <p:nvGraphicFramePr>
          <p:cNvPr id="6" name="Table 5"/>
          <p:cNvGraphicFramePr/>
          <p:nvPr/>
        </p:nvGraphicFramePr>
        <p:xfrm>
          <a:off x="357505" y="1130935"/>
          <a:ext cx="8600440" cy="1200150"/>
        </p:xfrm>
        <a:graphic>
          <a:graphicData uri="http://schemas.openxmlformats.org/drawingml/2006/table">
            <a:tbl>
              <a:tblPr firstRow="1" bandRow="1">
                <a:tableStyleId>{5C22544A-7EE6-4342-B048-85BDC9FD1C3A}</a:tableStyleId>
              </a:tblPr>
              <a:tblGrid>
                <a:gridCol w="4300220"/>
                <a:gridCol w="4300220"/>
              </a:tblGrid>
              <a:tr h="400050">
                <a:tc>
                  <a:txBody>
                    <a:bodyPr/>
                    <a:p>
                      <a:pPr algn="ctr">
                        <a:buNone/>
                      </a:pPr>
                      <a:r>
                        <a:rPr lang="en-US">
                          <a:solidFill>
                            <a:schemeClr val="tx1"/>
                          </a:solidFill>
                        </a:rPr>
                        <a:t>1978</a:t>
                      </a:r>
                      <a:r>
                        <a:rPr lang="zh-CN" altLang="en-US">
                          <a:solidFill>
                            <a:schemeClr val="tx1"/>
                          </a:solidFill>
                        </a:rPr>
                        <a:t>年的</a:t>
                      </a:r>
                      <a:r>
                        <a:rPr lang="en-US" altLang="zh-CN">
                          <a:solidFill>
                            <a:schemeClr val="tx1"/>
                          </a:solidFill>
                        </a:rPr>
                        <a:t>RSA</a:t>
                      </a:r>
                      <a:r>
                        <a:rPr lang="zh-CN" altLang="en-US">
                          <a:solidFill>
                            <a:schemeClr val="tx1"/>
                          </a:solidFill>
                        </a:rPr>
                        <a:t>方案</a:t>
                      </a:r>
                      <a:endParaRPr lang="zh-CN" altLang="en-US">
                        <a:solidFill>
                          <a:schemeClr val="tx1"/>
                        </a:solidFill>
                      </a:endParaRPr>
                    </a:p>
                  </a:txBody>
                  <a:tcPr>
                    <a:solidFill>
                      <a:schemeClr val="accent2">
                        <a:lumMod val="60000"/>
                        <a:lumOff val="40000"/>
                      </a:schemeClr>
                    </a:solidFill>
                  </a:tcPr>
                </a:tc>
                <a:tc>
                  <a:txBody>
                    <a:bodyPr/>
                    <a:p>
                      <a:pPr algn="ctr">
                        <a:buNone/>
                      </a:pPr>
                      <a:r>
                        <a:rPr lang="en-US">
                          <a:solidFill>
                            <a:schemeClr val="tx1"/>
                          </a:solidFill>
                        </a:rPr>
                        <a:t>1976</a:t>
                      </a:r>
                      <a:r>
                        <a:rPr lang="zh-CN" altLang="en-US">
                          <a:solidFill>
                            <a:schemeClr val="tx1"/>
                          </a:solidFill>
                        </a:rPr>
                        <a:t>年的</a:t>
                      </a:r>
                      <a:r>
                        <a:rPr lang="en-US" altLang="zh-CN">
                          <a:solidFill>
                            <a:schemeClr val="tx1"/>
                          </a:solidFill>
                        </a:rPr>
                        <a:t>Diffie-Hellman</a:t>
                      </a:r>
                      <a:r>
                        <a:rPr lang="zh-CN" altLang="en-US">
                          <a:solidFill>
                            <a:schemeClr val="tx1"/>
                          </a:solidFill>
                        </a:rPr>
                        <a:t>方案</a:t>
                      </a:r>
                      <a:endParaRPr lang="zh-CN" altLang="en-US">
                        <a:solidFill>
                          <a:schemeClr val="tx1"/>
                        </a:solidFill>
                      </a:endParaRPr>
                    </a:p>
                  </a:txBody>
                  <a:tcPr>
                    <a:solidFill>
                      <a:schemeClr val="accent2">
                        <a:lumMod val="60000"/>
                        <a:lumOff val="40000"/>
                      </a:schemeClr>
                    </a:solidFill>
                  </a:tcPr>
                </a:tc>
              </a:tr>
              <a:tr h="400050">
                <a:tc>
                  <a:txBody>
                    <a:bodyPr/>
                    <a:p>
                      <a:pPr algn="ctr">
                        <a:buNone/>
                      </a:pPr>
                      <a:r>
                        <a:rPr lang="zh-CN" altLang="en-US"/>
                        <a:t>从整数环到单向陷门函数</a:t>
                      </a:r>
                      <a:endParaRPr lang="zh-CN" altLang="en-US"/>
                    </a:p>
                  </a:txBody>
                  <a:tcPr>
                    <a:solidFill>
                      <a:schemeClr val="accent2">
                        <a:lumMod val="60000"/>
                        <a:lumOff val="40000"/>
                      </a:schemeClr>
                    </a:solidFill>
                  </a:tcPr>
                </a:tc>
                <a:tc>
                  <a:txBody>
                    <a:bodyPr/>
                    <a:p>
                      <a:pPr algn="ctr">
                        <a:buNone/>
                      </a:pPr>
                      <a:r>
                        <a:rPr lang="zh-CN" altLang="en-US"/>
                        <a:t>从单向陷门函数到数字签名方案</a:t>
                      </a:r>
                      <a:endParaRPr lang="zh-CN" altLang="en-US"/>
                    </a:p>
                  </a:txBody>
                  <a:tcPr>
                    <a:solidFill>
                      <a:schemeClr val="accent2">
                        <a:lumMod val="60000"/>
                        <a:lumOff val="40000"/>
                      </a:schemeClr>
                    </a:solidFill>
                  </a:tcPr>
                </a:tc>
              </a:tr>
              <a:tr h="400050">
                <a:tc>
                  <a:txBody>
                    <a:bodyPr/>
                    <a:p>
                      <a:pPr algn="ctr">
                        <a:buNone/>
                      </a:pPr>
                      <a:r>
                        <a:rPr lang="zh-CN" altLang="en-US" sz="1800"/>
                        <a:t>敌人能做f(x)计算</a:t>
                      </a:r>
                      <a:endParaRPr lang="zh-CN" altLang="en-US" sz="1800"/>
                    </a:p>
                    <a:p>
                      <a:pPr algn="ctr">
                        <a:buNone/>
                      </a:pPr>
                      <a:r>
                        <a:rPr lang="zh-CN" altLang="en-US" sz="1800">
                          <a:sym typeface="+mn-ea"/>
                        </a:rPr>
                        <a:t>敌人也能做</a:t>
                      </a:r>
                      <a:r>
                        <a:rPr lang="zh-CN" altLang="en-US" sz="1800"/>
                        <a:t>f(x_1)*f(x_2)=f(x_1*x_2)</a:t>
                      </a:r>
                      <a:r>
                        <a:rPr lang="zh-CN" altLang="en-US" sz="1800">
                          <a:sym typeface="+mn-ea"/>
                        </a:rPr>
                        <a:t>计算</a:t>
                      </a:r>
                      <a:endParaRPr lang="zh-CN" altLang="en-US" sz="1800"/>
                    </a:p>
                  </a:txBody>
                  <a:tcPr>
                    <a:solidFill>
                      <a:schemeClr val="accent2">
                        <a:lumMod val="60000"/>
                        <a:lumOff val="40000"/>
                      </a:schemeClr>
                    </a:solidFill>
                  </a:tcPr>
                </a:tc>
                <a:tc>
                  <a:txBody>
                    <a:bodyPr/>
                    <a:p>
                      <a:pPr algn="ctr">
                        <a:buNone/>
                      </a:pPr>
                      <a:r>
                        <a:rPr lang="zh-CN" altLang="en-US" sz="1600"/>
                        <a:t>敌人只能做</a:t>
                      </a:r>
                      <a:r>
                        <a:rPr lang="en-US" altLang="zh-CN" sz="1600"/>
                        <a:t>f(x)</a:t>
                      </a:r>
                      <a:r>
                        <a:rPr lang="zh-CN" altLang="en-US" sz="1600"/>
                        <a:t>计算</a:t>
                      </a:r>
                      <a:endParaRPr lang="zh-CN" altLang="en-US" sz="1600"/>
                    </a:p>
                  </a:txBody>
                  <a:tcPr anchor="ctr" anchorCtr="0">
                    <a:solidFill>
                      <a:schemeClr val="accent2">
                        <a:lumMod val="60000"/>
                        <a:lumOff val="40000"/>
                      </a:schemeClr>
                    </a:solidFill>
                  </a:tcPr>
                </a:tc>
              </a:tr>
            </a:tbl>
          </a:graphicData>
        </a:graphic>
      </p:graphicFrame>
      <p:pic>
        <p:nvPicPr>
          <p:cNvPr id="7" name="Picture 6"/>
          <p:cNvPicPr>
            <a:picLocks noChangeAspect="1"/>
          </p:cNvPicPr>
          <p:nvPr/>
        </p:nvPicPr>
        <p:blipFill>
          <a:blip r:embed="rId1"/>
          <a:stretch>
            <a:fillRect/>
          </a:stretch>
        </p:blipFill>
        <p:spPr>
          <a:xfrm>
            <a:off x="519430" y="2710815"/>
            <a:ext cx="8277225" cy="2152650"/>
          </a:xfrm>
          <a:prstGeom prst="rect">
            <a:avLst/>
          </a:prstGeom>
        </p:spPr>
      </p:pic>
      <p:sp>
        <p:nvSpPr>
          <p:cNvPr id="8" name="Text Placeholder 7"/>
          <p:cNvSpPr/>
          <p:nvPr>
            <p:ph type="body" idx="1"/>
          </p:nvPr>
        </p:nvSpPr>
        <p:spPr>
          <a:xfrm>
            <a:off x="208280" y="5003165"/>
            <a:ext cx="8749665" cy="698500"/>
          </a:xfrm>
        </p:spPr>
        <p:txBody>
          <a:bodyPr>
            <a:noAutofit/>
          </a:bodyPr>
          <a:p>
            <a:r>
              <a:rPr lang="zh-CN" altLang="en-US" sz="2400"/>
              <a:t>由于多出的同态性质，</a:t>
            </a:r>
            <a:r>
              <a:rPr lang="en-US" altLang="zh-CN" sz="2400">
                <a:solidFill>
                  <a:schemeClr val="bg1"/>
                </a:solidFill>
                <a:highlight>
                  <a:srgbClr val="FF0000"/>
                </a:highlight>
              </a:rPr>
              <a:t>RSA</a:t>
            </a:r>
            <a:r>
              <a:rPr lang="zh-CN" altLang="en-US" sz="2400">
                <a:solidFill>
                  <a:schemeClr val="bg1"/>
                </a:solidFill>
                <a:highlight>
                  <a:srgbClr val="FF0000"/>
                </a:highlight>
              </a:rPr>
              <a:t>方案是不安全的</a:t>
            </a:r>
            <a:r>
              <a:rPr lang="zh-CN" altLang="en-US" sz="2400"/>
              <a:t>。给定同一个私钥对</a:t>
            </a:r>
            <a:r>
              <a:rPr lang="en-US" altLang="zh-CN" sz="2400"/>
              <a:t>m_1</a:t>
            </a:r>
            <a:r>
              <a:rPr lang="zh-CN" altLang="en-US" sz="2400"/>
              <a:t>和</a:t>
            </a:r>
            <a:r>
              <a:rPr lang="en-US" altLang="zh-CN" sz="2400"/>
              <a:t>m_2</a:t>
            </a:r>
            <a:r>
              <a:rPr lang="zh-CN" altLang="en-US" sz="2400"/>
              <a:t>的签名</a:t>
            </a:r>
            <a:r>
              <a:rPr lang="en-US" altLang="zh-CN" sz="2400"/>
              <a:t>(S_1, S_2)</a:t>
            </a:r>
            <a:r>
              <a:rPr lang="zh-CN" altLang="en-US" sz="2400"/>
              <a:t>。根据函数的同态性</a:t>
            </a:r>
            <a:r>
              <a:rPr lang="en-US" altLang="zh-CN" sz="2400"/>
              <a:t>:</a:t>
            </a:r>
            <a:endParaRPr lang="en-US" altLang="zh-CN" sz="2400"/>
          </a:p>
          <a:p>
            <a:pPr algn="ctr"/>
            <a:r>
              <a:rPr lang="en-US" altLang="zh-CN" sz="2400">
                <a:highlight>
                  <a:srgbClr val="FFFF00"/>
                </a:highlight>
              </a:rPr>
              <a:t>S_1*S_2</a:t>
            </a:r>
            <a:r>
              <a:rPr lang="en-US" altLang="zh-CN" sz="2400"/>
              <a:t> mod N </a:t>
            </a:r>
            <a:r>
              <a:rPr lang="zh-CN" altLang="en-US" sz="2400"/>
              <a:t>是对</a:t>
            </a:r>
            <a:r>
              <a:rPr lang="en-US" altLang="zh-CN" sz="2400">
                <a:highlight>
                  <a:srgbClr val="00FF00"/>
                </a:highlight>
              </a:rPr>
              <a:t>m_1*m_2</a:t>
            </a:r>
            <a:r>
              <a:rPr lang="en-US" altLang="zh-CN" sz="2400"/>
              <a:t> mod N</a:t>
            </a:r>
            <a:r>
              <a:rPr lang="zh-CN" altLang="en-US" sz="2400"/>
              <a:t>的有效签名。</a:t>
            </a:r>
            <a:endParaRPr lang="zh-CN"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参数的空间</a:t>
            </a:r>
            <a:endParaRPr lang="zh-CN" altLang="en-US"/>
          </a:p>
        </p:txBody>
      </p:sp>
      <p:sp>
        <p:nvSpPr>
          <p:cNvPr id="3" name="Text Placeholder 2"/>
          <p:cNvSpPr>
            <a:spLocks noGrp="1"/>
          </p:cNvSpPr>
          <p:nvPr>
            <p:ph type="body" idx="1"/>
          </p:nvPr>
        </p:nvSpPr>
        <p:spPr>
          <a:xfrm>
            <a:off x="207010" y="1350645"/>
            <a:ext cx="8749665" cy="5086985"/>
          </a:xfrm>
        </p:spPr>
        <p:txBody>
          <a:bodyPr>
            <a:normAutofit lnSpcReduction="10000"/>
          </a:bodyPr>
          <a:p>
            <a:pPr marL="342900" indent="-342900">
              <a:buFont typeface="Wingdings" panose="05000000000000000000" charset="0"/>
              <a:buChar char="o"/>
            </a:pPr>
            <a:r>
              <a:rPr lang="zh-CN"/>
              <a:t>每一个密码算法的</a:t>
            </a:r>
            <a:r>
              <a:rPr lang="en-US" altLang="zh-CN"/>
              <a:t>input</a:t>
            </a:r>
            <a:r>
              <a:rPr lang="zh-CN" altLang="en-US"/>
              <a:t>和</a:t>
            </a:r>
            <a:r>
              <a:rPr lang="en-US" altLang="zh-CN"/>
              <a:t>output</a:t>
            </a:r>
            <a:r>
              <a:rPr lang="zh-CN" altLang="en-US"/>
              <a:t>都是若干对象</a:t>
            </a:r>
            <a:endParaRPr lang="zh-CN" altLang="en-US"/>
          </a:p>
          <a:p>
            <a:pPr marL="342900" indent="-342900">
              <a:buFont typeface="Wingdings" panose="05000000000000000000" charset="0"/>
              <a:buChar char="o"/>
            </a:pPr>
            <a:endParaRPr lang="zh-CN" altLang="en-US"/>
          </a:p>
          <a:p>
            <a:pPr marL="342900" indent="-342900">
              <a:buFont typeface="Wingdings" panose="05000000000000000000" charset="0"/>
              <a:buChar char="o"/>
            </a:pPr>
            <a:r>
              <a:rPr lang="zh-CN" altLang="en-US"/>
              <a:t>这些对象可能是公钥、私钥、消息、签名、密文、证明、秘密值等。每一个对象在方案协议构造时都提前预设好一个空间。比如</a:t>
            </a:r>
            <a:r>
              <a:rPr lang="en-US" altLang="zh-CN"/>
              <a:t>{1,2</a:t>
            </a:r>
            <a:r>
              <a:rPr lang="zh-CN" altLang="en-US"/>
              <a:t>，</a:t>
            </a:r>
            <a:r>
              <a:rPr lang="en-US" altLang="zh-CN"/>
              <a:t>……</a:t>
            </a:r>
            <a:r>
              <a:rPr lang="zh-CN" altLang="en-US"/>
              <a:t>，</a:t>
            </a:r>
            <a:r>
              <a:rPr lang="en-US" altLang="zh-CN"/>
              <a:t>p}</a:t>
            </a:r>
            <a:r>
              <a:rPr lang="zh-CN" altLang="en-US"/>
              <a:t>和</a:t>
            </a:r>
            <a:r>
              <a:rPr lang="en-US" altLang="zh-CN"/>
              <a:t> {0,1}</a:t>
            </a:r>
            <a:r>
              <a:rPr lang="en-US" altLang="zh-CN" baseline="30000"/>
              <a:t>n</a:t>
            </a:r>
            <a:r>
              <a:rPr lang="zh-CN" altLang="en-US"/>
              <a:t>等。</a:t>
            </a:r>
            <a:endParaRPr lang="zh-CN" altLang="en-US"/>
          </a:p>
          <a:p>
            <a:pPr marL="342900" indent="-342900">
              <a:buFont typeface="Wingdings" panose="05000000000000000000" charset="0"/>
              <a:buChar char="o"/>
            </a:pPr>
            <a:endParaRPr lang="zh-CN" altLang="en-US"/>
          </a:p>
          <a:p>
            <a:pPr marL="342900" indent="-342900">
              <a:buFont typeface="Wingdings" panose="05000000000000000000" charset="0"/>
              <a:buChar char="o"/>
            </a:pPr>
            <a:r>
              <a:rPr lang="zh-CN" altLang="en-US"/>
              <a:t>凡是在空间之外的对象都无法进行对应的计算。</a:t>
            </a:r>
            <a:endParaRPr lang="zh-CN" altLang="en-US"/>
          </a:p>
          <a:p>
            <a:pPr marL="342900" indent="-342900">
              <a:buFont typeface="Wingdings" panose="05000000000000000000" charset="0"/>
              <a:buChar char="o"/>
            </a:pPr>
            <a:endParaRPr lang="zh-CN" altLang="en-US"/>
          </a:p>
          <a:p>
            <a:pPr marL="342900" indent="-342900">
              <a:buFont typeface="Wingdings" panose="05000000000000000000" charset="0"/>
              <a:buChar char="o"/>
            </a:pPr>
            <a:r>
              <a:rPr lang="zh-CN" altLang="en-US"/>
              <a:t>空间越大，对应的方案协议其效率就越低。</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哈希函数的诞生</a:t>
            </a:r>
            <a:r>
              <a:rPr lang="en-US" altLang="zh-CN"/>
              <a:t>    1/4</a:t>
            </a:r>
            <a:endParaRPr lang="zh-CN" altLang="en-US"/>
          </a:p>
        </p:txBody>
      </p:sp>
      <p:sp>
        <p:nvSpPr>
          <p:cNvPr id="3" name="Text Placeholder 2"/>
          <p:cNvSpPr>
            <a:spLocks noGrp="1"/>
          </p:cNvSpPr>
          <p:nvPr>
            <p:ph type="body" idx="1"/>
          </p:nvPr>
        </p:nvSpPr>
        <p:spPr>
          <a:xfrm>
            <a:off x="207010" y="1350645"/>
            <a:ext cx="8749665" cy="5086985"/>
          </a:xfrm>
        </p:spPr>
        <p:txBody>
          <a:bodyPr>
            <a:normAutofit/>
          </a:bodyPr>
          <a:p>
            <a:pPr>
              <a:buFont typeface="Wingdings" panose="05000000000000000000" charset="0"/>
            </a:pPr>
            <a:r>
              <a:t>在20世纪80年代，得到重视的数字签名密码技术催生了另一种密码技术——哈希函数（Hash Function）的诞生。哈希函数通常用H表示</a:t>
            </a:r>
          </a:p>
          <a:p>
            <a:pPr marL="457200" indent="-457200">
              <a:buFont typeface="Wingdings" panose="05000000000000000000" charset="0"/>
              <a:buChar char="o"/>
            </a:pPr>
          </a:p>
          <a:p>
            <a:pPr marL="457200" indent="-457200">
              <a:buFont typeface="Wingdings" panose="05000000000000000000" charset="0"/>
              <a:buChar char="o"/>
            </a:pPr>
            <a:r>
              <a:rPr lang="zh-CN">
                <a:highlight>
                  <a:srgbClr val="FFFF00"/>
                </a:highlight>
                <a:sym typeface="+mn-ea"/>
              </a:rPr>
              <a:t>用户角度</a:t>
            </a:r>
            <a:r>
              <a:rPr lang="zh-CN">
                <a:sym typeface="+mn-ea"/>
              </a:rPr>
              <a:t>：</a:t>
            </a:r>
            <a:r>
              <a:rPr>
                <a:sym typeface="+mn-ea"/>
              </a:rPr>
              <a:t>这种函数的输入可以是任意长度，但是输出的数值是固定长度或者落于一个指定的集合，比如数集Y。</a:t>
            </a:r>
            <a:endParaRPr>
              <a:sym typeface="+mn-ea"/>
            </a:endParaRPr>
          </a:p>
          <a:p>
            <a:pPr marL="457200" indent="-457200">
              <a:buFont typeface="Wingdings" panose="05000000000000000000" charset="0"/>
              <a:buChar char="o"/>
            </a:pPr>
            <a:r>
              <a:rPr lang="zh-CN">
                <a:highlight>
                  <a:srgbClr val="00FF00"/>
                </a:highlight>
              </a:rPr>
              <a:t>安全角度</a:t>
            </a:r>
            <a:r>
              <a:rPr lang="zh-CN"/>
              <a:t>：</a:t>
            </a:r>
            <a:r>
              <a:t>哈希函数是一种单向函数</a:t>
            </a:r>
            <a:r>
              <a:rPr lang="en-US"/>
              <a:t> (</a:t>
            </a:r>
            <a:r>
              <a:rPr lang="zh-CN">
                <a:solidFill>
                  <a:srgbClr val="FF0000"/>
                </a:solidFill>
              </a:rPr>
              <a:t>单向性</a:t>
            </a:r>
            <a:r>
              <a:rPr lang="en-US"/>
              <a:t>)</a:t>
            </a:r>
            <a:endParaRPr lang="en-US"/>
          </a:p>
          <a:p>
            <a:pPr marL="457200" indent="-457200">
              <a:buFont typeface="Wingdings" panose="05000000000000000000" charset="0"/>
              <a:buChar char="o"/>
            </a:pPr>
            <a:r>
              <a:rPr lang="zh-CN">
                <a:highlight>
                  <a:srgbClr val="00FF00"/>
                </a:highlight>
              </a:rPr>
              <a:t>安全角度</a:t>
            </a:r>
            <a:r>
              <a:rPr lang="zh-CN"/>
              <a:t>：</a:t>
            </a:r>
            <a:r>
              <a:t>同时它具有</a:t>
            </a:r>
            <a:r>
              <a:rPr lang="zh-CN">
                <a:solidFill>
                  <a:srgbClr val="FF0000"/>
                </a:solidFill>
              </a:rPr>
              <a:t>抗碰撞性</a:t>
            </a:r>
            <a:r>
              <a:t>，即很难找到任意不同</a:t>
            </a:r>
            <a:r>
              <a:rPr lang="en-US"/>
              <a:t>x_1</a:t>
            </a:r>
            <a:r>
              <a:rPr lang="zh-CN" altLang="en-US"/>
              <a:t>和</a:t>
            </a:r>
            <a:r>
              <a:rPr lang="en-US" altLang="zh-CN"/>
              <a:t>x_2</a:t>
            </a:r>
            <a:r>
              <a:t>满足H(</a:t>
            </a:r>
            <a:r>
              <a:rPr lang="en-US"/>
              <a:t>x_1</a:t>
            </a:r>
            <a:r>
              <a:t>) = H(</a:t>
            </a:r>
            <a:r>
              <a:rPr lang="en-US"/>
              <a:t>x_2</a:t>
            </a:r>
            <a:r>
              <a:t>)。</a:t>
            </a:r>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哈希函数的诞生</a:t>
            </a:r>
            <a:r>
              <a:rPr lang="en-US" altLang="zh-CN"/>
              <a:t>    2/4</a:t>
            </a:r>
            <a:endParaRPr lang="zh-CN" altLang="en-US"/>
          </a:p>
        </p:txBody>
      </p:sp>
      <p:sp>
        <p:nvSpPr>
          <p:cNvPr id="3" name="Text Placeholder 2"/>
          <p:cNvSpPr>
            <a:spLocks noGrp="1"/>
          </p:cNvSpPr>
          <p:nvPr>
            <p:ph type="body" idx="1"/>
          </p:nvPr>
        </p:nvSpPr>
        <p:spPr>
          <a:xfrm>
            <a:off x="207010" y="1350645"/>
            <a:ext cx="8749665" cy="5086985"/>
          </a:xfrm>
        </p:spPr>
        <p:txBody>
          <a:bodyPr>
            <a:normAutofit/>
          </a:bodyPr>
          <a:p>
            <a:pPr>
              <a:buFont typeface="Wingdings" panose="05000000000000000000" charset="0"/>
            </a:pPr>
            <a:r>
              <a:t>哈希函数（Hash Function）</a:t>
            </a:r>
          </a:p>
          <a:p>
            <a:pPr>
              <a:buFont typeface="Wingdings" panose="05000000000000000000" charset="0"/>
            </a:pPr>
            <a:r>
              <a:rPr lang="zh-CN">
                <a:solidFill>
                  <a:schemeClr val="bg1"/>
                </a:solidFill>
                <a:highlight>
                  <a:srgbClr val="FF0000"/>
                </a:highlight>
              </a:rPr>
              <a:t>应用目的</a:t>
            </a:r>
            <a:r>
              <a:rPr lang="zh-CN"/>
              <a:t>：</a:t>
            </a:r>
            <a:r>
              <a:rPr lang="en-US" altLang="zh-CN"/>
              <a:t> </a:t>
            </a:r>
            <a:r>
              <a:rPr lang="zh-CN" altLang="en-US"/>
              <a:t>对</a:t>
            </a:r>
            <a:r>
              <a:rPr lang="en-US" altLang="zh-CN"/>
              <a:t>m</a:t>
            </a:r>
            <a:r>
              <a:rPr lang="zh-CN" altLang="en-US"/>
              <a:t>进行计算太难，那就对</a:t>
            </a:r>
            <a:r>
              <a:rPr lang="en-US" altLang="zh-CN"/>
              <a:t>H(m)</a:t>
            </a:r>
            <a:r>
              <a:rPr lang="zh-CN" altLang="en-US"/>
              <a:t>计算代替。</a:t>
            </a:r>
            <a:endParaRPr lang="zh-CN" altLang="en-US"/>
          </a:p>
          <a:p>
            <a:pPr>
              <a:buFont typeface="Wingdings" panose="05000000000000000000" charset="0"/>
            </a:pPr>
            <a:endParaRPr lang="zh-CN" altLang="en-US"/>
          </a:p>
          <a:p>
            <a:pPr>
              <a:buFont typeface="Wingdings" panose="05000000000000000000" charset="0"/>
            </a:pPr>
            <a:r>
              <a:rPr lang="zh-CN" altLang="en-US">
                <a:highlight>
                  <a:srgbClr val="FFFF00"/>
                </a:highlight>
              </a:rPr>
              <a:t>新安全问题</a:t>
            </a:r>
            <a:r>
              <a:rPr lang="zh-CN" altLang="en-US"/>
              <a:t>：</a:t>
            </a:r>
            <a:r>
              <a:rPr lang="en-US" altLang="zh-CN"/>
              <a:t> m </a:t>
            </a:r>
            <a:r>
              <a:rPr lang="zh-CN" altLang="en-US"/>
              <a:t>与</a:t>
            </a:r>
            <a:r>
              <a:rPr lang="en-US" altLang="zh-CN"/>
              <a:t> H(m)</a:t>
            </a:r>
            <a:r>
              <a:rPr lang="zh-CN" altLang="en-US"/>
              <a:t>的映射问题。</a:t>
            </a:r>
            <a:endParaRPr lang="zh-CN" altLang="en-US"/>
          </a:p>
          <a:p>
            <a:pPr>
              <a:buFont typeface="Wingdings" panose="05000000000000000000" charset="0"/>
            </a:pPr>
            <a:endParaRPr lang="zh-CN" altLang="en-US"/>
          </a:p>
          <a:p>
            <a:pPr marL="457200" indent="-457200">
              <a:buFont typeface="Wingdings" panose="05000000000000000000" charset="0"/>
              <a:buChar char="o"/>
            </a:pPr>
            <a:r>
              <a:rPr lang="zh-CN" altLang="en-US"/>
              <a:t>肯定存在多个不同</a:t>
            </a:r>
            <a:r>
              <a:rPr lang="en-US" altLang="zh-CN"/>
              <a:t>m</a:t>
            </a:r>
            <a:r>
              <a:rPr lang="zh-CN" altLang="en-US"/>
              <a:t>映射到同一个</a:t>
            </a:r>
            <a:r>
              <a:rPr lang="en-US" altLang="zh-CN"/>
              <a:t>H(m)</a:t>
            </a:r>
            <a:r>
              <a:rPr lang="zh-CN" altLang="en-US"/>
              <a:t>的值</a:t>
            </a:r>
            <a:endParaRPr lang="zh-CN" altLang="en-US"/>
          </a:p>
          <a:p>
            <a:pPr marL="457200" indent="-457200">
              <a:buFont typeface="Wingdings" panose="05000000000000000000" charset="0"/>
              <a:buChar char="o"/>
            </a:pPr>
            <a:r>
              <a:rPr lang="zh-CN" altLang="en-US"/>
              <a:t>对</a:t>
            </a:r>
            <a:r>
              <a:rPr lang="en-US" altLang="zh-CN"/>
              <a:t>m_1</a:t>
            </a:r>
            <a:r>
              <a:rPr lang="zh-CN" altLang="en-US"/>
              <a:t>的签名就变成对</a:t>
            </a:r>
            <a:r>
              <a:rPr lang="en-US" altLang="zh-CN"/>
              <a:t>m_2</a:t>
            </a:r>
            <a:r>
              <a:rPr lang="zh-CN" altLang="en-US"/>
              <a:t>的签名，</a:t>
            </a:r>
            <a:r>
              <a:rPr lang="en-US" altLang="zh-CN"/>
              <a:t>iff </a:t>
            </a:r>
            <a:r>
              <a:rPr lang="en-US" altLang="zh-CN" sz="2400"/>
              <a:t>H(m_1)=H(m_2)</a:t>
            </a:r>
            <a:endParaRPr lang="en-US" altLang="zh-CN" sz="2400"/>
          </a:p>
          <a:p>
            <a:pPr marL="457200" indent="-457200">
              <a:buFont typeface="Wingdings" panose="05000000000000000000" charset="0"/>
              <a:buChar char="o"/>
            </a:pPr>
            <a:r>
              <a:rPr lang="zh-CN" altLang="en-US"/>
              <a:t>抗碰撞性保证了小迪找不到多个</a:t>
            </a:r>
            <a:r>
              <a:rPr lang="en-US" altLang="zh-CN"/>
              <a:t>m</a:t>
            </a:r>
            <a:r>
              <a:rPr lang="zh-CN" altLang="en-US"/>
              <a:t>映射到同一个值。</a:t>
            </a:r>
            <a:endParaRPr lang="zh-CN" altLang="en-US"/>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哈希函数的诞生</a:t>
            </a:r>
            <a:r>
              <a:rPr lang="en-US" altLang="zh-CN"/>
              <a:t>    3/4</a:t>
            </a:r>
            <a:endParaRPr lang="zh-CN" altLang="en-US"/>
          </a:p>
        </p:txBody>
      </p:sp>
      <p:sp>
        <p:nvSpPr>
          <p:cNvPr id="3" name="Text Placeholder 2"/>
          <p:cNvSpPr>
            <a:spLocks noGrp="1"/>
          </p:cNvSpPr>
          <p:nvPr>
            <p:ph type="body" idx="1"/>
          </p:nvPr>
        </p:nvSpPr>
        <p:spPr>
          <a:xfrm>
            <a:off x="207010" y="1350645"/>
            <a:ext cx="8749665" cy="5086985"/>
          </a:xfrm>
        </p:spPr>
        <p:txBody>
          <a:bodyPr>
            <a:normAutofit/>
          </a:bodyPr>
          <a:p>
            <a:pPr>
              <a:buFont typeface="Wingdings" panose="05000000000000000000" charset="0"/>
            </a:pPr>
            <a:r>
              <a:rPr lang="zh-CN">
                <a:solidFill>
                  <a:schemeClr val="tx1"/>
                </a:solidFill>
                <a:uFillTx/>
              </a:rPr>
              <a:t>从</a:t>
            </a:r>
            <a:r>
              <a:rPr lang="en-US" altLang="zh-CN">
                <a:solidFill>
                  <a:schemeClr val="tx1"/>
                </a:solidFill>
                <a:uFillTx/>
              </a:rPr>
              <a:t>RSA</a:t>
            </a:r>
            <a:r>
              <a:rPr lang="zh-CN" altLang="en-US">
                <a:solidFill>
                  <a:schemeClr val="tx1"/>
                </a:solidFill>
                <a:uFillTx/>
              </a:rPr>
              <a:t>到</a:t>
            </a:r>
            <a:r>
              <a:rPr lang="en-US" altLang="zh-CN">
                <a:solidFill>
                  <a:schemeClr val="tx1"/>
                </a:solidFill>
                <a:uFillTx/>
              </a:rPr>
              <a:t>Hash-then-RSA:</a:t>
            </a:r>
            <a:endParaRPr lang="en-US" altLang="zh-CN">
              <a:solidFill>
                <a:schemeClr val="tx1"/>
              </a:solidFill>
              <a:uFillTx/>
            </a:endParaRPr>
          </a:p>
          <a:p>
            <a:pPr>
              <a:buFont typeface="Wingdings" panose="05000000000000000000" charset="0"/>
            </a:pPr>
            <a:endParaRPr lang="en-US" altLang="zh-CN">
              <a:solidFill>
                <a:schemeClr val="tx1"/>
              </a:solidFill>
              <a:uFillTx/>
            </a:endParaRPr>
          </a:p>
          <a:p>
            <a:pPr>
              <a:buFont typeface="Wingdings" panose="05000000000000000000" charset="0"/>
            </a:pPr>
            <a:endParaRPr lang="en-US" altLang="zh-CN">
              <a:solidFill>
                <a:schemeClr val="tx1"/>
              </a:solidFill>
              <a:uFillTx/>
            </a:endParaRPr>
          </a:p>
          <a:p>
            <a:pPr>
              <a:buFont typeface="Wingdings" panose="05000000000000000000" charset="0"/>
            </a:pPr>
            <a:endParaRPr lang="en-US" altLang="zh-CN">
              <a:solidFill>
                <a:schemeClr val="tx1"/>
              </a:solidFill>
              <a:uFillTx/>
            </a:endParaRPr>
          </a:p>
          <a:p>
            <a:pPr>
              <a:buFont typeface="Wingdings" panose="05000000000000000000" charset="0"/>
            </a:pPr>
            <a:endParaRPr lang="en-US" altLang="zh-CN">
              <a:solidFill>
                <a:schemeClr val="tx1"/>
              </a:solidFill>
              <a:uFillTx/>
            </a:endParaRPr>
          </a:p>
          <a:p>
            <a:pPr marL="457200" indent="-457200">
              <a:buFont typeface="Wingdings" panose="05000000000000000000" charset="0"/>
              <a:buChar char="o"/>
            </a:pPr>
            <a:r>
              <a:rPr lang="en-US" altLang="zh-CN" sz="2400">
                <a:solidFill>
                  <a:schemeClr val="tx1"/>
                </a:solidFill>
                <a:uFillTx/>
              </a:rPr>
              <a:t>RSA:  </a:t>
            </a:r>
            <a:r>
              <a:rPr lang="zh-CN" altLang="en-US" sz="2400">
                <a:solidFill>
                  <a:schemeClr val="tx1"/>
                </a:solidFill>
                <a:uFillTx/>
              </a:rPr>
              <a:t>给定消息</a:t>
            </a:r>
            <a:r>
              <a:rPr lang="en-US" altLang="zh-CN" sz="2400">
                <a:solidFill>
                  <a:schemeClr val="tx1"/>
                </a:solidFill>
                <a:uFillTx/>
              </a:rPr>
              <a:t>m,  </a:t>
            </a:r>
            <a:r>
              <a:rPr lang="zh-CN" altLang="en-US" sz="2400">
                <a:solidFill>
                  <a:schemeClr val="tx1"/>
                </a:solidFill>
                <a:uFillTx/>
              </a:rPr>
              <a:t>令</a:t>
            </a:r>
            <a:r>
              <a:rPr lang="en-US" altLang="zh-CN" sz="2400">
                <a:solidFill>
                  <a:schemeClr val="tx1"/>
                </a:solidFill>
                <a:uFillTx/>
              </a:rPr>
              <a:t>y=m, </a:t>
            </a:r>
            <a:r>
              <a:rPr lang="zh-CN" altLang="en-US" sz="2400">
                <a:solidFill>
                  <a:schemeClr val="tx1"/>
                </a:solidFill>
                <a:uFillTx/>
              </a:rPr>
              <a:t>然后计算对应的</a:t>
            </a:r>
            <a:r>
              <a:rPr lang="en-US" altLang="zh-CN" sz="2400">
                <a:solidFill>
                  <a:schemeClr val="tx1"/>
                </a:solidFill>
                <a:uFillTx/>
              </a:rPr>
              <a:t>x</a:t>
            </a:r>
            <a:r>
              <a:rPr lang="zh-CN" altLang="en-US" sz="2400">
                <a:solidFill>
                  <a:schemeClr val="tx1"/>
                </a:solidFill>
                <a:uFillTx/>
              </a:rPr>
              <a:t>作为签名。</a:t>
            </a:r>
            <a:endParaRPr lang="zh-CN" altLang="en-US" sz="2400">
              <a:solidFill>
                <a:schemeClr val="tx1"/>
              </a:solidFill>
              <a:uFillTx/>
            </a:endParaRPr>
          </a:p>
          <a:p>
            <a:pPr>
              <a:buFont typeface="Wingdings" panose="05000000000000000000" charset="0"/>
            </a:pPr>
            <a:endParaRPr lang="en-US" altLang="zh-CN" sz="2400">
              <a:solidFill>
                <a:schemeClr val="tx1"/>
              </a:solidFill>
              <a:uFillTx/>
            </a:endParaRPr>
          </a:p>
          <a:p>
            <a:pPr marL="457200" indent="-457200">
              <a:buFont typeface="Wingdings" panose="05000000000000000000" charset="0"/>
              <a:buChar char="o"/>
            </a:pPr>
            <a:r>
              <a:rPr lang="en-US" altLang="zh-CN" sz="2400">
                <a:solidFill>
                  <a:schemeClr val="tx1"/>
                </a:solidFill>
                <a:uFillTx/>
              </a:rPr>
              <a:t>HRSA</a:t>
            </a:r>
            <a:r>
              <a:rPr lang="zh-CN" altLang="en-US" sz="2400">
                <a:solidFill>
                  <a:schemeClr val="tx1"/>
                </a:solidFill>
                <a:uFillTx/>
              </a:rPr>
              <a:t>：给定消息</a:t>
            </a:r>
            <a:r>
              <a:rPr lang="en-US" altLang="zh-CN" sz="2400">
                <a:solidFill>
                  <a:schemeClr val="tx1"/>
                </a:solidFill>
                <a:uFillTx/>
              </a:rPr>
              <a:t>m</a:t>
            </a:r>
            <a:r>
              <a:rPr lang="zh-CN" altLang="en-US" sz="2400">
                <a:solidFill>
                  <a:schemeClr val="tx1"/>
                </a:solidFill>
                <a:uFillTx/>
              </a:rPr>
              <a:t>，令</a:t>
            </a:r>
            <a:r>
              <a:rPr lang="en-US" altLang="zh-CN" sz="2400">
                <a:solidFill>
                  <a:schemeClr val="tx1"/>
                </a:solidFill>
                <a:uFillTx/>
              </a:rPr>
              <a:t>y=H(m)</a:t>
            </a:r>
            <a:r>
              <a:rPr lang="zh-CN" altLang="en-US" sz="2400">
                <a:solidFill>
                  <a:schemeClr val="tx1"/>
                </a:solidFill>
                <a:uFillTx/>
              </a:rPr>
              <a:t>，然后计算对应的</a:t>
            </a:r>
            <a:r>
              <a:rPr lang="en-US" altLang="zh-CN" sz="2400">
                <a:solidFill>
                  <a:schemeClr val="tx1"/>
                </a:solidFill>
                <a:uFillTx/>
              </a:rPr>
              <a:t>x</a:t>
            </a:r>
            <a:r>
              <a:rPr lang="zh-CN" altLang="en-US" sz="2400">
                <a:solidFill>
                  <a:schemeClr val="tx1"/>
                </a:solidFill>
                <a:uFillTx/>
              </a:rPr>
              <a:t>作为签名</a:t>
            </a:r>
            <a:endParaRPr lang="zh-CN" altLang="en-US" sz="24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7" name="Picture 6"/>
          <p:cNvPicPr>
            <a:picLocks noChangeAspect="1"/>
          </p:cNvPicPr>
          <p:nvPr/>
        </p:nvPicPr>
        <p:blipFill>
          <a:blip r:embed="rId1"/>
          <a:stretch>
            <a:fillRect/>
          </a:stretch>
        </p:blipFill>
        <p:spPr>
          <a:xfrm>
            <a:off x="433070" y="1851025"/>
            <a:ext cx="8277225" cy="21526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哈希函数的诞生</a:t>
            </a:r>
            <a:r>
              <a:rPr lang="en-US" altLang="zh-CN"/>
              <a:t>    4/4</a:t>
            </a:r>
            <a:endParaRPr lang="zh-CN" altLang="en-US"/>
          </a:p>
        </p:txBody>
      </p:sp>
      <p:sp>
        <p:nvSpPr>
          <p:cNvPr id="3" name="Text Placeholder 2"/>
          <p:cNvSpPr>
            <a:spLocks noGrp="1"/>
          </p:cNvSpPr>
          <p:nvPr>
            <p:ph type="body" idx="1"/>
          </p:nvPr>
        </p:nvSpPr>
        <p:spPr>
          <a:xfrm>
            <a:off x="207010" y="1350645"/>
            <a:ext cx="8749665" cy="5086985"/>
          </a:xfrm>
        </p:spPr>
        <p:txBody>
          <a:bodyPr>
            <a:normAutofit/>
          </a:bodyPr>
          <a:p>
            <a:pPr>
              <a:buFont typeface="Wingdings" panose="05000000000000000000" charset="0"/>
            </a:pPr>
            <a:r>
              <a:rPr lang="zh-CN"/>
              <a:t>从</a:t>
            </a:r>
            <a:r>
              <a:rPr lang="en-US" altLang="zh-CN"/>
              <a:t>RSA</a:t>
            </a:r>
            <a:r>
              <a:rPr lang="zh-CN" altLang="en-US"/>
              <a:t>到</a:t>
            </a:r>
            <a:r>
              <a:rPr lang="en-US" altLang="zh-CN"/>
              <a:t>Hash-then-RSA:</a:t>
            </a:r>
            <a:endParaRPr lang="en-US" altLang="zh-CN"/>
          </a:p>
          <a:p>
            <a:pPr marL="342900" indent="-342900">
              <a:buFont typeface="Wingdings" panose="05000000000000000000" charset="0"/>
              <a:buChar char="o"/>
            </a:pPr>
            <a:r>
              <a:rPr lang="en-US" altLang="zh-CN" sz="2400"/>
              <a:t>RSA:  </a:t>
            </a:r>
            <a:r>
              <a:rPr lang="zh-CN" altLang="en-US" sz="2400"/>
              <a:t>给定消息</a:t>
            </a:r>
            <a:r>
              <a:rPr lang="en-US" altLang="zh-CN" sz="2400"/>
              <a:t>m,  </a:t>
            </a:r>
            <a:r>
              <a:rPr lang="zh-CN" altLang="en-US" sz="2400"/>
              <a:t>令</a:t>
            </a:r>
            <a:r>
              <a:rPr lang="en-US" altLang="zh-CN" sz="2400"/>
              <a:t>y=m, </a:t>
            </a:r>
            <a:r>
              <a:rPr lang="zh-CN" altLang="en-US" sz="2400"/>
              <a:t>然后计算对应的</a:t>
            </a:r>
            <a:r>
              <a:rPr lang="en-US" altLang="zh-CN" sz="2400"/>
              <a:t>x</a:t>
            </a:r>
            <a:r>
              <a:rPr lang="zh-CN" altLang="en-US" sz="2400"/>
              <a:t>作为签名。</a:t>
            </a:r>
            <a:endParaRPr lang="zh-CN" altLang="en-US" sz="2400"/>
          </a:p>
          <a:p>
            <a:pPr marL="342900" indent="-342900">
              <a:buFont typeface="Wingdings" panose="05000000000000000000" charset="0"/>
              <a:buChar char="o"/>
            </a:pPr>
            <a:r>
              <a:rPr lang="en-US" altLang="zh-CN" sz="2400"/>
              <a:t>HRSA</a:t>
            </a:r>
            <a:r>
              <a:rPr lang="zh-CN" altLang="en-US" sz="2400"/>
              <a:t>：给定消息</a:t>
            </a:r>
            <a:r>
              <a:rPr lang="en-US" altLang="zh-CN" sz="2400"/>
              <a:t>m</a:t>
            </a:r>
            <a:r>
              <a:rPr lang="zh-CN" altLang="en-US" sz="2400"/>
              <a:t>，令</a:t>
            </a:r>
            <a:r>
              <a:rPr lang="en-US" altLang="zh-CN" sz="2400"/>
              <a:t>y=H(m)</a:t>
            </a:r>
            <a:r>
              <a:rPr lang="zh-CN" altLang="en-US" sz="2400"/>
              <a:t>，然后计算对应的</a:t>
            </a:r>
            <a:r>
              <a:rPr lang="en-US" altLang="zh-CN" sz="2400"/>
              <a:t>x</a:t>
            </a:r>
            <a:r>
              <a:rPr lang="zh-CN" altLang="en-US" sz="2400"/>
              <a:t>作为签名</a:t>
            </a:r>
            <a:endParaRPr lang="zh-CN" altLang="en-US" sz="2400"/>
          </a:p>
          <a:p>
            <a:pPr marL="342900" indent="-342900">
              <a:buFont typeface="Wingdings" panose="05000000000000000000" charset="0"/>
              <a:buChar char="o"/>
            </a:pPr>
            <a:endParaRPr lang="zh-CN" altLang="en-US" sz="2400"/>
          </a:p>
          <a:p>
            <a:pPr>
              <a:buFont typeface="Wingdings" panose="05000000000000000000" charset="0"/>
            </a:pPr>
            <a:r>
              <a:rPr lang="en-US" altLang="zh-CN" sz="2400">
                <a:solidFill>
                  <a:schemeClr val="bg1"/>
                </a:solidFill>
                <a:highlight>
                  <a:srgbClr val="FF0000"/>
                </a:highlight>
                <a:sym typeface="+mn-ea"/>
              </a:rPr>
              <a:t>RSA</a:t>
            </a:r>
            <a:r>
              <a:rPr lang="zh-CN" altLang="en-US" sz="2400">
                <a:solidFill>
                  <a:schemeClr val="bg1"/>
                </a:solidFill>
                <a:highlight>
                  <a:srgbClr val="FF0000"/>
                </a:highlight>
                <a:sym typeface="+mn-ea"/>
              </a:rPr>
              <a:t>方案是不安全的</a:t>
            </a:r>
            <a:r>
              <a:rPr lang="zh-CN" altLang="en-US" sz="2400">
                <a:sym typeface="+mn-ea"/>
              </a:rPr>
              <a:t>：</a:t>
            </a:r>
            <a:r>
              <a:rPr lang="zh-CN" altLang="en-US" sz="2400">
                <a:sym typeface="+mn-ea"/>
              </a:rPr>
              <a:t>给定同一个私钥对</a:t>
            </a:r>
            <a:r>
              <a:rPr lang="en-US" altLang="zh-CN" sz="2400">
                <a:sym typeface="+mn-ea"/>
              </a:rPr>
              <a:t>m_1</a:t>
            </a:r>
            <a:r>
              <a:rPr lang="zh-CN" altLang="en-US" sz="2400">
                <a:sym typeface="+mn-ea"/>
              </a:rPr>
              <a:t>和</a:t>
            </a:r>
            <a:r>
              <a:rPr lang="en-US" altLang="zh-CN" sz="2400">
                <a:sym typeface="+mn-ea"/>
              </a:rPr>
              <a:t>m_2</a:t>
            </a:r>
            <a:r>
              <a:rPr lang="zh-CN" altLang="en-US" sz="2400">
                <a:sym typeface="+mn-ea"/>
              </a:rPr>
              <a:t>的签名</a:t>
            </a:r>
            <a:r>
              <a:rPr lang="en-US" altLang="zh-CN" sz="2400">
                <a:sym typeface="+mn-ea"/>
              </a:rPr>
              <a:t>(S_1, S_2)</a:t>
            </a:r>
            <a:r>
              <a:rPr lang="zh-CN" altLang="en-US" sz="2400">
                <a:sym typeface="+mn-ea"/>
              </a:rPr>
              <a:t>。根据函数的同态性</a:t>
            </a:r>
            <a:endParaRPr lang="zh-CN" altLang="en-US" sz="2400">
              <a:sym typeface="+mn-ea"/>
            </a:endParaRPr>
          </a:p>
          <a:p>
            <a:pPr algn="ctr">
              <a:buFont typeface="Wingdings" panose="05000000000000000000" charset="0"/>
            </a:pPr>
            <a:r>
              <a:rPr lang="en-US" altLang="zh-CN" sz="2400">
                <a:highlight>
                  <a:srgbClr val="FFFF00"/>
                </a:highlight>
                <a:sym typeface="+mn-ea"/>
              </a:rPr>
              <a:t>S_1*S_2</a:t>
            </a:r>
            <a:r>
              <a:rPr lang="en-US" altLang="zh-CN" sz="2400">
                <a:sym typeface="+mn-ea"/>
              </a:rPr>
              <a:t> mod N </a:t>
            </a:r>
            <a:r>
              <a:rPr lang="zh-CN" altLang="en-US" sz="2400">
                <a:sym typeface="+mn-ea"/>
              </a:rPr>
              <a:t>是对</a:t>
            </a:r>
            <a:r>
              <a:rPr lang="en-US" altLang="zh-CN" sz="2400">
                <a:highlight>
                  <a:srgbClr val="00FF00"/>
                </a:highlight>
                <a:sym typeface="+mn-ea"/>
              </a:rPr>
              <a:t>m_1*m_2</a:t>
            </a:r>
            <a:r>
              <a:rPr lang="en-US" altLang="zh-CN" sz="2400">
                <a:sym typeface="+mn-ea"/>
              </a:rPr>
              <a:t> mod N</a:t>
            </a:r>
            <a:r>
              <a:rPr lang="zh-CN" altLang="en-US" sz="2400">
                <a:sym typeface="+mn-ea"/>
              </a:rPr>
              <a:t>的有效签名。</a:t>
            </a:r>
            <a:endParaRPr lang="zh-CN" altLang="en-US" sz="2400"/>
          </a:p>
          <a:p>
            <a:pPr>
              <a:buFont typeface="Wingdings" panose="05000000000000000000" charset="0"/>
            </a:pPr>
            <a:r>
              <a:rPr lang="zh-CN" altLang="en-US" sz="2400"/>
              <a:t>此时，</a:t>
            </a:r>
            <a:r>
              <a:rPr lang="en-US" altLang="zh-CN" sz="2400"/>
              <a:t>Hash-Based RSA</a:t>
            </a:r>
            <a:r>
              <a:rPr lang="zh-CN" altLang="en-US" sz="2400"/>
              <a:t>下：</a:t>
            </a:r>
            <a:endParaRPr lang="zh-CN" altLang="en-US" sz="2400"/>
          </a:p>
          <a:p>
            <a:pPr algn="ctr">
              <a:buFont typeface="Wingdings" panose="05000000000000000000" charset="0"/>
            </a:pPr>
            <a:r>
              <a:rPr lang="zh-CN" altLang="en-US" sz="2400">
                <a:sym typeface="+mn-ea"/>
              </a:rPr>
              <a:t>S_1*S_2 </a:t>
            </a:r>
            <a:r>
              <a:rPr lang="en-US" altLang="zh-CN" sz="2400">
                <a:sym typeface="+mn-ea"/>
              </a:rPr>
              <a:t>mod N </a:t>
            </a:r>
            <a:r>
              <a:rPr lang="zh-CN" altLang="en-US" sz="2400" u="sng">
                <a:solidFill>
                  <a:srgbClr val="FF0000"/>
                </a:solidFill>
                <a:sym typeface="+mn-ea"/>
              </a:rPr>
              <a:t>不再是</a:t>
            </a:r>
            <a:r>
              <a:rPr lang="zh-CN" altLang="en-US" sz="2400">
                <a:sym typeface="+mn-ea"/>
              </a:rPr>
              <a:t>对</a:t>
            </a:r>
            <a:r>
              <a:rPr lang="en-US" altLang="zh-CN" sz="2400">
                <a:sym typeface="+mn-ea"/>
              </a:rPr>
              <a:t>m_1*m_2 mod N</a:t>
            </a:r>
            <a:r>
              <a:rPr lang="zh-CN" altLang="en-US" sz="2400">
                <a:sym typeface="+mn-ea"/>
              </a:rPr>
              <a:t>的有效签名。</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数字签名方案是三大构造</a:t>
            </a:r>
            <a:endParaRPr lang="en-US"/>
          </a:p>
        </p:txBody>
      </p:sp>
      <p:sp>
        <p:nvSpPr>
          <p:cNvPr id="3" name="Text Placeholder 2"/>
          <p:cNvSpPr>
            <a:spLocks noGrp="1"/>
          </p:cNvSpPr>
          <p:nvPr>
            <p:ph type="body" idx="1"/>
          </p:nvPr>
        </p:nvSpPr>
        <p:spPr>
          <a:xfrm>
            <a:off x="207010" y="1350645"/>
            <a:ext cx="8749665" cy="4790440"/>
          </a:xfrm>
        </p:spPr>
        <p:txBody>
          <a:bodyPr>
            <a:normAutofit fontScale="80000"/>
          </a:bodyPr>
          <a:p>
            <a:r>
              <a:rPr lang="zh-CN" altLang="en-US"/>
              <a:t>学术圈</a:t>
            </a:r>
            <a:r>
              <a:rPr lang="en-US"/>
              <a:t>有四篇</a:t>
            </a:r>
            <a:r>
              <a:rPr lang="zh-CN" altLang="en-US"/>
              <a:t>经典</a:t>
            </a:r>
            <a:r>
              <a:rPr lang="en-US"/>
              <a:t>论文，它们分别是：</a:t>
            </a:r>
            <a:endParaRPr lang="en-US"/>
          </a:p>
          <a:p>
            <a:pPr marL="342900" indent="-342900">
              <a:buFont typeface="Wingdings" panose="05000000000000000000" charset="0"/>
              <a:buChar char="o"/>
            </a:pPr>
            <a:r>
              <a:rPr lang="en-US" sz="2285"/>
              <a:t>1976年的Diffie-Hellman方案《New Directions in Cryptography》。</a:t>
            </a:r>
            <a:endParaRPr lang="en-US" sz="2285"/>
          </a:p>
          <a:p>
            <a:pPr marL="342900" indent="-342900">
              <a:buFont typeface="Wingdings" panose="05000000000000000000" charset="0"/>
              <a:buChar char="o"/>
            </a:pPr>
            <a:r>
              <a:rPr lang="en-US" sz="2285"/>
              <a:t>1978年的RSA方案《A Method for Obtaining Digital Signatures and Public-Key Cryptosystems》。</a:t>
            </a:r>
            <a:endParaRPr lang="en-US" sz="2285"/>
          </a:p>
          <a:p>
            <a:pPr marL="342900" indent="-342900">
              <a:buFont typeface="Wingdings" panose="05000000000000000000" charset="0"/>
              <a:buChar char="o"/>
            </a:pPr>
            <a:r>
              <a:rPr lang="en-US" sz="2285"/>
              <a:t>1984年的ElGamal方案《A Public-Key Cryptosystem and a Signature Scheme Based on Discrete Logarithms》。</a:t>
            </a:r>
            <a:endParaRPr lang="en-US" sz="2285"/>
          </a:p>
          <a:p>
            <a:pPr marL="342900" indent="-342900">
              <a:buFont typeface="Wingdings" panose="05000000000000000000" charset="0"/>
              <a:buChar char="o"/>
            </a:pPr>
            <a:r>
              <a:rPr lang="en-US" sz="2285"/>
              <a:t>1986年的Fiat-Shamir转换方法《How To Prove Yourself: Practical Solutions to Identification and Signature Problems》。</a:t>
            </a:r>
            <a:endParaRPr lang="en-US" sz="2285"/>
          </a:p>
          <a:p>
            <a:pPr marL="342900" indent="-342900">
              <a:buFont typeface="Wingdings" panose="05000000000000000000" charset="0"/>
              <a:buChar char="o"/>
            </a:pPr>
            <a:endParaRPr lang="en-US"/>
          </a:p>
          <a:p>
            <a:r>
              <a:rPr lang="en-US"/>
              <a:t>第一篇文章开创了方案</a:t>
            </a:r>
            <a:r>
              <a:rPr lang="zh-CN" altLang="en-US"/>
              <a:t>的</a:t>
            </a:r>
            <a:r>
              <a:rPr lang="en-US">
                <a:highlight>
                  <a:srgbClr val="FFFF00"/>
                </a:highlight>
              </a:rPr>
              <a:t>通用构造</a:t>
            </a:r>
            <a:r>
              <a:rPr lang="zh-CN" altLang="en-US"/>
              <a:t>：从底层任意的</a:t>
            </a:r>
            <a:r>
              <a:rPr lang="en-US" altLang="zh-CN"/>
              <a:t>primitive</a:t>
            </a:r>
            <a:r>
              <a:rPr lang="zh-CN" altLang="en-US"/>
              <a:t>到签名方案</a:t>
            </a:r>
            <a:endParaRPr lang="en-US"/>
          </a:p>
          <a:p>
            <a:r>
              <a:rPr lang="en-US"/>
              <a:t>第二、三篇文章开启了方案</a:t>
            </a:r>
            <a:r>
              <a:rPr lang="zh-CN" altLang="en-US"/>
              <a:t>的</a:t>
            </a:r>
            <a:r>
              <a:rPr lang="en-US">
                <a:highlight>
                  <a:srgbClr val="00FF00"/>
                </a:highlight>
              </a:rPr>
              <a:t>具体构造</a:t>
            </a:r>
            <a:r>
              <a:rPr lang="zh-CN" altLang="en-US"/>
              <a:t>：从具体的</a:t>
            </a:r>
            <a:r>
              <a:rPr lang="en-US" altLang="zh-CN"/>
              <a:t>primitive</a:t>
            </a:r>
            <a:r>
              <a:rPr lang="zh-CN" altLang="en-US"/>
              <a:t>到</a:t>
            </a:r>
            <a:r>
              <a:rPr lang="zh-CN" altLang="en-US">
                <a:sym typeface="+mn-ea"/>
              </a:rPr>
              <a:t>签名</a:t>
            </a:r>
            <a:r>
              <a:rPr lang="zh-CN" altLang="en-US"/>
              <a:t>方案</a:t>
            </a:r>
            <a:endParaRPr lang="en-US"/>
          </a:p>
          <a:p>
            <a:r>
              <a:rPr lang="en-US"/>
              <a:t>第四篇文章首次探讨了方案</a:t>
            </a:r>
            <a:r>
              <a:rPr lang="zh-CN" altLang="en-US"/>
              <a:t>的</a:t>
            </a:r>
            <a:r>
              <a:rPr lang="en-US">
                <a:highlight>
                  <a:srgbClr val="FFFF00"/>
                </a:highlight>
              </a:rPr>
              <a:t>通用改装</a:t>
            </a:r>
            <a:r>
              <a:rPr lang="zh-CN" altLang="en-US"/>
              <a:t>：从高级的</a:t>
            </a:r>
            <a:r>
              <a:rPr lang="en-US" altLang="zh-CN"/>
              <a:t>primitive</a:t>
            </a:r>
            <a:r>
              <a:rPr lang="zh-CN" altLang="en-US"/>
              <a:t>到</a:t>
            </a:r>
            <a:r>
              <a:rPr lang="zh-CN" altLang="en-US">
                <a:sym typeface="+mn-ea"/>
              </a:rPr>
              <a:t>签名</a:t>
            </a:r>
            <a:r>
              <a:rPr lang="zh-CN" altLang="en-US"/>
              <a:t>方案</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1/6</a:t>
            </a:r>
            <a:endParaRPr lang="zh-CN" altLang="en-US"/>
          </a:p>
        </p:txBody>
      </p:sp>
      <p:sp>
        <p:nvSpPr>
          <p:cNvPr id="3" name="Text Placeholder 2"/>
          <p:cNvSpPr>
            <a:spLocks noGrp="1"/>
          </p:cNvSpPr>
          <p:nvPr>
            <p:ph type="body" idx="1"/>
          </p:nvPr>
        </p:nvSpPr>
        <p:spPr/>
        <p:txBody>
          <a:bodyPr/>
          <a:p>
            <a:r>
              <a:rPr lang="zh-CN" altLang="en-US">
                <a:highlight>
                  <a:srgbClr val="FFFF00"/>
                </a:highlight>
                <a:sym typeface="+mn-ea"/>
              </a:rPr>
              <a:t>从</a:t>
            </a:r>
            <a:r>
              <a:rPr lang="zh-CN" altLang="en-US">
                <a:sym typeface="+mn-ea"/>
              </a:rPr>
              <a:t>底层任意的</a:t>
            </a:r>
            <a:r>
              <a:rPr lang="en-US" altLang="zh-CN">
                <a:sym typeface="+mn-ea"/>
              </a:rPr>
              <a:t>primitive</a:t>
            </a:r>
            <a:r>
              <a:rPr lang="zh-CN" altLang="en-US">
                <a:highlight>
                  <a:srgbClr val="00FF00"/>
                </a:highlight>
                <a:sym typeface="+mn-ea"/>
              </a:rPr>
              <a:t>到</a:t>
            </a:r>
            <a:r>
              <a:rPr lang="zh-CN" altLang="en-US">
                <a:sym typeface="+mn-ea"/>
              </a:rPr>
              <a:t>签名方案</a:t>
            </a:r>
            <a:endParaRPr lang="zh-CN" altLang="en-US">
              <a:sym typeface="+mn-ea"/>
            </a:endParaRPr>
          </a:p>
          <a:p>
            <a:pPr marL="457200" indent="-457200">
              <a:buFont typeface="Wingdings" panose="05000000000000000000" charset="0"/>
              <a:buChar char="o"/>
            </a:pPr>
            <a:r>
              <a:rPr lang="zh-CN" altLang="en-US"/>
              <a:t>这个底层的</a:t>
            </a:r>
            <a:r>
              <a:rPr lang="en-US" altLang="zh-CN"/>
              <a:t>primitive</a:t>
            </a:r>
            <a:r>
              <a:rPr lang="zh-CN" altLang="en-US"/>
              <a:t>所具有的性质不能太冷门，否则缺乏普遍，任意性。</a:t>
            </a:r>
            <a:r>
              <a:rPr lang="en-US" altLang="zh-CN"/>
              <a:t> </a:t>
            </a:r>
            <a:r>
              <a:rPr lang="zh-CN" altLang="en-US"/>
              <a:t>比如，我们可以用单向函数，或者高级的单向函数。</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这种研究其最有趣的研究动机是：我们人类能用多简单的</a:t>
            </a:r>
            <a:r>
              <a:rPr lang="en-US" altLang="zh-CN"/>
              <a:t>primitive</a:t>
            </a:r>
            <a:r>
              <a:rPr lang="zh-CN" altLang="en-US"/>
              <a:t>来构造数字签名方案</a:t>
            </a:r>
            <a:r>
              <a:rPr lang="en-US" altLang="zh-CN"/>
              <a:t>? (Minimize) </a:t>
            </a:r>
            <a:r>
              <a:rPr lang="zh-CN" altLang="en-US"/>
              <a:t>比如，用单向函数构造数字签名方案行不行？</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密码学的设计与分类</a:t>
            </a:r>
            <a:r>
              <a:rPr lang="en-US" altLang="zh-CN"/>
              <a:t>    1/3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
        <p:nvSpPr>
          <p:cNvPr id="7" name="Text Box 6"/>
          <p:cNvSpPr txBox="1"/>
          <p:nvPr/>
        </p:nvSpPr>
        <p:spPr>
          <a:xfrm>
            <a:off x="321945" y="3132455"/>
            <a:ext cx="2237105" cy="521970"/>
          </a:xfrm>
          <a:prstGeom prst="rect">
            <a:avLst/>
          </a:prstGeom>
          <a:noFill/>
        </p:spPr>
        <p:txBody>
          <a:bodyPr wrap="square" rtlCol="0" anchor="t">
            <a:spAutoFit/>
          </a:bodyPr>
          <a:p>
            <a:r>
              <a:rPr lang="zh-CN" altLang="en-US" sz="2800">
                <a:latin typeface="Garamond" panose="02020404030301010803" charset="0"/>
                <a:ea typeface="仿宋" panose="02010609060101010101" charset="-122"/>
                <a:cs typeface="Garamond" panose="02020404030301010803" charset="0"/>
                <a:sym typeface="+mn-ea"/>
              </a:rPr>
              <a:t>Cryptology</a:t>
            </a:r>
            <a:endParaRPr lang="zh-CN" altLang="en-US" sz="2800">
              <a:latin typeface="Garamond" panose="02020404030301010803" charset="0"/>
              <a:ea typeface="仿宋" panose="02010609060101010101" charset="-122"/>
              <a:cs typeface="Garamond" panose="02020404030301010803" charset="0"/>
              <a:sym typeface="+mn-ea"/>
            </a:endParaRPr>
          </a:p>
        </p:txBody>
      </p:sp>
      <p:sp>
        <p:nvSpPr>
          <p:cNvPr id="8" name="Left Brace 7"/>
          <p:cNvSpPr/>
          <p:nvPr/>
        </p:nvSpPr>
        <p:spPr>
          <a:xfrm>
            <a:off x="2279650" y="2019300"/>
            <a:ext cx="680720" cy="274828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9" name="Text Box 8"/>
          <p:cNvSpPr txBox="1"/>
          <p:nvPr/>
        </p:nvSpPr>
        <p:spPr>
          <a:xfrm>
            <a:off x="2960370" y="1951355"/>
            <a:ext cx="2356485" cy="460375"/>
          </a:xfrm>
          <a:prstGeom prst="rect">
            <a:avLst/>
          </a:prstGeom>
          <a:noFill/>
        </p:spPr>
        <p:txBody>
          <a:bodyPr wrap="square" rtlCol="0" anchor="t">
            <a:spAutoFit/>
          </a:bodyPr>
          <a:p>
            <a:r>
              <a:rPr lang="en-US" altLang="zh-CN" sz="2400">
                <a:latin typeface="Garamond" panose="02020404030301010803" charset="0"/>
                <a:ea typeface="仿宋" panose="02010609060101010101" charset="-122"/>
                <a:cs typeface="Garamond" panose="02020404030301010803" charset="0"/>
                <a:sym typeface="+mn-ea"/>
              </a:rPr>
              <a:t>Cryptography</a:t>
            </a:r>
            <a:endParaRPr lang="en-US" altLang="zh-CN" sz="2400">
              <a:latin typeface="Garamond" panose="02020404030301010803" charset="0"/>
              <a:ea typeface="仿宋" panose="02010609060101010101" charset="-122"/>
              <a:cs typeface="Garamond" panose="02020404030301010803" charset="0"/>
              <a:sym typeface="+mn-ea"/>
            </a:endParaRPr>
          </a:p>
        </p:txBody>
      </p:sp>
      <p:sp>
        <p:nvSpPr>
          <p:cNvPr id="10" name="Text Box 9"/>
          <p:cNvSpPr txBox="1"/>
          <p:nvPr/>
        </p:nvSpPr>
        <p:spPr>
          <a:xfrm>
            <a:off x="2960370" y="3724275"/>
            <a:ext cx="2356485" cy="460375"/>
          </a:xfrm>
          <a:prstGeom prst="rect">
            <a:avLst/>
          </a:prstGeom>
          <a:noFill/>
        </p:spPr>
        <p:txBody>
          <a:bodyPr wrap="square" rtlCol="0" anchor="t">
            <a:spAutoFit/>
          </a:bodyPr>
          <a:p>
            <a:r>
              <a:rPr lang="en-US" altLang="zh-CN" sz="2400">
                <a:latin typeface="Garamond" panose="02020404030301010803" charset="0"/>
                <a:ea typeface="仿宋" panose="02010609060101010101" charset="-122"/>
                <a:cs typeface="Garamond" panose="02020404030301010803" charset="0"/>
                <a:sym typeface="+mn-ea"/>
              </a:rPr>
              <a:t>Cryptanalysis</a:t>
            </a:r>
            <a:endParaRPr lang="en-US" altLang="zh-CN" sz="2400">
              <a:latin typeface="Garamond" panose="02020404030301010803" charset="0"/>
              <a:ea typeface="仿宋" panose="02010609060101010101" charset="-122"/>
              <a:cs typeface="Garamond" panose="02020404030301010803" charset="0"/>
              <a:sym typeface="+mn-ea"/>
            </a:endParaRPr>
          </a:p>
        </p:txBody>
      </p:sp>
      <p:sp>
        <p:nvSpPr>
          <p:cNvPr id="11" name="Text Box 10"/>
          <p:cNvSpPr txBox="1"/>
          <p:nvPr/>
        </p:nvSpPr>
        <p:spPr>
          <a:xfrm>
            <a:off x="3177540" y="4122420"/>
            <a:ext cx="4572000" cy="829945"/>
          </a:xfrm>
          <a:prstGeom prst="rect">
            <a:avLst/>
          </a:prstGeom>
          <a:noFill/>
        </p:spPr>
        <p:txBody>
          <a:bodyPr wrap="square" rtlCol="0" anchor="t">
            <a:spAutoFit/>
          </a:bodyPr>
          <a:p>
            <a:pPr marL="285750" indent="-285750">
              <a:buFont typeface="Wingdings" panose="05000000000000000000" charset="0"/>
              <a:buChar char="o"/>
            </a:pPr>
            <a:r>
              <a:rPr lang="zh-CN" altLang="en-US" sz="2400">
                <a:sym typeface="+mn-ea"/>
              </a:rPr>
              <a:t>分析现有的密码技术概念</a:t>
            </a:r>
            <a:endParaRPr lang="zh-CN" altLang="en-US" sz="2400">
              <a:sym typeface="+mn-ea"/>
            </a:endParaRPr>
          </a:p>
          <a:p>
            <a:pPr marL="285750" indent="-285750">
              <a:buFont typeface="Wingdings" panose="05000000000000000000" charset="0"/>
              <a:buChar char="o"/>
            </a:pPr>
            <a:r>
              <a:rPr lang="zh-CN" altLang="en-US" sz="2400">
                <a:sym typeface="+mn-ea"/>
              </a:rPr>
              <a:t>分析现有被提的方案协议</a:t>
            </a:r>
            <a:endParaRPr lang="zh-CN" altLang="en-US" sz="2400">
              <a:sym typeface="+mn-ea"/>
            </a:endParaRPr>
          </a:p>
        </p:txBody>
      </p:sp>
      <p:sp>
        <p:nvSpPr>
          <p:cNvPr id="12" name="Text Box 11"/>
          <p:cNvSpPr txBox="1"/>
          <p:nvPr/>
        </p:nvSpPr>
        <p:spPr>
          <a:xfrm>
            <a:off x="3177540" y="2411730"/>
            <a:ext cx="4572000" cy="829945"/>
          </a:xfrm>
          <a:prstGeom prst="rect">
            <a:avLst/>
          </a:prstGeom>
          <a:noFill/>
        </p:spPr>
        <p:txBody>
          <a:bodyPr wrap="square" rtlCol="0" anchor="t">
            <a:spAutoFit/>
          </a:bodyPr>
          <a:p>
            <a:pPr marL="285750" indent="-285750">
              <a:buFont typeface="Wingdings" panose="05000000000000000000" charset="0"/>
              <a:buChar char="o"/>
            </a:pPr>
            <a:r>
              <a:rPr lang="zh-CN" altLang="en-US" sz="2400">
                <a:sym typeface="+mn-ea"/>
              </a:rPr>
              <a:t>设计新的密码技术概念</a:t>
            </a:r>
            <a:endParaRPr lang="zh-CN" altLang="en-US" sz="2400">
              <a:sym typeface="+mn-ea"/>
            </a:endParaRPr>
          </a:p>
          <a:p>
            <a:pPr marL="285750" indent="-285750">
              <a:buFont typeface="Wingdings" panose="05000000000000000000" charset="0"/>
              <a:buChar char="o"/>
            </a:pPr>
            <a:r>
              <a:rPr lang="zh-CN" altLang="en-US" sz="2400">
                <a:sym typeface="+mn-ea"/>
              </a:rPr>
              <a:t>设计更好用的方案协议</a:t>
            </a:r>
            <a:endParaRPr lang="zh-CN" altLang="en-US" sz="2400">
              <a:sym typeface="+mn-ea"/>
            </a:endParaRPr>
          </a:p>
        </p:txBody>
      </p:sp>
      <p:sp>
        <p:nvSpPr>
          <p:cNvPr id="14" name="Left Brace 13"/>
          <p:cNvSpPr/>
          <p:nvPr/>
        </p:nvSpPr>
        <p:spPr>
          <a:xfrm>
            <a:off x="6652895" y="2352040"/>
            <a:ext cx="680720" cy="780415"/>
          </a:xfrm>
          <a:prstGeom prst="leftBrace">
            <a:avLst/>
          </a:prstGeom>
          <a:ln w="12700" cmpd="sng">
            <a:solidFill>
              <a:srgbClr val="C0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5" name="Text Box 14"/>
          <p:cNvSpPr txBox="1"/>
          <p:nvPr/>
        </p:nvSpPr>
        <p:spPr>
          <a:xfrm>
            <a:off x="7330440" y="2512060"/>
            <a:ext cx="1626235" cy="460375"/>
          </a:xfrm>
          <a:prstGeom prst="rect">
            <a:avLst/>
          </a:prstGeom>
          <a:noFill/>
        </p:spPr>
        <p:txBody>
          <a:bodyPr wrap="square" rtlCol="0" anchor="t">
            <a:spAutoFit/>
          </a:bodyPr>
          <a:p>
            <a:r>
              <a:rPr lang="zh-CN" altLang="en-US" sz="2400">
                <a:solidFill>
                  <a:schemeClr val="bg1"/>
                </a:solidFill>
                <a:highlight>
                  <a:srgbClr val="FF0000"/>
                </a:highlight>
                <a:sym typeface="+mn-ea"/>
              </a:rPr>
              <a:t>都是算法</a:t>
            </a:r>
            <a:endParaRPr lang="zh-CN" altLang="en-US" sz="2400">
              <a:solidFill>
                <a:schemeClr val="bg1"/>
              </a:solidFill>
              <a:highlight>
                <a:srgbClr val="FF0000"/>
              </a:highlight>
              <a:sym typeface="+mn-ea"/>
            </a:endParaRPr>
          </a:p>
        </p:txBody>
      </p:sp>
      <p:sp>
        <p:nvSpPr>
          <p:cNvPr id="16" name="Text Box 15"/>
          <p:cNvSpPr txBox="1"/>
          <p:nvPr/>
        </p:nvSpPr>
        <p:spPr>
          <a:xfrm>
            <a:off x="282575" y="5551170"/>
            <a:ext cx="8514715" cy="460375"/>
          </a:xfrm>
          <a:prstGeom prst="rect">
            <a:avLst/>
          </a:prstGeom>
          <a:noFill/>
        </p:spPr>
        <p:txBody>
          <a:bodyPr wrap="square" rtlCol="0" anchor="t">
            <a:spAutoFit/>
          </a:bodyPr>
          <a:p>
            <a:pPr algn="ctr"/>
            <a:r>
              <a:rPr lang="zh-CN" altLang="en-US" sz="2400" b="1">
                <a:solidFill>
                  <a:srgbClr val="1F2DA8"/>
                </a:solidFill>
                <a:sym typeface="+mn-ea"/>
              </a:rPr>
              <a:t>每一个密码技术概念</a:t>
            </a:r>
            <a:r>
              <a:rPr lang="en-US" altLang="zh-CN" sz="2400" b="1">
                <a:solidFill>
                  <a:srgbClr val="1F2DA8"/>
                </a:solidFill>
                <a:sym typeface="+mn-ea"/>
              </a:rPr>
              <a:t> </a:t>
            </a:r>
            <a:r>
              <a:rPr lang="en-US" altLang="zh-CN" sz="2400">
                <a:sym typeface="+mn-ea"/>
              </a:rPr>
              <a:t>→ </a:t>
            </a:r>
            <a:r>
              <a:rPr lang="zh-CN" altLang="en-US" sz="2400" b="1">
                <a:solidFill>
                  <a:srgbClr val="1F2DA8"/>
                </a:solidFill>
                <a:sym typeface="+mn-ea"/>
              </a:rPr>
              <a:t>由若干的算法构成</a:t>
            </a:r>
            <a:r>
              <a:rPr lang="en-US" altLang="zh-CN" sz="2400" b="1">
                <a:solidFill>
                  <a:srgbClr val="1F2DA8"/>
                </a:solidFill>
                <a:sym typeface="+mn-ea"/>
              </a:rPr>
              <a:t> </a:t>
            </a:r>
            <a:r>
              <a:rPr lang="zh-CN" altLang="en-US" sz="2400" b="1">
                <a:solidFill>
                  <a:srgbClr val="1F2DA8"/>
                </a:solidFill>
                <a:sym typeface="+mn-ea"/>
              </a:rPr>
              <a:t>→</a:t>
            </a:r>
            <a:r>
              <a:rPr lang="en-US" altLang="zh-CN" sz="2400" b="1">
                <a:solidFill>
                  <a:srgbClr val="1F2DA8"/>
                </a:solidFill>
                <a:sym typeface="+mn-ea"/>
              </a:rPr>
              <a:t> </a:t>
            </a:r>
            <a:r>
              <a:rPr lang="zh-CN" altLang="en-US" sz="2400" b="1">
                <a:solidFill>
                  <a:srgbClr val="1F2DA8"/>
                </a:solidFill>
                <a:sym typeface="+mn-ea"/>
              </a:rPr>
              <a:t>供用户运行使用</a:t>
            </a:r>
            <a:endParaRPr lang="zh-CN" altLang="en-US" sz="2400" b="1">
              <a:solidFill>
                <a:srgbClr val="1F2DA8"/>
              </a:solidFill>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2/6</a:t>
            </a:r>
            <a:endParaRPr lang="zh-CN" altLang="en-US"/>
          </a:p>
        </p:txBody>
      </p:sp>
      <p:sp>
        <p:nvSpPr>
          <p:cNvPr id="3" name="Text Placeholder 2"/>
          <p:cNvSpPr>
            <a:spLocks noGrp="1"/>
          </p:cNvSpPr>
          <p:nvPr>
            <p:ph type="body" idx="1"/>
          </p:nvPr>
        </p:nvSpPr>
        <p:spPr/>
        <p:txBody>
          <a:bodyPr/>
          <a:p>
            <a:r>
              <a:rPr lang="zh-CN" altLang="en-US">
                <a:highlight>
                  <a:srgbClr val="FFFF00"/>
                </a:highlight>
                <a:sym typeface="+mn-ea"/>
              </a:rPr>
              <a:t>从</a:t>
            </a:r>
            <a:r>
              <a:rPr lang="zh-CN">
                <a:sym typeface="+mn-ea"/>
              </a:rPr>
              <a:t>单向函数</a:t>
            </a:r>
            <a:r>
              <a:rPr lang="zh-CN" altLang="en-US">
                <a:highlight>
                  <a:srgbClr val="00FF00"/>
                </a:highlight>
                <a:sym typeface="+mn-ea"/>
              </a:rPr>
              <a:t>到</a:t>
            </a:r>
            <a:r>
              <a:rPr lang="zh-CN" altLang="en-US">
                <a:sym typeface="+mn-ea"/>
              </a:rPr>
              <a:t>签名方案：</a:t>
            </a:r>
            <a:r>
              <a:rPr lang="en-US" altLang="zh-CN">
                <a:sym typeface="+mn-ea"/>
              </a:rPr>
              <a:t> </a:t>
            </a:r>
            <a:r>
              <a:rPr lang="zh-CN" altLang="en-US">
                <a:sym typeface="+mn-ea"/>
              </a:rPr>
              <a:t>方法分两步走</a:t>
            </a:r>
            <a:endParaRPr lang="zh-CN" altLang="en-US">
              <a:sym typeface="+mn-ea"/>
            </a:endParaRPr>
          </a:p>
          <a:p>
            <a:endParaRPr lang="zh-CN" altLang="en-US">
              <a:sym typeface="+mn-ea"/>
            </a:endParaRPr>
          </a:p>
          <a:p>
            <a:pPr marL="457200" indent="-457200">
              <a:buFont typeface="Wingdings" panose="05000000000000000000" charset="0"/>
              <a:buChar char="o"/>
            </a:pPr>
            <a:r>
              <a:rPr lang="zh-CN" altLang="en-US" sz="2400"/>
              <a:t>第一步：</a:t>
            </a:r>
            <a:r>
              <a:rPr lang="en-US" altLang="zh-CN" sz="2400"/>
              <a:t> </a:t>
            </a:r>
            <a:r>
              <a:rPr lang="zh-CN" altLang="en-US" sz="2400"/>
              <a:t>从</a:t>
            </a:r>
            <a:r>
              <a:rPr lang="zh-CN" altLang="en-US" sz="2400" u="sng"/>
              <a:t>单向函数</a:t>
            </a:r>
            <a:r>
              <a:rPr lang="zh-CN" altLang="en-US" sz="2400"/>
              <a:t>到</a:t>
            </a:r>
            <a:r>
              <a:rPr lang="zh-CN" altLang="en-US" sz="2400" u="sng"/>
              <a:t>一次签名方案</a:t>
            </a:r>
            <a:r>
              <a:rPr lang="en-US" altLang="zh-CN" sz="2400"/>
              <a:t>(</a:t>
            </a:r>
            <a:r>
              <a:rPr lang="zh-CN" altLang="en-US" sz="2400"/>
              <a:t>一个</a:t>
            </a:r>
            <a:r>
              <a:rPr lang="zh-CN" altLang="en-US" sz="2400">
                <a:sym typeface="+mn-ea"/>
              </a:rPr>
              <a:t>密钥只签名一次</a:t>
            </a:r>
            <a:r>
              <a:rPr lang="en-US" altLang="zh-CN" sz="2400"/>
              <a:t>) </a:t>
            </a:r>
            <a:endParaRPr lang="en-US" altLang="zh-CN" sz="2400"/>
          </a:p>
          <a:p>
            <a:pPr marL="457200" indent="-457200">
              <a:buFont typeface="Wingdings" panose="05000000000000000000" charset="0"/>
              <a:buChar char="o"/>
            </a:pPr>
            <a:endParaRPr lang="en-US" altLang="zh-CN" sz="2400"/>
          </a:p>
          <a:p>
            <a:pPr marL="457200" indent="-457200">
              <a:buFont typeface="Wingdings" panose="05000000000000000000" charset="0"/>
              <a:buChar char="o"/>
            </a:pPr>
            <a:r>
              <a:rPr lang="zh-CN" altLang="en-US" sz="2400"/>
              <a:t>第二步：从</a:t>
            </a:r>
            <a:r>
              <a:rPr lang="zh-CN" altLang="en-US" sz="2400" u="sng"/>
              <a:t>一次签名方案</a:t>
            </a:r>
            <a:r>
              <a:rPr lang="zh-CN" altLang="en-US" sz="2400"/>
              <a:t>到</a:t>
            </a:r>
            <a:r>
              <a:rPr lang="zh-CN" altLang="en-US" sz="2400" u="sng"/>
              <a:t>多次签名方案</a:t>
            </a:r>
            <a:endParaRPr lang="zh-CN" altLang="en-US" sz="2400" u="sng"/>
          </a:p>
          <a:p>
            <a:pPr marL="457200" indent="-457200">
              <a:buFont typeface="Wingdings" panose="05000000000000000000" charset="0"/>
              <a:buChar char="o"/>
            </a:pPr>
            <a:endParaRPr lang="zh-CN" altLang="en-US" sz="2400" u="sng"/>
          </a:p>
          <a:p>
            <a:pPr>
              <a:buFont typeface="Wingdings" panose="05000000000000000000" charset="0"/>
            </a:pPr>
            <a:r>
              <a:rPr lang="zh-CN" altLang="en-US" sz="2400">
                <a:solidFill>
                  <a:schemeClr val="bg1"/>
                </a:solidFill>
                <a:highlight>
                  <a:srgbClr val="FF0000"/>
                </a:highlight>
              </a:rPr>
              <a:t>方法</a:t>
            </a:r>
            <a:r>
              <a:rPr lang="zh-CN" altLang="en-US" sz="2400"/>
              <a:t>：一件任务太复杂了，就分解为多个步骤，逐一击破。</a:t>
            </a:r>
            <a:endParaRPr lang="en-US" altLang="zh-CN"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3/6</a:t>
            </a:r>
            <a:endParaRPr lang="zh-CN" altLang="en-US"/>
          </a:p>
        </p:txBody>
      </p:sp>
      <p:sp>
        <p:nvSpPr>
          <p:cNvPr id="3" name="Text Placeholder 2"/>
          <p:cNvSpPr>
            <a:spLocks noGrp="1"/>
          </p:cNvSpPr>
          <p:nvPr>
            <p:ph type="body" idx="1"/>
          </p:nvPr>
        </p:nvSpPr>
        <p:spPr>
          <a:xfrm>
            <a:off x="207010" y="1350645"/>
            <a:ext cx="8749665" cy="593090"/>
          </a:xfrm>
        </p:spPr>
        <p:txBody>
          <a:bodyPr/>
          <a:p>
            <a:pPr marL="342900" indent="-342900">
              <a:buFont typeface="Wingdings" panose="05000000000000000000" charset="0"/>
              <a:buChar char="o"/>
            </a:pPr>
            <a:r>
              <a:rPr lang="zh-CN" altLang="en-US" sz="2400"/>
              <a:t>第一步：</a:t>
            </a:r>
            <a:r>
              <a:rPr lang="en-US" altLang="zh-CN" sz="2400"/>
              <a:t> </a:t>
            </a:r>
            <a:r>
              <a:rPr lang="zh-CN" altLang="en-US" sz="2400">
                <a:sym typeface="+mn-ea"/>
              </a:rPr>
              <a:t>从</a:t>
            </a:r>
            <a:r>
              <a:rPr lang="zh-CN" altLang="en-US" sz="2400" u="sng">
                <a:sym typeface="+mn-ea"/>
              </a:rPr>
              <a:t>单向函数</a:t>
            </a:r>
            <a:r>
              <a:rPr lang="zh-CN" altLang="en-US" sz="2400">
                <a:sym typeface="+mn-ea"/>
              </a:rPr>
              <a:t>到</a:t>
            </a:r>
            <a:r>
              <a:rPr lang="zh-CN" altLang="en-US" sz="2400" u="sng">
                <a:sym typeface="+mn-ea"/>
              </a:rPr>
              <a:t>一次签名方案</a:t>
            </a:r>
            <a:r>
              <a:rPr lang="en-US" altLang="zh-CN" sz="2400">
                <a:sym typeface="+mn-ea"/>
              </a:rPr>
              <a:t>(</a:t>
            </a:r>
            <a:r>
              <a:rPr lang="zh-CN" altLang="en-US" sz="2400">
                <a:sym typeface="+mn-ea"/>
              </a:rPr>
              <a:t>一个</a:t>
            </a:r>
            <a:r>
              <a:rPr lang="zh-CN" altLang="en-US" sz="2400">
                <a:sym typeface="+mn-ea"/>
              </a:rPr>
              <a:t>密钥只签名一次</a:t>
            </a:r>
            <a:r>
              <a:rPr lang="en-US" altLang="zh-CN" sz="2400">
                <a:sym typeface="+mn-ea"/>
              </a:rPr>
              <a:t>)</a:t>
            </a:r>
            <a:endParaRPr lang="en-US" altLang="zh-CN" sz="2400"/>
          </a:p>
          <a:p>
            <a:pPr>
              <a:buFont typeface="Wingdings" panose="05000000000000000000" charset="0"/>
            </a:pPr>
            <a:endParaRPr lang="en-US" altLang="zh-CN" sz="24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457200" y="1943735"/>
            <a:ext cx="8229600" cy="38576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4/6</a:t>
            </a:r>
            <a:endParaRPr lang="zh-CN" altLang="en-US"/>
          </a:p>
        </p:txBody>
      </p:sp>
      <p:sp>
        <p:nvSpPr>
          <p:cNvPr id="3" name="Text Placeholder 2"/>
          <p:cNvSpPr>
            <a:spLocks noGrp="1"/>
          </p:cNvSpPr>
          <p:nvPr>
            <p:ph type="body" idx="1"/>
          </p:nvPr>
        </p:nvSpPr>
        <p:spPr>
          <a:xfrm>
            <a:off x="207010" y="1350645"/>
            <a:ext cx="8749665" cy="5114290"/>
          </a:xfrm>
        </p:spPr>
        <p:txBody>
          <a:bodyPr>
            <a:normAutofit lnSpcReduction="20000"/>
          </a:bodyPr>
          <a:p>
            <a:pPr marL="342900" indent="-342900">
              <a:buFont typeface="Wingdings" panose="05000000000000000000" charset="0"/>
              <a:buChar char="o"/>
            </a:pPr>
            <a:r>
              <a:rPr lang="zh-CN" altLang="en-US" sz="2400"/>
              <a:t>第二步：</a:t>
            </a:r>
            <a:r>
              <a:rPr lang="en-US" altLang="zh-CN" sz="2400"/>
              <a:t> </a:t>
            </a:r>
            <a:r>
              <a:rPr lang="zh-CN" altLang="en-US" sz="2400">
                <a:sym typeface="+mn-ea"/>
              </a:rPr>
              <a:t>从</a:t>
            </a:r>
            <a:r>
              <a:rPr lang="zh-CN" altLang="en-US" sz="2400" u="sng">
                <a:sym typeface="+mn-ea"/>
              </a:rPr>
              <a:t>一次签名方案</a:t>
            </a:r>
            <a:r>
              <a:rPr lang="zh-CN" altLang="en-US" sz="2400">
                <a:sym typeface="+mn-ea"/>
              </a:rPr>
              <a:t>到</a:t>
            </a:r>
            <a:r>
              <a:rPr lang="zh-CN" altLang="en-US" sz="2400" u="sng">
                <a:sym typeface="+mn-ea"/>
              </a:rPr>
              <a:t>多次签名方案</a:t>
            </a:r>
            <a:r>
              <a:rPr lang="en-US" altLang="zh-CN" sz="2400" u="sng">
                <a:sym typeface="+mn-ea"/>
              </a:rPr>
              <a:t> </a:t>
            </a: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v"/>
            </a:pPr>
            <a:r>
              <a:rPr lang="zh-CN" altLang="en-US" sz="2400">
                <a:sym typeface="+mn-ea"/>
              </a:rPr>
              <a:t>假设签名者的一次签名方案的密钥对是（</a:t>
            </a:r>
            <a:r>
              <a:rPr lang="en-US" altLang="zh-CN" sz="2400">
                <a:sym typeface="+mn-ea"/>
              </a:rPr>
              <a:t>pk</a:t>
            </a:r>
            <a:r>
              <a:rPr lang="zh-CN" altLang="en-US" sz="2400">
                <a:sym typeface="+mn-ea"/>
              </a:rPr>
              <a:t>，</a:t>
            </a:r>
            <a:r>
              <a:rPr lang="en-US" altLang="zh-CN" sz="2400">
                <a:sym typeface="+mn-ea"/>
              </a:rPr>
              <a:t>sk</a:t>
            </a:r>
            <a:r>
              <a:rPr lang="zh-CN" altLang="en-US" sz="2400">
                <a:sym typeface="+mn-ea"/>
              </a:rPr>
              <a:t>）</a:t>
            </a:r>
            <a:endParaRPr lang="en-US" altLang="zh-CN" sz="2400">
              <a:sym typeface="+mn-ea"/>
            </a:endParaRPr>
          </a:p>
          <a:p>
            <a:pPr marL="342900" indent="-342900">
              <a:buFont typeface="Wingdings" panose="05000000000000000000" charset="0"/>
              <a:buChar char="v"/>
            </a:pPr>
            <a:r>
              <a:rPr lang="zh-CN" altLang="en-US" sz="2400">
                <a:sym typeface="+mn-ea"/>
              </a:rPr>
              <a:t>用一种固定的方法使得每次都能通过</a:t>
            </a:r>
            <a:r>
              <a:rPr lang="en-US" altLang="zh-CN" sz="2400">
                <a:sym typeface="+mn-ea"/>
              </a:rPr>
              <a:t>sk</a:t>
            </a:r>
            <a:r>
              <a:rPr lang="zh-CN" altLang="en-US" sz="2400">
                <a:sym typeface="+mn-ea"/>
              </a:rPr>
              <a:t>计算出相同的其它公钥</a:t>
            </a:r>
            <a:endParaRPr lang="zh-CN" altLang="en-US" sz="2400">
              <a:sym typeface="+mn-ea"/>
            </a:endParaRPr>
          </a:p>
          <a:p>
            <a:pPr marL="342900" indent="-342900">
              <a:buFont typeface="Wingdings" panose="05000000000000000000" charset="0"/>
              <a:buChar char="v"/>
            </a:pPr>
            <a:r>
              <a:rPr lang="zh-CN" altLang="en-US" sz="2400">
                <a:sym typeface="+mn-ea"/>
              </a:rPr>
              <a:t>用父节点的公钥对子节点的两个公钥签名</a:t>
            </a:r>
            <a:endParaRPr lang="zh-CN" altLang="en-US" sz="2400">
              <a:sym typeface="+mn-ea"/>
            </a:endParaRPr>
          </a:p>
          <a:p>
            <a:pPr marL="342900" indent="-342900">
              <a:buFont typeface="Wingdings" panose="05000000000000000000" charset="0"/>
              <a:buChar char="v"/>
            </a:pPr>
            <a:r>
              <a:rPr lang="zh-CN" altLang="en-US" sz="2400">
                <a:sym typeface="+mn-ea"/>
              </a:rPr>
              <a:t>用叶子节点公钥的私钥对消息进行一次签名（</a:t>
            </a:r>
            <a:r>
              <a:rPr lang="zh-CN" altLang="en-US" sz="2000">
                <a:sym typeface="+mn-ea"/>
              </a:rPr>
              <a:t>每个叶子点用一次</a:t>
            </a:r>
            <a:r>
              <a:rPr lang="zh-CN" altLang="en-US" sz="2400">
                <a:sym typeface="+mn-ea"/>
              </a:rPr>
              <a:t>）</a:t>
            </a:r>
            <a:endParaRPr lang="en-US" altLang="zh-CN" sz="2400">
              <a:sym typeface="+mn-ea"/>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7" name="Picture 6"/>
          <p:cNvPicPr>
            <a:picLocks noChangeAspect="1"/>
          </p:cNvPicPr>
          <p:nvPr/>
        </p:nvPicPr>
        <p:blipFill>
          <a:blip r:embed="rId1"/>
          <a:stretch>
            <a:fillRect/>
          </a:stretch>
        </p:blipFill>
        <p:spPr>
          <a:xfrm>
            <a:off x="1943735" y="1841500"/>
            <a:ext cx="4834255" cy="23698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5/6</a:t>
            </a:r>
            <a:endParaRPr lang="zh-CN" altLang="en-US"/>
          </a:p>
        </p:txBody>
      </p:sp>
      <p:sp>
        <p:nvSpPr>
          <p:cNvPr id="3" name="Text Placeholder 2"/>
          <p:cNvSpPr>
            <a:spLocks noGrp="1"/>
          </p:cNvSpPr>
          <p:nvPr>
            <p:ph type="body" idx="1"/>
          </p:nvPr>
        </p:nvSpPr>
        <p:spPr>
          <a:xfrm>
            <a:off x="207010" y="1350645"/>
            <a:ext cx="8749665" cy="5114290"/>
          </a:xfrm>
        </p:spPr>
        <p:txBody>
          <a:bodyPr>
            <a:normAutofit lnSpcReduction="20000"/>
          </a:bodyPr>
          <a:p>
            <a:pPr marL="342900" indent="-342900">
              <a:buFont typeface="Wingdings" panose="05000000000000000000" charset="0"/>
              <a:buChar char="o"/>
            </a:pPr>
            <a:r>
              <a:rPr lang="zh-CN" altLang="en-US" sz="2400"/>
              <a:t>第二步：</a:t>
            </a:r>
            <a:r>
              <a:rPr lang="en-US" altLang="zh-CN" sz="2400"/>
              <a:t> </a:t>
            </a:r>
            <a:r>
              <a:rPr lang="zh-CN" altLang="en-US" sz="2400">
                <a:sym typeface="+mn-ea"/>
              </a:rPr>
              <a:t>从</a:t>
            </a:r>
            <a:r>
              <a:rPr lang="zh-CN" altLang="en-US" sz="2400" u="sng">
                <a:sym typeface="+mn-ea"/>
              </a:rPr>
              <a:t>一次签名方案</a:t>
            </a:r>
            <a:r>
              <a:rPr lang="zh-CN" altLang="en-US" sz="2400">
                <a:sym typeface="+mn-ea"/>
              </a:rPr>
              <a:t>到</a:t>
            </a:r>
            <a:r>
              <a:rPr lang="zh-CN" altLang="en-US" sz="2400" u="sng">
                <a:sym typeface="+mn-ea"/>
              </a:rPr>
              <a:t>多次签名方案</a:t>
            </a:r>
            <a:r>
              <a:rPr lang="en-US" altLang="zh-CN" sz="2400" u="sng">
                <a:sym typeface="+mn-ea"/>
              </a:rPr>
              <a:t> </a:t>
            </a: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o"/>
            </a:pPr>
            <a:endParaRPr lang="en-US" altLang="zh-CN" sz="2400" u="sng">
              <a:sym typeface="+mn-ea"/>
            </a:endParaRPr>
          </a:p>
          <a:p>
            <a:pPr marL="342900" indent="-342900">
              <a:buFont typeface="Wingdings" panose="05000000000000000000" charset="0"/>
              <a:buChar char="v"/>
            </a:pPr>
            <a:r>
              <a:rPr lang="zh-CN" altLang="en-US" sz="2400">
                <a:sym typeface="+mn-ea"/>
              </a:rPr>
              <a:t>假设签名者</a:t>
            </a:r>
            <a:r>
              <a:rPr lang="zh-CN" sz="2400">
                <a:sym typeface="+mn-ea"/>
              </a:rPr>
              <a:t>需要用</a:t>
            </a:r>
            <a:r>
              <a:rPr lang="en-US" altLang="zh-CN" sz="2400">
                <a:sym typeface="+mn-ea"/>
              </a:rPr>
              <a:t>sk_4</a:t>
            </a:r>
            <a:r>
              <a:rPr lang="zh-CN" altLang="en-US" sz="2400">
                <a:sym typeface="+mn-ea"/>
              </a:rPr>
              <a:t>对消息</a:t>
            </a:r>
            <a:r>
              <a:rPr lang="en-US" altLang="zh-CN" sz="2400">
                <a:sym typeface="+mn-ea"/>
              </a:rPr>
              <a:t>m</a:t>
            </a:r>
            <a:r>
              <a:rPr lang="zh-CN" altLang="en-US" sz="2400">
                <a:sym typeface="+mn-ea"/>
              </a:rPr>
              <a:t>签名</a:t>
            </a:r>
            <a:endParaRPr lang="en-US" altLang="zh-CN" sz="2400">
              <a:sym typeface="+mn-ea"/>
            </a:endParaRPr>
          </a:p>
          <a:p>
            <a:pPr marL="342900" indent="-342900">
              <a:buFont typeface="Wingdings" panose="05000000000000000000" charset="0"/>
              <a:buChar char="v"/>
            </a:pPr>
            <a:r>
              <a:rPr lang="zh-CN" sz="2400">
                <a:sym typeface="+mn-ea"/>
              </a:rPr>
              <a:t>那么该签名就是：</a:t>
            </a:r>
            <a:endParaRPr lang="zh-CN" sz="2400">
              <a:sym typeface="+mn-ea"/>
            </a:endParaRPr>
          </a:p>
          <a:p>
            <a:pPr marL="800100" lvl="1" indent="-342900">
              <a:buFont typeface="Wingdings" panose="05000000000000000000" charset="0"/>
              <a:buChar char="Ø"/>
            </a:pPr>
            <a:r>
              <a:rPr lang="zh-CN" altLang="en-US" sz="2055">
                <a:sym typeface="+mn-ea"/>
              </a:rPr>
              <a:t>消息部分：</a:t>
            </a:r>
            <a:r>
              <a:rPr lang="en-US" altLang="zh-CN" sz="2055">
                <a:sym typeface="+mn-ea"/>
              </a:rPr>
              <a:t>m, </a:t>
            </a:r>
            <a:r>
              <a:rPr lang="zh-CN" altLang="en-US" sz="2055">
                <a:sym typeface="+mn-ea"/>
              </a:rPr>
              <a:t>图红色圈的公钥作为附加的消息；</a:t>
            </a:r>
            <a:endParaRPr lang="zh-CN" altLang="en-US" sz="2055">
              <a:sym typeface="+mn-ea"/>
            </a:endParaRPr>
          </a:p>
          <a:p>
            <a:pPr marL="800100" lvl="1" indent="-342900">
              <a:buFont typeface="Wingdings" panose="05000000000000000000" charset="0"/>
              <a:buChar char="Ø"/>
            </a:pPr>
            <a:r>
              <a:rPr lang="zh-CN" altLang="en-US" sz="2055">
                <a:sym typeface="+mn-ea"/>
              </a:rPr>
              <a:t>签名部分：</a:t>
            </a:r>
            <a:r>
              <a:rPr lang="en-US" altLang="zh-CN" sz="2055">
                <a:sym typeface="+mn-ea"/>
              </a:rPr>
              <a:t>sk</a:t>
            </a:r>
            <a:r>
              <a:rPr lang="zh-CN" altLang="en-US" sz="2055">
                <a:sym typeface="+mn-ea"/>
              </a:rPr>
              <a:t>对子节点签名，</a:t>
            </a:r>
            <a:r>
              <a:rPr lang="en-US" altLang="zh-CN" sz="2055">
                <a:sym typeface="+mn-ea"/>
              </a:rPr>
              <a:t> pk_1</a:t>
            </a:r>
            <a:r>
              <a:rPr lang="zh-CN" altLang="en-US" sz="2055">
                <a:sym typeface="+mn-ea"/>
              </a:rPr>
              <a:t>对子节点签名，</a:t>
            </a:r>
            <a:r>
              <a:rPr lang="en-US" altLang="zh-CN" sz="2055">
                <a:sym typeface="+mn-ea"/>
              </a:rPr>
              <a:t>sk_4</a:t>
            </a:r>
            <a:r>
              <a:rPr lang="zh-CN" altLang="en-US" sz="2055">
                <a:sym typeface="+mn-ea"/>
              </a:rPr>
              <a:t>对消息</a:t>
            </a:r>
            <a:r>
              <a:rPr lang="en-US" altLang="zh-CN" sz="2055">
                <a:sym typeface="+mn-ea"/>
              </a:rPr>
              <a:t>m</a:t>
            </a:r>
            <a:r>
              <a:rPr lang="zh-CN" altLang="en-US" sz="2055">
                <a:sym typeface="+mn-ea"/>
              </a:rPr>
              <a:t>签名</a:t>
            </a:r>
            <a:endParaRPr lang="zh-CN" altLang="en-US" sz="2055">
              <a:sym typeface="+mn-ea"/>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7" name="Picture 6"/>
          <p:cNvPicPr>
            <a:picLocks noChangeAspect="1"/>
          </p:cNvPicPr>
          <p:nvPr/>
        </p:nvPicPr>
        <p:blipFill>
          <a:blip r:embed="rId1"/>
          <a:stretch>
            <a:fillRect/>
          </a:stretch>
        </p:blipFill>
        <p:spPr>
          <a:xfrm>
            <a:off x="1943735" y="1841500"/>
            <a:ext cx="4834255" cy="2369820"/>
          </a:xfrm>
          <a:prstGeom prst="rect">
            <a:avLst/>
          </a:prstGeom>
        </p:spPr>
      </p:pic>
      <p:sp>
        <p:nvSpPr>
          <p:cNvPr id="6" name="Oval 5"/>
          <p:cNvSpPr/>
          <p:nvPr/>
        </p:nvSpPr>
        <p:spPr>
          <a:xfrm>
            <a:off x="5311775" y="2642235"/>
            <a:ext cx="876935" cy="797560"/>
          </a:xfrm>
          <a:prstGeom prst="ellipse">
            <a:avLst/>
          </a:prstGeom>
          <a:noFill/>
          <a:ln w="571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Oval 7"/>
          <p:cNvSpPr/>
          <p:nvPr/>
        </p:nvSpPr>
        <p:spPr>
          <a:xfrm>
            <a:off x="2761615" y="2642235"/>
            <a:ext cx="876935" cy="797560"/>
          </a:xfrm>
          <a:prstGeom prst="ellipse">
            <a:avLst/>
          </a:prstGeom>
          <a:noFill/>
          <a:ln w="571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Oval 8"/>
          <p:cNvSpPr/>
          <p:nvPr/>
        </p:nvSpPr>
        <p:spPr>
          <a:xfrm>
            <a:off x="2066290" y="3439795"/>
            <a:ext cx="876935" cy="797560"/>
          </a:xfrm>
          <a:prstGeom prst="ellipse">
            <a:avLst/>
          </a:prstGeom>
          <a:noFill/>
          <a:ln w="571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Oval 9"/>
          <p:cNvSpPr/>
          <p:nvPr/>
        </p:nvSpPr>
        <p:spPr>
          <a:xfrm>
            <a:off x="3285490" y="3439795"/>
            <a:ext cx="876935" cy="797560"/>
          </a:xfrm>
          <a:prstGeom prst="ellipse">
            <a:avLst/>
          </a:prstGeom>
          <a:noFill/>
          <a:ln w="571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第一类构造：通用构造   6/6</a:t>
            </a:r>
            <a:endParaRPr lang="zh-CN" altLang="en-US"/>
          </a:p>
        </p:txBody>
      </p:sp>
      <p:sp>
        <p:nvSpPr>
          <p:cNvPr id="3" name="Text Placeholder 2"/>
          <p:cNvSpPr>
            <a:spLocks noGrp="1"/>
          </p:cNvSpPr>
          <p:nvPr>
            <p:ph type="body" idx="1"/>
          </p:nvPr>
        </p:nvSpPr>
        <p:spPr>
          <a:xfrm>
            <a:off x="1767840" y="2999740"/>
            <a:ext cx="5531485" cy="563880"/>
          </a:xfrm>
        </p:spPr>
        <p:txBody>
          <a:bodyPr/>
          <a:p>
            <a:r>
              <a:rPr lang="zh-CN" altLang="en-US">
                <a:sym typeface="+mn-ea"/>
              </a:rPr>
              <a:t>从底层任意的</a:t>
            </a:r>
            <a:r>
              <a:rPr lang="en-US" altLang="zh-CN">
                <a:sym typeface="+mn-ea"/>
              </a:rPr>
              <a:t>primitive</a:t>
            </a:r>
            <a:r>
              <a:rPr lang="zh-CN" altLang="en-US">
                <a:sym typeface="+mn-ea"/>
              </a:rPr>
              <a:t>到签名方案</a:t>
            </a:r>
            <a:endParaRPr lang="zh-CN" altLang="en-US">
              <a:sym typeface="+mn-ea"/>
            </a:endParaRPr>
          </a:p>
          <a:p>
            <a:pPr>
              <a:buFont typeface="Wingdings" panose="05000000000000000000" charset="0"/>
            </a:pP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
        <p:nvSpPr>
          <p:cNvPr id="6" name="Text Placeholder 2"/>
          <p:cNvSpPr>
            <a:spLocks noGrp="1"/>
          </p:cNvSpPr>
          <p:nvPr/>
        </p:nvSpPr>
        <p:spPr>
          <a:xfrm>
            <a:off x="276860" y="4728210"/>
            <a:ext cx="3613150" cy="56388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00">
                <a:sym typeface="+mn-ea"/>
              </a:rPr>
              <a:t>我们能否从</a:t>
            </a:r>
            <a:r>
              <a:rPr lang="zh-CN" altLang="en-US" sz="1900">
                <a:solidFill>
                  <a:schemeClr val="bg1"/>
                </a:solidFill>
                <a:highlight>
                  <a:srgbClr val="FF0000"/>
                </a:highlight>
                <a:sym typeface="+mn-ea"/>
              </a:rPr>
              <a:t>最简单的</a:t>
            </a:r>
            <a:r>
              <a:rPr lang="en-US" altLang="zh-CN" sz="1900">
                <a:sym typeface="+mn-ea"/>
              </a:rPr>
              <a:t>primitive</a:t>
            </a:r>
            <a:r>
              <a:rPr lang="zh-CN" altLang="en-US" sz="1900">
                <a:sym typeface="+mn-ea"/>
              </a:rPr>
              <a:t>到签名方案？</a:t>
            </a:r>
            <a:endParaRPr lang="zh-CN" altLang="en-US" sz="1900">
              <a:sym typeface="+mn-ea"/>
            </a:endParaRPr>
          </a:p>
          <a:p>
            <a:pPr algn="ctr">
              <a:buFont typeface="Wingdings" panose="05000000000000000000" charset="0"/>
            </a:pPr>
            <a:endParaRPr lang="zh-CN" altLang="en-US" sz="900">
              <a:sym typeface="+mn-ea"/>
            </a:endParaRPr>
          </a:p>
        </p:txBody>
      </p:sp>
      <p:sp>
        <p:nvSpPr>
          <p:cNvPr id="7" name="Text Placeholder 2"/>
          <p:cNvSpPr>
            <a:spLocks noGrp="1"/>
          </p:cNvSpPr>
          <p:nvPr/>
        </p:nvSpPr>
        <p:spPr>
          <a:xfrm>
            <a:off x="4893945" y="4675505"/>
            <a:ext cx="3691255" cy="56388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00">
                <a:sym typeface="+mn-ea"/>
              </a:rPr>
              <a:t>我们能否从底层任意的</a:t>
            </a:r>
            <a:r>
              <a:rPr lang="en-US" altLang="zh-CN" sz="1900">
                <a:sym typeface="+mn-ea"/>
              </a:rPr>
              <a:t>primitive</a:t>
            </a:r>
            <a:r>
              <a:rPr lang="zh-CN" altLang="en-US" sz="1900">
                <a:sym typeface="+mn-ea"/>
              </a:rPr>
              <a:t>到</a:t>
            </a:r>
            <a:r>
              <a:rPr lang="zh-CN" altLang="en-US" sz="1900">
                <a:solidFill>
                  <a:schemeClr val="bg1"/>
                </a:solidFill>
                <a:highlight>
                  <a:srgbClr val="FF0000"/>
                </a:highlight>
                <a:sym typeface="+mn-ea"/>
              </a:rPr>
              <a:t>具有某种性质的</a:t>
            </a:r>
            <a:r>
              <a:rPr lang="zh-CN" altLang="en-US" sz="1900">
                <a:sym typeface="+mn-ea"/>
              </a:rPr>
              <a:t>签名方案？</a:t>
            </a:r>
            <a:endParaRPr lang="zh-CN" altLang="en-US" sz="1900">
              <a:sym typeface="+mn-ea"/>
            </a:endParaRPr>
          </a:p>
          <a:p>
            <a:pPr algn="ctr">
              <a:buFont typeface="Wingdings" panose="05000000000000000000" charset="0"/>
            </a:pPr>
            <a:endParaRPr lang="zh-CN" altLang="en-US" sz="900">
              <a:sym typeface="+mn-ea"/>
            </a:endParaRPr>
          </a:p>
        </p:txBody>
      </p:sp>
      <p:cxnSp>
        <p:nvCxnSpPr>
          <p:cNvPr id="8" name="Straight Arrow Connector 7"/>
          <p:cNvCxnSpPr>
            <a:stCxn id="3" idx="2"/>
            <a:endCxn id="6" idx="0"/>
          </p:cNvCxnSpPr>
          <p:nvPr/>
        </p:nvCxnSpPr>
        <p:spPr>
          <a:xfrm flipH="1">
            <a:off x="2083435" y="3563620"/>
            <a:ext cx="2450465" cy="116459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 name="Straight Arrow Connector 8"/>
          <p:cNvCxnSpPr>
            <a:stCxn id="3" idx="2"/>
            <a:endCxn id="7" idx="0"/>
          </p:cNvCxnSpPr>
          <p:nvPr/>
        </p:nvCxnSpPr>
        <p:spPr>
          <a:xfrm>
            <a:off x="4533900" y="3563620"/>
            <a:ext cx="2205990" cy="11118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1" name="Text Box 10"/>
          <p:cNvSpPr txBox="1"/>
          <p:nvPr/>
        </p:nvSpPr>
        <p:spPr>
          <a:xfrm>
            <a:off x="3963670" y="2178050"/>
            <a:ext cx="1139825" cy="383540"/>
          </a:xfrm>
          <a:prstGeom prst="rect">
            <a:avLst/>
          </a:prstGeom>
          <a:noFill/>
        </p:spPr>
        <p:txBody>
          <a:bodyPr wrap="square" rtlCol="0" anchor="t">
            <a:spAutoFit/>
          </a:bodyPr>
          <a:p>
            <a:r>
              <a:rPr lang="zh-CN" altLang="en-US" sz="1900">
                <a:solidFill>
                  <a:schemeClr val="bg1"/>
                </a:solidFill>
                <a:highlight>
                  <a:srgbClr val="0000FF"/>
                </a:highlight>
                <a:sym typeface="+mn-ea"/>
              </a:rPr>
              <a:t>从</a:t>
            </a:r>
            <a:r>
              <a:rPr lang="en-US" altLang="zh-CN" sz="1900">
                <a:solidFill>
                  <a:schemeClr val="bg1"/>
                </a:solidFill>
                <a:highlight>
                  <a:srgbClr val="0000FF"/>
                </a:highlight>
                <a:sym typeface="+mn-ea"/>
              </a:rPr>
              <a:t>A</a:t>
            </a:r>
            <a:r>
              <a:rPr lang="zh-CN" altLang="en-US" sz="1900">
                <a:solidFill>
                  <a:schemeClr val="bg1"/>
                </a:solidFill>
                <a:highlight>
                  <a:srgbClr val="0000FF"/>
                </a:highlight>
                <a:sym typeface="+mn-ea"/>
              </a:rPr>
              <a:t>到</a:t>
            </a:r>
            <a:r>
              <a:rPr lang="en-US" altLang="zh-CN" sz="1900">
                <a:solidFill>
                  <a:schemeClr val="bg1"/>
                </a:solidFill>
                <a:highlight>
                  <a:srgbClr val="0000FF"/>
                </a:highlight>
                <a:sym typeface="+mn-ea"/>
              </a:rPr>
              <a:t>B  </a:t>
            </a:r>
            <a:endParaRPr lang="en-US" altLang="zh-CN" sz="1900">
              <a:solidFill>
                <a:schemeClr val="bg1"/>
              </a:solidFill>
              <a:highlight>
                <a:srgbClr val="0000FF"/>
              </a:highlight>
              <a:sym typeface="+mn-ea"/>
            </a:endParaRPr>
          </a:p>
        </p:txBody>
      </p:sp>
      <p:sp>
        <p:nvSpPr>
          <p:cNvPr id="12" name="Text Box 11"/>
          <p:cNvSpPr txBox="1"/>
          <p:nvPr/>
        </p:nvSpPr>
        <p:spPr>
          <a:xfrm>
            <a:off x="471805" y="5692775"/>
            <a:ext cx="3218180" cy="383540"/>
          </a:xfrm>
          <a:prstGeom prst="rect">
            <a:avLst/>
          </a:prstGeom>
          <a:noFill/>
        </p:spPr>
        <p:txBody>
          <a:bodyPr wrap="square" rtlCol="0" anchor="t">
            <a:spAutoFit/>
          </a:bodyPr>
          <a:p>
            <a:pPr algn="ctr"/>
            <a:r>
              <a:rPr lang="zh-CN" altLang="en-US" sz="1900">
                <a:solidFill>
                  <a:schemeClr val="bg1"/>
                </a:solidFill>
                <a:highlight>
                  <a:srgbClr val="0000FF"/>
                </a:highlight>
                <a:sym typeface="+mn-ea"/>
              </a:rPr>
              <a:t>从范围更大的</a:t>
            </a:r>
            <a:r>
              <a:rPr lang="en-US" altLang="zh-CN" sz="1900">
                <a:solidFill>
                  <a:schemeClr val="bg1"/>
                </a:solidFill>
                <a:highlight>
                  <a:srgbClr val="0000FF"/>
                </a:highlight>
                <a:sym typeface="+mn-ea"/>
              </a:rPr>
              <a:t>A</a:t>
            </a:r>
            <a:r>
              <a:rPr lang="zh-CN" altLang="en-US" sz="1900">
                <a:solidFill>
                  <a:schemeClr val="bg1"/>
                </a:solidFill>
                <a:highlight>
                  <a:srgbClr val="0000FF"/>
                </a:highlight>
                <a:sym typeface="+mn-ea"/>
              </a:rPr>
              <a:t>到</a:t>
            </a:r>
            <a:r>
              <a:rPr lang="en-US" altLang="zh-CN" sz="1900">
                <a:solidFill>
                  <a:schemeClr val="bg1"/>
                </a:solidFill>
                <a:highlight>
                  <a:srgbClr val="0000FF"/>
                </a:highlight>
                <a:sym typeface="+mn-ea"/>
              </a:rPr>
              <a:t>B  </a:t>
            </a:r>
            <a:endParaRPr lang="en-US" altLang="zh-CN" sz="1900">
              <a:solidFill>
                <a:schemeClr val="bg1"/>
              </a:solidFill>
              <a:highlight>
                <a:srgbClr val="0000FF"/>
              </a:highlight>
              <a:sym typeface="+mn-ea"/>
            </a:endParaRPr>
          </a:p>
        </p:txBody>
      </p:sp>
      <p:sp>
        <p:nvSpPr>
          <p:cNvPr id="13" name="Text Box 12"/>
          <p:cNvSpPr txBox="1"/>
          <p:nvPr/>
        </p:nvSpPr>
        <p:spPr>
          <a:xfrm>
            <a:off x="5103495" y="5677535"/>
            <a:ext cx="3218180" cy="383540"/>
          </a:xfrm>
          <a:prstGeom prst="rect">
            <a:avLst/>
          </a:prstGeom>
          <a:noFill/>
        </p:spPr>
        <p:txBody>
          <a:bodyPr wrap="square" rtlCol="0" anchor="t">
            <a:spAutoFit/>
          </a:bodyPr>
          <a:p>
            <a:pPr algn="ctr"/>
            <a:r>
              <a:rPr lang="zh-CN" altLang="en-US" sz="1900">
                <a:solidFill>
                  <a:schemeClr val="bg1"/>
                </a:solidFill>
                <a:highlight>
                  <a:srgbClr val="0000FF"/>
                </a:highlight>
                <a:sym typeface="+mn-ea"/>
              </a:rPr>
              <a:t>从</a:t>
            </a:r>
            <a:r>
              <a:rPr lang="en-US" altLang="zh-CN" sz="1900">
                <a:solidFill>
                  <a:schemeClr val="bg1"/>
                </a:solidFill>
                <a:highlight>
                  <a:srgbClr val="0000FF"/>
                </a:highlight>
                <a:sym typeface="+mn-ea"/>
              </a:rPr>
              <a:t>A</a:t>
            </a:r>
            <a:r>
              <a:rPr lang="zh-CN" altLang="en-US" sz="1900">
                <a:solidFill>
                  <a:schemeClr val="bg1"/>
                </a:solidFill>
                <a:highlight>
                  <a:srgbClr val="0000FF"/>
                </a:highlight>
                <a:sym typeface="+mn-ea"/>
              </a:rPr>
              <a:t>到质量更好的</a:t>
            </a:r>
            <a:r>
              <a:rPr lang="en-US" altLang="zh-CN" sz="1900">
                <a:solidFill>
                  <a:schemeClr val="bg1"/>
                </a:solidFill>
                <a:highlight>
                  <a:srgbClr val="0000FF"/>
                </a:highlight>
                <a:sym typeface="+mn-ea"/>
              </a:rPr>
              <a:t>B  </a:t>
            </a:r>
            <a:endParaRPr lang="en-US" altLang="zh-CN" sz="1900">
              <a:solidFill>
                <a:schemeClr val="bg1"/>
              </a:solidFill>
              <a:highlight>
                <a:srgbClr val="0000FF"/>
              </a:highlight>
              <a:sym typeface="+mn-ea"/>
            </a:endParaRPr>
          </a:p>
        </p:txBody>
      </p:sp>
      <p:sp>
        <p:nvSpPr>
          <p:cNvPr id="10" name="Text Box 9"/>
          <p:cNvSpPr txBox="1"/>
          <p:nvPr/>
        </p:nvSpPr>
        <p:spPr>
          <a:xfrm>
            <a:off x="207010" y="1371600"/>
            <a:ext cx="4048125" cy="460375"/>
          </a:xfrm>
          <a:prstGeom prst="rect">
            <a:avLst/>
          </a:prstGeom>
          <a:noFill/>
        </p:spPr>
        <p:txBody>
          <a:bodyPr wrap="square" rtlCol="0" anchor="t">
            <a:spAutoFit/>
          </a:bodyPr>
          <a:p>
            <a:r>
              <a:rPr lang="zh-CN" altLang="en-US" sz="2400">
                <a:highlight>
                  <a:srgbClr val="00FF00"/>
                </a:highlight>
                <a:sym typeface="+mn-ea"/>
              </a:rPr>
              <a:t>密码学的其中一个研究逻辑：</a:t>
            </a:r>
            <a:endParaRPr lang="zh-CN" altLang="en-US" sz="2400">
              <a:highlight>
                <a:srgbClr val="00FF00"/>
              </a:highlight>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二</a:t>
            </a:r>
            <a:r>
              <a:rPr lang="en-US"/>
              <a:t>类构造：</a:t>
            </a:r>
            <a:r>
              <a:rPr lang="zh-CN" altLang="en-US"/>
              <a:t>具体</a:t>
            </a:r>
            <a:r>
              <a:rPr lang="en-US"/>
              <a:t>构造   1/4</a:t>
            </a:r>
            <a:endParaRPr lang="zh-CN" altLang="en-US"/>
          </a:p>
        </p:txBody>
      </p:sp>
      <p:sp>
        <p:nvSpPr>
          <p:cNvPr id="3" name="Text Placeholder 2"/>
          <p:cNvSpPr>
            <a:spLocks noGrp="1"/>
          </p:cNvSpPr>
          <p:nvPr>
            <p:ph type="body" idx="1"/>
          </p:nvPr>
        </p:nvSpPr>
        <p:spPr/>
        <p:txBody>
          <a:bodyPr>
            <a:normAutofit lnSpcReduction="10000"/>
          </a:bodyPr>
          <a:p>
            <a:r>
              <a:rPr lang="zh-CN" altLang="en-US">
                <a:highlight>
                  <a:srgbClr val="FFFF00"/>
                </a:highlight>
                <a:sym typeface="+mn-ea"/>
              </a:rPr>
              <a:t>从</a:t>
            </a:r>
            <a:r>
              <a:rPr lang="zh-CN" altLang="en-US">
                <a:sym typeface="+mn-ea"/>
              </a:rPr>
              <a:t>具体的</a:t>
            </a:r>
            <a:r>
              <a:rPr lang="en-US" altLang="zh-CN">
                <a:sym typeface="+mn-ea"/>
              </a:rPr>
              <a:t>primitive</a:t>
            </a:r>
            <a:r>
              <a:rPr lang="zh-CN" altLang="en-US">
                <a:highlight>
                  <a:srgbClr val="FFFF00"/>
                </a:highlight>
                <a:sym typeface="+mn-ea"/>
              </a:rPr>
              <a:t>到</a:t>
            </a:r>
            <a:r>
              <a:rPr lang="zh-CN" altLang="en-US">
                <a:sym typeface="+mn-ea"/>
              </a:rPr>
              <a:t>签名</a:t>
            </a:r>
            <a:r>
              <a:rPr lang="zh-CN" altLang="en-US">
                <a:sym typeface="+mn-ea"/>
              </a:rPr>
              <a:t>方案</a:t>
            </a:r>
            <a:endParaRPr lang="zh-CN" altLang="en-US">
              <a:sym typeface="+mn-ea"/>
            </a:endParaRPr>
          </a:p>
          <a:p>
            <a:pPr marL="457200" indent="-457200">
              <a:buFont typeface="Wingdings" panose="05000000000000000000" charset="0"/>
              <a:buChar char="o"/>
            </a:pPr>
            <a:r>
              <a:rPr lang="zh-CN"/>
              <a:t>具体的</a:t>
            </a:r>
            <a:r>
              <a:rPr lang="en-US" altLang="zh-CN"/>
              <a:t>primitive</a:t>
            </a:r>
            <a:r>
              <a:rPr lang="zh-CN" altLang="en-US"/>
              <a:t>一定具有单向性。它可能带有高级的性质，比如陷门或者同态。</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这个具体的</a:t>
            </a:r>
            <a:r>
              <a:rPr lang="en-US" altLang="zh-CN"/>
              <a:t>primitive</a:t>
            </a:r>
            <a:r>
              <a:rPr lang="zh-CN" altLang="en-US"/>
              <a:t>可能借助多个</a:t>
            </a:r>
            <a:r>
              <a:rPr lang="en-US" altLang="zh-CN"/>
              <a:t>primitives</a:t>
            </a:r>
            <a:r>
              <a:rPr lang="zh-CN" altLang="en-US"/>
              <a:t>共同构造。</a:t>
            </a:r>
            <a:endParaRPr lang="en-US" altLang="zh-CN"/>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t>这个具体的</a:t>
            </a:r>
            <a:r>
              <a:rPr lang="en-US" altLang="zh-CN"/>
              <a:t>primitive</a:t>
            </a:r>
            <a:r>
              <a:rPr lang="zh-CN" altLang="en-US"/>
              <a:t>还附带</a:t>
            </a:r>
            <a:r>
              <a:rPr lang="zh-CN" altLang="en-US">
                <a:solidFill>
                  <a:srgbClr val="FF0000"/>
                </a:solidFill>
              </a:rPr>
              <a:t>一些额外的性质</a:t>
            </a:r>
            <a:r>
              <a:rPr lang="zh-CN" altLang="en-US"/>
              <a:t>。这些性质可能进一步帮助用户完成一些计算，也可能帮助敌人从一种新的角度攻破方案。</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833755" y="3565525"/>
            <a:ext cx="7681595" cy="2602230"/>
          </a:xfrm>
          <a:prstGeom prst="rect">
            <a:avLst/>
          </a:prstGeom>
        </p:spPr>
      </p:pic>
      <p:sp>
        <p:nvSpPr>
          <p:cNvPr id="2" name="Title 1"/>
          <p:cNvSpPr>
            <a:spLocks noGrp="1"/>
          </p:cNvSpPr>
          <p:nvPr>
            <p:ph type="title"/>
          </p:nvPr>
        </p:nvSpPr>
        <p:spPr/>
        <p:txBody>
          <a:bodyPr/>
          <a:p>
            <a:r>
              <a:rPr lang="en-US"/>
              <a:t>第</a:t>
            </a:r>
            <a:r>
              <a:rPr lang="zh-CN" altLang="en-US"/>
              <a:t>二</a:t>
            </a:r>
            <a:r>
              <a:rPr lang="en-US"/>
              <a:t>类构造：</a:t>
            </a:r>
            <a:r>
              <a:rPr lang="zh-CN" altLang="en-US"/>
              <a:t>具体</a:t>
            </a:r>
            <a:r>
              <a:rPr lang="en-US"/>
              <a:t>构造   2/4</a:t>
            </a:r>
            <a:endParaRPr lang="zh-CN" altLang="en-US"/>
          </a:p>
        </p:txBody>
      </p:sp>
      <p:sp>
        <p:nvSpPr>
          <p:cNvPr id="3" name="Text Placeholder 2"/>
          <p:cNvSpPr>
            <a:spLocks noGrp="1"/>
          </p:cNvSpPr>
          <p:nvPr>
            <p:ph type="body" idx="1"/>
          </p:nvPr>
        </p:nvSpPr>
        <p:spPr>
          <a:xfrm>
            <a:off x="207010" y="1350645"/>
            <a:ext cx="8749665" cy="2472690"/>
          </a:xfrm>
        </p:spPr>
        <p:txBody>
          <a:bodyPr>
            <a:normAutofit lnSpcReduction="20000"/>
          </a:bodyPr>
          <a:p>
            <a:r>
              <a:rPr lang="zh-CN" altLang="en-US">
                <a:sym typeface="+mn-ea"/>
              </a:rPr>
              <a:t>具体的</a:t>
            </a:r>
            <a:r>
              <a:rPr lang="en-US" altLang="zh-CN">
                <a:sym typeface="+mn-ea"/>
              </a:rPr>
              <a:t>primitive </a:t>
            </a:r>
            <a:r>
              <a:rPr lang="en-US" altLang="zh-CN">
                <a:highlight>
                  <a:srgbClr val="00FF00"/>
                </a:highlight>
                <a:sym typeface="+mn-ea"/>
              </a:rPr>
              <a:t>1</a:t>
            </a:r>
            <a:r>
              <a:rPr lang="zh-CN" altLang="en-US">
                <a:sym typeface="+mn-ea"/>
              </a:rPr>
              <a:t>：循环群</a:t>
            </a:r>
            <a:r>
              <a:rPr lang="en-US" altLang="zh-CN">
                <a:sym typeface="+mn-ea"/>
              </a:rPr>
              <a:t>  (G, g, p)    </a:t>
            </a:r>
            <a:endParaRPr lang="zh-CN" altLang="en-US">
              <a:sym typeface="+mn-ea"/>
            </a:endParaRPr>
          </a:p>
          <a:p>
            <a:pPr marL="457200" indent="-457200">
              <a:buFont typeface="Wingdings" panose="05000000000000000000" charset="0"/>
              <a:buChar char="o"/>
            </a:pPr>
            <a:r>
              <a:rPr lang="en-US"/>
              <a:t>G</a:t>
            </a:r>
            <a:r>
              <a:rPr lang="zh-CN" altLang="en-US"/>
              <a:t>代表一个集合，里面都存放了所有群元。</a:t>
            </a:r>
            <a:endParaRPr lang="zh-CN" altLang="en-US"/>
          </a:p>
          <a:p>
            <a:pPr marL="457200" indent="-457200">
              <a:buFont typeface="Wingdings" panose="05000000000000000000" charset="0"/>
              <a:buChar char="o"/>
            </a:pPr>
            <a:r>
              <a:rPr lang="en-US" altLang="zh-CN"/>
              <a:t>g</a:t>
            </a:r>
            <a:r>
              <a:rPr lang="zh-CN" altLang="en-US"/>
              <a:t>是一个生成元，可以通过</a:t>
            </a:r>
            <a:r>
              <a:rPr lang="en-US" altLang="zh-CN"/>
              <a:t>g^x</a:t>
            </a:r>
            <a:r>
              <a:rPr lang="zh-CN" altLang="en-US"/>
              <a:t>产生整个</a:t>
            </a:r>
            <a:r>
              <a:rPr lang="en-US" altLang="zh-CN"/>
              <a:t>G</a:t>
            </a:r>
            <a:endParaRPr lang="en-US" altLang="zh-CN"/>
          </a:p>
          <a:p>
            <a:pPr marL="457200" indent="-457200">
              <a:buFont typeface="Wingdings" panose="05000000000000000000" charset="0"/>
              <a:buChar char="o"/>
            </a:pPr>
            <a:r>
              <a:rPr lang="en-US" altLang="zh-CN"/>
              <a:t>p</a:t>
            </a:r>
            <a:r>
              <a:rPr lang="zh-CN" altLang="en-US"/>
              <a:t>是阶，即</a:t>
            </a:r>
            <a:r>
              <a:rPr lang="en-US" altLang="zh-CN"/>
              <a:t>G</a:t>
            </a:r>
            <a:r>
              <a:rPr lang="zh-CN" altLang="en-US"/>
              <a:t>里面有</a:t>
            </a:r>
            <a:r>
              <a:rPr lang="en-US" altLang="zh-CN"/>
              <a:t>p</a:t>
            </a:r>
            <a:r>
              <a:rPr lang="zh-CN" altLang="en-US"/>
              <a:t>个群元</a:t>
            </a:r>
            <a:endParaRPr lang="zh-CN" altLang="en-US"/>
          </a:p>
          <a:p>
            <a:pPr marL="457200" indent="-457200">
              <a:buFont typeface="Wingdings" panose="05000000000000000000" charset="0"/>
              <a:buChar char="o"/>
            </a:pPr>
            <a:r>
              <a:rPr lang="en-US" altLang="zh-CN"/>
              <a:t>g^x = g^{x+kp}</a:t>
            </a: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
        <p:nvSpPr>
          <p:cNvPr id="7" name="Text Box 6"/>
          <p:cNvSpPr txBox="1"/>
          <p:nvPr/>
        </p:nvSpPr>
        <p:spPr>
          <a:xfrm>
            <a:off x="5179695" y="3358515"/>
            <a:ext cx="2971165" cy="368300"/>
          </a:xfrm>
          <a:prstGeom prst="rect">
            <a:avLst/>
          </a:prstGeom>
          <a:noFill/>
        </p:spPr>
        <p:txBody>
          <a:bodyPr wrap="square" rtlCol="0" anchor="t">
            <a:spAutoFit/>
          </a:bodyPr>
          <a:p>
            <a:r>
              <a:rPr lang="zh-CN" altLang="en-US">
                <a:highlight>
                  <a:srgbClr val="FFFF00"/>
                </a:highlight>
                <a:sym typeface="+mn-ea"/>
              </a:rPr>
              <a:t>抽象化表示后就是这样的：</a:t>
            </a:r>
            <a:endParaRPr lang="zh-CN" altLang="en-US">
              <a:highlight>
                <a:srgbClr val="FFFF00"/>
              </a:highlight>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tretch>
            <a:fillRect/>
          </a:stretch>
        </p:blipFill>
        <p:spPr>
          <a:xfrm>
            <a:off x="419100" y="2340610"/>
            <a:ext cx="8305800" cy="1676400"/>
          </a:xfrm>
          <a:prstGeom prst="rect">
            <a:avLst/>
          </a:prstGeom>
        </p:spPr>
      </p:pic>
      <p:sp>
        <p:nvSpPr>
          <p:cNvPr id="2" name="Title 1"/>
          <p:cNvSpPr>
            <a:spLocks noGrp="1"/>
          </p:cNvSpPr>
          <p:nvPr>
            <p:ph type="title"/>
          </p:nvPr>
        </p:nvSpPr>
        <p:spPr/>
        <p:txBody>
          <a:bodyPr/>
          <a:p>
            <a:r>
              <a:rPr lang="en-US"/>
              <a:t>第</a:t>
            </a:r>
            <a:r>
              <a:rPr lang="zh-CN" altLang="en-US"/>
              <a:t>二</a:t>
            </a:r>
            <a:r>
              <a:rPr lang="en-US"/>
              <a:t>类构造：</a:t>
            </a:r>
            <a:r>
              <a:rPr lang="zh-CN" altLang="en-US"/>
              <a:t>具体</a:t>
            </a:r>
            <a:r>
              <a:rPr lang="en-US"/>
              <a:t>构造   3/4</a:t>
            </a:r>
            <a:endParaRPr lang="zh-CN" altLang="en-US"/>
          </a:p>
        </p:txBody>
      </p:sp>
      <p:sp>
        <p:nvSpPr>
          <p:cNvPr id="3" name="Text Placeholder 2"/>
          <p:cNvSpPr>
            <a:spLocks noGrp="1"/>
          </p:cNvSpPr>
          <p:nvPr>
            <p:ph type="body" idx="1"/>
          </p:nvPr>
        </p:nvSpPr>
        <p:spPr>
          <a:xfrm>
            <a:off x="207010" y="1350645"/>
            <a:ext cx="8749665" cy="2472690"/>
          </a:xfrm>
        </p:spPr>
        <p:txBody>
          <a:bodyPr>
            <a:normAutofit lnSpcReduction="20000"/>
          </a:bodyPr>
          <a:p>
            <a:r>
              <a:rPr lang="zh-CN" altLang="en-US">
                <a:sym typeface="+mn-ea"/>
              </a:rPr>
              <a:t>具体的</a:t>
            </a:r>
            <a:r>
              <a:rPr lang="en-US" altLang="zh-CN">
                <a:sym typeface="+mn-ea"/>
              </a:rPr>
              <a:t>primitive </a:t>
            </a:r>
            <a:r>
              <a:rPr lang="en-US" altLang="zh-CN">
                <a:highlight>
                  <a:srgbClr val="00FF00"/>
                </a:highlight>
                <a:sym typeface="+mn-ea"/>
              </a:rPr>
              <a:t>2</a:t>
            </a:r>
            <a:r>
              <a:rPr lang="zh-CN" altLang="en-US">
                <a:sym typeface="+mn-ea"/>
              </a:rPr>
              <a:t>：双线性对</a:t>
            </a:r>
            <a:r>
              <a:rPr lang="en-US" altLang="zh-CN">
                <a:sym typeface="+mn-ea"/>
              </a:rPr>
              <a:t>  (G, G_T, e, g, p)    </a:t>
            </a:r>
            <a:endParaRPr lang="zh-CN" altLang="en-US">
              <a:sym typeface="+mn-ea"/>
            </a:endParaRPr>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
        <p:nvSpPr>
          <p:cNvPr id="7" name="Text Box 6"/>
          <p:cNvSpPr txBox="1"/>
          <p:nvPr/>
        </p:nvSpPr>
        <p:spPr>
          <a:xfrm>
            <a:off x="3143885" y="2103755"/>
            <a:ext cx="2971165" cy="368300"/>
          </a:xfrm>
          <a:prstGeom prst="rect">
            <a:avLst/>
          </a:prstGeom>
          <a:noFill/>
        </p:spPr>
        <p:txBody>
          <a:bodyPr wrap="square" rtlCol="0" anchor="t">
            <a:spAutoFit/>
          </a:bodyPr>
          <a:p>
            <a:r>
              <a:rPr lang="zh-CN" altLang="en-US">
                <a:highlight>
                  <a:srgbClr val="FFFF00"/>
                </a:highlight>
                <a:sym typeface="+mn-ea"/>
              </a:rPr>
              <a:t>抽象化表示后就是这样的：</a:t>
            </a:r>
            <a:endParaRPr lang="zh-CN" altLang="en-US">
              <a:highlight>
                <a:srgbClr val="FFFF00"/>
              </a:highlight>
              <a:sym typeface="+mn-ea"/>
            </a:endParaRPr>
          </a:p>
        </p:txBody>
      </p:sp>
      <p:sp>
        <p:nvSpPr>
          <p:cNvPr id="9" name="Text Box 8"/>
          <p:cNvSpPr txBox="1"/>
          <p:nvPr/>
        </p:nvSpPr>
        <p:spPr>
          <a:xfrm>
            <a:off x="669290" y="4351655"/>
            <a:ext cx="7931150" cy="1630045"/>
          </a:xfrm>
          <a:prstGeom prst="rect">
            <a:avLst/>
          </a:prstGeom>
          <a:noFill/>
        </p:spPr>
        <p:txBody>
          <a:bodyPr wrap="square" rtlCol="0" anchor="t">
            <a:spAutoFit/>
          </a:bodyPr>
          <a:p>
            <a:pPr marL="342900" indent="-342900">
              <a:buFont typeface="Wingdings" panose="05000000000000000000" charset="0"/>
              <a:buChar char="o"/>
            </a:pPr>
            <a:r>
              <a:rPr lang="zh-CN" altLang="en-US" sz="2000">
                <a:uFillTx/>
                <a:latin typeface="Garamond" panose="02020404030301010803" charset="0"/>
                <a:ea typeface="仿宋" panose="02010609060101010101" charset="-122"/>
              </a:rPr>
              <a:t>千万不可小瞧这个映射函数 e。 自发现（发明）后，双线性对作为公钥密码学领域最火的工具，开始横扫公钥密码学的各个研究领域, 解决了一个又一个的旧问题和新问题。</a:t>
            </a:r>
            <a:endParaRPr lang="zh-CN" altLang="en-US" sz="2000">
              <a:uFillTx/>
              <a:latin typeface="Garamond" panose="02020404030301010803" charset="0"/>
              <a:ea typeface="仿宋" panose="02010609060101010101" charset="-122"/>
            </a:endParaRPr>
          </a:p>
          <a:p>
            <a:pPr marL="342900" indent="-342900">
              <a:buFont typeface="Wingdings" panose="05000000000000000000" charset="0"/>
              <a:buChar char="o"/>
            </a:pPr>
            <a:r>
              <a:rPr lang="zh-CN" altLang="en-US" sz="2000">
                <a:uFillTx/>
                <a:latin typeface="Garamond" panose="02020404030301010803" charset="0"/>
                <a:ea typeface="仿宋" panose="02010609060101010101" charset="-122"/>
              </a:rPr>
              <a:t>它是应用密码学方向里最重要的工具。 2001 年之后, 公钥密码学方向所有学术论文有一半以上使用了双线性对。</a:t>
            </a:r>
            <a:endParaRPr lang="zh-CN" altLang="en-US" sz="2000">
              <a:uFillTx/>
              <a:latin typeface="Garamond" panose="02020404030301010803" charset="0"/>
              <a:ea typeface="仿宋"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二</a:t>
            </a:r>
            <a:r>
              <a:rPr lang="en-US"/>
              <a:t>类构造：</a:t>
            </a:r>
            <a:r>
              <a:rPr lang="zh-CN" altLang="en-US"/>
              <a:t>具体</a:t>
            </a:r>
            <a:r>
              <a:rPr lang="en-US"/>
              <a:t>构造   4/4</a:t>
            </a:r>
            <a:endParaRPr lang="zh-CN" altLang="en-US"/>
          </a:p>
        </p:txBody>
      </p:sp>
      <p:sp>
        <p:nvSpPr>
          <p:cNvPr id="3" name="Text Placeholder 2"/>
          <p:cNvSpPr>
            <a:spLocks noGrp="1"/>
          </p:cNvSpPr>
          <p:nvPr>
            <p:ph type="body" idx="1"/>
          </p:nvPr>
        </p:nvSpPr>
        <p:spPr>
          <a:xfrm>
            <a:off x="207010" y="1350645"/>
            <a:ext cx="8749665" cy="2472690"/>
          </a:xfrm>
        </p:spPr>
        <p:txBody>
          <a:bodyPr>
            <a:normAutofit lnSpcReduction="20000"/>
          </a:bodyPr>
          <a:p>
            <a:r>
              <a:rPr lang="zh-CN" altLang="en-US">
                <a:sym typeface="+mn-ea"/>
              </a:rPr>
              <a:t>具体的</a:t>
            </a:r>
            <a:r>
              <a:rPr lang="en-US" altLang="zh-CN">
                <a:sym typeface="+mn-ea"/>
              </a:rPr>
              <a:t>primitive </a:t>
            </a:r>
            <a:r>
              <a:rPr lang="en-US" altLang="zh-CN">
                <a:highlight>
                  <a:srgbClr val="00FF00"/>
                </a:highlight>
                <a:sym typeface="+mn-ea"/>
              </a:rPr>
              <a:t>2</a:t>
            </a:r>
            <a:r>
              <a:rPr lang="zh-CN" altLang="en-US">
                <a:sym typeface="+mn-ea"/>
              </a:rPr>
              <a:t>：双线性对</a:t>
            </a:r>
            <a:r>
              <a:rPr lang="en-US" altLang="zh-CN">
                <a:sym typeface="+mn-ea"/>
              </a:rPr>
              <a:t>  (G, G_T, e, g, p)    </a:t>
            </a:r>
            <a:endParaRPr lang="zh-CN" altLang="en-US">
              <a:sym typeface="+mn-ea"/>
            </a:endParaRPr>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428625" y="2319655"/>
            <a:ext cx="8286750" cy="2514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类构造：</a:t>
            </a:r>
            <a:r>
              <a:rPr lang="zh-CN"/>
              <a:t>通用改装</a:t>
            </a:r>
            <a:r>
              <a:rPr lang="en-US"/>
              <a:t>   1/5</a:t>
            </a:r>
            <a:endParaRPr lang="zh-CN" altLang="en-US"/>
          </a:p>
        </p:txBody>
      </p:sp>
      <p:sp>
        <p:nvSpPr>
          <p:cNvPr id="3" name="Text Placeholder 2"/>
          <p:cNvSpPr>
            <a:spLocks noGrp="1"/>
          </p:cNvSpPr>
          <p:nvPr>
            <p:ph type="body" idx="1"/>
          </p:nvPr>
        </p:nvSpPr>
        <p:spPr>
          <a:xfrm>
            <a:off x="207010" y="1350645"/>
            <a:ext cx="6250940" cy="4351655"/>
          </a:xfrm>
        </p:spPr>
        <p:txBody>
          <a:bodyPr>
            <a:normAutofit lnSpcReduction="10000"/>
          </a:bodyPr>
          <a:p>
            <a:r>
              <a:rPr lang="zh-CN" altLang="en-US">
                <a:highlight>
                  <a:srgbClr val="FFFF00"/>
                </a:highlight>
                <a:sym typeface="+mn-ea"/>
              </a:rPr>
              <a:t>从</a:t>
            </a:r>
            <a:r>
              <a:rPr lang="zh-CN" altLang="en-US">
                <a:sym typeface="+mn-ea"/>
              </a:rPr>
              <a:t>高级的</a:t>
            </a:r>
            <a:r>
              <a:rPr lang="en-US" altLang="zh-CN">
                <a:sym typeface="+mn-ea"/>
              </a:rPr>
              <a:t>primitive</a:t>
            </a:r>
            <a:r>
              <a:rPr lang="zh-CN" altLang="en-US">
                <a:highlight>
                  <a:srgbClr val="FFFF00"/>
                </a:highlight>
                <a:sym typeface="+mn-ea"/>
              </a:rPr>
              <a:t>到</a:t>
            </a:r>
            <a:r>
              <a:rPr lang="zh-CN" altLang="en-US">
                <a:sym typeface="+mn-ea"/>
              </a:rPr>
              <a:t>签名</a:t>
            </a:r>
            <a:r>
              <a:rPr lang="zh-CN" altLang="en-US">
                <a:sym typeface="+mn-ea"/>
              </a:rPr>
              <a:t>方案</a:t>
            </a:r>
            <a:endParaRPr lang="zh-CN" altLang="en-US">
              <a:highlight>
                <a:srgbClr val="FFFF00"/>
              </a:highlight>
            </a:endParaRPr>
          </a:p>
          <a:p>
            <a:pPr marL="342900" indent="-342900">
              <a:buFont typeface="Wingdings" panose="05000000000000000000" charset="0"/>
              <a:buChar char="o"/>
            </a:pPr>
            <a:r>
              <a:t>老马邀请建筑师小曼替他挖末日地堡</a:t>
            </a:r>
            <a:r>
              <a:rPr lang="zh-CN"/>
              <a:t>住</a:t>
            </a:r>
            <a:r>
              <a:t>。请问，这个末日地堡该怎么修建起来呢？</a:t>
            </a:r>
          </a:p>
          <a:p>
            <a:pPr marL="342900" indent="-342900">
              <a:buFont typeface="Wingdings" panose="05000000000000000000" charset="0"/>
              <a:buChar char="o"/>
            </a:pPr>
            <a:r>
              <a:t>小曼说：“从零开始建太费时间，要不老马你先购买一个即将废弃的核弹发射井，我们再把它改装成末日地堡吧？” </a:t>
            </a:r>
          </a:p>
          <a:p>
            <a:pPr marL="342900" indent="-342900">
              <a:buFont typeface="Wingdings" panose="05000000000000000000" charset="0"/>
              <a:buChar char="o"/>
            </a:pPr>
            <a:r>
              <a:rPr lang="zh-CN"/>
              <a:t>从</a:t>
            </a:r>
            <a:r>
              <a:rPr u="sng"/>
              <a:t>核弹发射井</a:t>
            </a:r>
            <a:r>
              <a:rPr lang="zh-CN"/>
              <a:t>到</a:t>
            </a:r>
            <a:r>
              <a:rPr u="sng"/>
              <a:t>末日地堡</a:t>
            </a:r>
            <a:r>
              <a:t>，这就是通用改装的意思。</a:t>
            </a: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6616065" y="1864360"/>
            <a:ext cx="2340610" cy="3638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sym typeface="+mn-ea"/>
              </a:rPr>
              <a:t>密码学的</a:t>
            </a:r>
            <a:r>
              <a:rPr lang="zh-CN" altLang="en-US"/>
              <a:t>设计与分类</a:t>
            </a:r>
            <a:r>
              <a:rPr lang="en-US" altLang="zh-CN"/>
              <a:t>    2/3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
        <p:nvSpPr>
          <p:cNvPr id="3" name="Text Placeholder 2"/>
          <p:cNvSpPr>
            <a:spLocks noGrp="1"/>
          </p:cNvSpPr>
          <p:nvPr>
            <p:ph type="body" idx="1"/>
          </p:nvPr>
        </p:nvSpPr>
        <p:spPr>
          <a:xfrm>
            <a:off x="207010" y="1350645"/>
            <a:ext cx="8936990" cy="4351655"/>
          </a:xfrm>
        </p:spPr>
        <p:txBody>
          <a:bodyPr>
            <a:normAutofit/>
          </a:bodyPr>
          <a:p>
            <a:r>
              <a:rPr lang="zh-CN"/>
              <a:t>方案与协议的对比：</a:t>
            </a:r>
            <a:endParaRPr lang="zh-CN"/>
          </a:p>
          <a:p>
            <a:pPr marL="457200" indent="-457200">
              <a:buFont typeface="Wingdings" panose="05000000000000000000" charset="0"/>
              <a:buChar char="o"/>
            </a:pPr>
            <a:r>
              <a:rPr lang="zh-CN"/>
              <a:t>它们都是由若干个算法构成</a:t>
            </a:r>
            <a:endParaRPr lang="zh-CN"/>
          </a:p>
          <a:p>
            <a:pPr marL="457200" indent="-457200">
              <a:buFont typeface="Wingdings" panose="05000000000000000000" charset="0"/>
              <a:buChar char="o"/>
            </a:pPr>
            <a:r>
              <a:rPr lang="zh-CN"/>
              <a:t>每一个算法都定义了输入和输出，就像</a:t>
            </a:r>
            <a:r>
              <a:rPr lang="en-US" altLang="zh-CN">
                <a:latin typeface="Garamond" panose="02020404030301010803" charset="0"/>
                <a:cs typeface="Garamond" panose="02020404030301010803" charset="0"/>
              </a:rPr>
              <a:t>f(x)=y, </a:t>
            </a:r>
            <a:r>
              <a:rPr lang="zh-CN"/>
              <a:t> 其中的</a:t>
            </a:r>
            <a:r>
              <a:rPr lang="en-US" altLang="zh-CN"/>
              <a:t>f</a:t>
            </a:r>
            <a:r>
              <a:rPr lang="zh-CN" altLang="en-US"/>
              <a:t>就是一种算法。不同算法不同名字，</a:t>
            </a:r>
            <a:r>
              <a:rPr lang="en-US" altLang="zh-CN"/>
              <a:t>g(x)=w, f(x)=y</a:t>
            </a:r>
            <a:endParaRPr lang="en-US" altLang="zh-CN"/>
          </a:p>
          <a:p>
            <a:pPr marL="457200" indent="-457200">
              <a:buFont typeface="Wingdings" panose="05000000000000000000" charset="0"/>
              <a:buChar char="o"/>
            </a:pPr>
            <a:r>
              <a:rPr lang="zh-CN" altLang="en-US">
                <a:latin typeface="Garamond" panose="02020404030301010803" charset="0"/>
                <a:cs typeface="Garamond" panose="02020404030301010803" charset="0"/>
              </a:rPr>
              <a:t>方案里</a:t>
            </a:r>
            <a:r>
              <a:rPr lang="zh-CN" altLang="en-US">
                <a:highlight>
                  <a:srgbClr val="FFFF00"/>
                </a:highlight>
                <a:latin typeface="Garamond" panose="02020404030301010803" charset="0"/>
                <a:cs typeface="Garamond" panose="02020404030301010803" charset="0"/>
              </a:rPr>
              <a:t>每一个</a:t>
            </a:r>
            <a:r>
              <a:rPr lang="zh-CN" altLang="en-US">
                <a:latin typeface="Garamond" panose="02020404030301010803" charset="0"/>
                <a:cs typeface="Garamond" panose="02020404030301010803" charset="0"/>
              </a:rPr>
              <a:t>算法的输入都来自同一个人。</a:t>
            </a:r>
            <a:endParaRPr lang="zh-CN" altLang="en-US">
              <a:latin typeface="Garamond" panose="02020404030301010803" charset="0"/>
              <a:cs typeface="Garamond" panose="02020404030301010803" charset="0"/>
            </a:endParaRPr>
          </a:p>
          <a:p>
            <a:pPr marL="457200" indent="-457200">
              <a:buFont typeface="Wingdings" panose="05000000000000000000" charset="0"/>
              <a:buChar char="o"/>
            </a:pPr>
            <a:r>
              <a:rPr lang="zh-CN" altLang="en-US">
                <a:latin typeface="Garamond" panose="02020404030301010803" charset="0"/>
                <a:cs typeface="Garamond" panose="02020404030301010803" charset="0"/>
              </a:rPr>
              <a:t>协议里</a:t>
            </a:r>
            <a:r>
              <a:rPr lang="zh-CN" altLang="en-US">
                <a:highlight>
                  <a:srgbClr val="00FF00"/>
                </a:highlight>
                <a:latin typeface="Garamond" panose="02020404030301010803" charset="0"/>
                <a:cs typeface="Garamond" panose="02020404030301010803" charset="0"/>
              </a:rPr>
              <a:t>至少有一个</a:t>
            </a:r>
            <a:r>
              <a:rPr lang="zh-CN" altLang="en-US">
                <a:latin typeface="Garamond" panose="02020404030301010803" charset="0"/>
                <a:cs typeface="Garamond" panose="02020404030301010803" charset="0"/>
              </a:rPr>
              <a:t>算法，其输入设计至少</a:t>
            </a:r>
            <a:r>
              <a:rPr lang="en-US" altLang="zh-CN">
                <a:latin typeface="Garamond" panose="02020404030301010803" charset="0"/>
                <a:cs typeface="Garamond" panose="02020404030301010803" charset="0"/>
              </a:rPr>
              <a:t>2</a:t>
            </a:r>
            <a:r>
              <a:rPr lang="zh-CN" altLang="en-US">
                <a:latin typeface="Garamond" panose="02020404030301010803" charset="0"/>
                <a:cs typeface="Garamond" panose="02020404030301010803" charset="0"/>
              </a:rPr>
              <a:t>方的秘密值，比如</a:t>
            </a:r>
            <a:r>
              <a:rPr lang="en-US" altLang="zh-CN">
                <a:latin typeface="Garamond" panose="02020404030301010803" charset="0"/>
                <a:cs typeface="Garamond" panose="02020404030301010803" charset="0"/>
              </a:rPr>
              <a:t>f(x, y, M)</a:t>
            </a:r>
            <a:r>
              <a:rPr lang="zh-CN" altLang="en-US">
                <a:latin typeface="Garamond" panose="02020404030301010803" charset="0"/>
                <a:cs typeface="Garamond" panose="02020404030301010803" charset="0"/>
              </a:rPr>
              <a:t>。这里的</a:t>
            </a:r>
            <a:r>
              <a:rPr lang="en-US" altLang="zh-CN">
                <a:latin typeface="Garamond" panose="02020404030301010803" charset="0"/>
                <a:cs typeface="Garamond" panose="02020404030301010803" charset="0"/>
              </a:rPr>
              <a:t>x</a:t>
            </a:r>
            <a:r>
              <a:rPr lang="zh-CN" altLang="en-US">
                <a:latin typeface="Garamond" panose="02020404030301010803" charset="0"/>
                <a:cs typeface="Garamond" panose="02020404030301010803" charset="0"/>
              </a:rPr>
              <a:t>来自小强的秘密值，而</a:t>
            </a:r>
            <a:r>
              <a:rPr lang="en-US" altLang="zh-CN">
                <a:latin typeface="Garamond" panose="02020404030301010803" charset="0"/>
                <a:cs typeface="Garamond" panose="02020404030301010803" charset="0"/>
              </a:rPr>
              <a:t>y</a:t>
            </a:r>
            <a:r>
              <a:rPr lang="zh-CN" altLang="en-US">
                <a:latin typeface="Garamond" panose="02020404030301010803" charset="0"/>
                <a:cs typeface="Garamond" panose="02020404030301010803" charset="0"/>
              </a:rPr>
              <a:t>来自小曼的秘密值，而</a:t>
            </a:r>
            <a:r>
              <a:rPr lang="en-US" altLang="zh-CN">
                <a:latin typeface="Garamond" panose="02020404030301010803" charset="0"/>
                <a:cs typeface="Garamond" panose="02020404030301010803" charset="0"/>
              </a:rPr>
              <a:t>M</a:t>
            </a:r>
            <a:r>
              <a:rPr lang="zh-CN" altLang="en-US">
                <a:latin typeface="Garamond" panose="02020404030301010803" charset="0"/>
                <a:cs typeface="Garamond" panose="02020404030301010803" charset="0"/>
              </a:rPr>
              <a:t>是双方的共同输入。</a:t>
            </a:r>
            <a:endParaRPr lang="zh-CN" altLang="en-US">
              <a:latin typeface="Garamond" panose="02020404030301010803" charset="0"/>
              <a:cs typeface="Garamond" panose="02020404030301010803"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类构造：</a:t>
            </a:r>
            <a:r>
              <a:rPr lang="zh-CN"/>
              <a:t>通用改装</a:t>
            </a:r>
            <a:r>
              <a:rPr lang="en-US"/>
              <a:t>   2/5</a:t>
            </a:r>
            <a:endParaRPr lang="zh-CN" altLang="en-US"/>
          </a:p>
        </p:txBody>
      </p:sp>
      <p:sp>
        <p:nvSpPr>
          <p:cNvPr id="3" name="Text Placeholder 2"/>
          <p:cNvSpPr>
            <a:spLocks noGrp="1"/>
          </p:cNvSpPr>
          <p:nvPr>
            <p:ph type="body" idx="1"/>
          </p:nvPr>
        </p:nvSpPr>
        <p:spPr>
          <a:xfrm>
            <a:off x="207010" y="1350645"/>
            <a:ext cx="8642985" cy="4738370"/>
          </a:xfrm>
        </p:spPr>
        <p:txBody>
          <a:bodyPr>
            <a:normAutofit fontScale="90000" lnSpcReduction="10000"/>
          </a:bodyPr>
          <a:p>
            <a:r>
              <a:rPr lang="zh-CN" altLang="en-US">
                <a:highlight>
                  <a:srgbClr val="FFFF00"/>
                </a:highlight>
                <a:sym typeface="+mn-ea"/>
              </a:rPr>
              <a:t>从</a:t>
            </a:r>
            <a:r>
              <a:rPr lang="zh-CN" altLang="en-US">
                <a:sym typeface="+mn-ea"/>
              </a:rPr>
              <a:t>高级的</a:t>
            </a:r>
            <a:r>
              <a:rPr lang="en-US" altLang="zh-CN">
                <a:sym typeface="+mn-ea"/>
              </a:rPr>
              <a:t>primitive</a:t>
            </a:r>
            <a:r>
              <a:rPr lang="zh-CN" altLang="en-US">
                <a:highlight>
                  <a:srgbClr val="FFFF00"/>
                </a:highlight>
                <a:sym typeface="+mn-ea"/>
              </a:rPr>
              <a:t>到</a:t>
            </a:r>
            <a:r>
              <a:rPr lang="zh-CN" altLang="en-US">
                <a:sym typeface="+mn-ea"/>
              </a:rPr>
              <a:t>签名</a:t>
            </a:r>
            <a:r>
              <a:rPr lang="zh-CN" altLang="en-US">
                <a:sym typeface="+mn-ea"/>
              </a:rPr>
              <a:t>方案</a:t>
            </a:r>
            <a:endParaRPr lang="zh-CN" altLang="en-US">
              <a:highlight>
                <a:srgbClr val="FFFF00"/>
              </a:highlight>
            </a:endParaRPr>
          </a:p>
          <a:p>
            <a:pPr marL="342900" indent="-342900">
              <a:buFont typeface="Wingdings" panose="05000000000000000000" charset="0"/>
              <a:buChar char="o"/>
            </a:pPr>
            <a:r>
              <a:t>所谓的通用改装</a:t>
            </a:r>
            <a:r>
              <a:rPr lang="zh-CN"/>
              <a:t>研究的就</a:t>
            </a:r>
            <a:r>
              <a:t>是方案与方案、协议与协议、方案与协议之间是否互通的可能性。从一种密码技术到另一种密码技术</a:t>
            </a:r>
            <a:r>
              <a:rPr lang="zh-CN"/>
              <a:t>。</a:t>
            </a:r>
            <a:endParaRPr lang="zh-CN"/>
          </a:p>
          <a:p>
            <a:pPr marL="342900" indent="-342900">
              <a:buFont typeface="Wingdings" panose="05000000000000000000" charset="0"/>
              <a:buChar char="o"/>
            </a:pPr>
          </a:p>
          <a:p>
            <a:pPr marL="342900" indent="-342900">
              <a:buFont typeface="Wingdings" panose="05000000000000000000" charset="0"/>
              <a:buChar char="o"/>
            </a:pPr>
            <a:r>
              <a:t>假如A和B是两个不同的密码技术</a:t>
            </a:r>
            <a:r>
              <a:rPr lang="en-US"/>
              <a:t>(</a:t>
            </a:r>
            <a:r>
              <a:rPr lang="zh-CN" altLang="en-US"/>
              <a:t>高级的</a:t>
            </a:r>
            <a:r>
              <a:rPr lang="en-US" altLang="zh-CN"/>
              <a:t>primitive</a:t>
            </a:r>
            <a:r>
              <a:rPr lang="en-US"/>
              <a:t>)</a:t>
            </a:r>
            <a:r>
              <a:t>，通用改装研究的就是通过A构造B，以及通过B构造A。</a:t>
            </a:r>
          </a:p>
          <a:p>
            <a:pPr marL="342900" indent="-342900">
              <a:buFont typeface="Wingdings" panose="05000000000000000000" charset="0"/>
              <a:buChar char="o"/>
            </a:pPr>
          </a:p>
          <a:p>
            <a:pPr marL="342900" indent="-342900">
              <a:buFont typeface="Wingdings" panose="05000000000000000000" charset="0"/>
              <a:buChar char="o"/>
            </a:pPr>
            <a:r>
              <a:t>需要注意的是，如果存在从A到B的通用改装，这意味着我们可以用A概念下的</a:t>
            </a:r>
            <a:r>
              <a:rPr>
                <a:solidFill>
                  <a:srgbClr val="FF0000"/>
                </a:solidFill>
              </a:rPr>
              <a:t>任意一个</a:t>
            </a:r>
            <a:r>
              <a:t>方案或协议构造出B概念下的一个方案或协议。</a:t>
            </a: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类构造：</a:t>
            </a:r>
            <a:r>
              <a:rPr lang="zh-CN"/>
              <a:t>通用改装</a:t>
            </a:r>
            <a:r>
              <a:rPr lang="en-US"/>
              <a:t>   3/5</a:t>
            </a:r>
            <a:endParaRPr lang="zh-CN" altLang="en-US"/>
          </a:p>
        </p:txBody>
      </p:sp>
      <p:sp>
        <p:nvSpPr>
          <p:cNvPr id="3" name="Text Placeholder 2"/>
          <p:cNvSpPr>
            <a:spLocks noGrp="1"/>
          </p:cNvSpPr>
          <p:nvPr>
            <p:ph type="body" idx="1"/>
          </p:nvPr>
        </p:nvSpPr>
        <p:spPr>
          <a:xfrm>
            <a:off x="207010" y="1350645"/>
            <a:ext cx="8392795" cy="842645"/>
          </a:xfrm>
        </p:spPr>
        <p:txBody>
          <a:bodyPr>
            <a:normAutofit/>
          </a:bodyPr>
          <a:p>
            <a:r>
              <a:rPr lang="zh-CN" altLang="en-US">
                <a:highlight>
                  <a:srgbClr val="FFFF00"/>
                </a:highlight>
                <a:sym typeface="+mn-ea"/>
              </a:rPr>
              <a:t>从</a:t>
            </a:r>
            <a:r>
              <a:rPr lang="zh-CN" altLang="en-US">
                <a:sym typeface="+mn-ea"/>
              </a:rPr>
              <a:t>高级的</a:t>
            </a:r>
            <a:r>
              <a:rPr lang="en-US" altLang="zh-CN">
                <a:sym typeface="+mn-ea"/>
              </a:rPr>
              <a:t>primitive</a:t>
            </a:r>
            <a:r>
              <a:rPr lang="zh-CN" altLang="en-US">
                <a:highlight>
                  <a:srgbClr val="FFFF00"/>
                </a:highlight>
                <a:sym typeface="+mn-ea"/>
              </a:rPr>
              <a:t>到</a:t>
            </a:r>
            <a:r>
              <a:rPr lang="zh-CN" altLang="en-US">
                <a:sym typeface="+mn-ea"/>
              </a:rPr>
              <a:t>签名</a:t>
            </a:r>
            <a:r>
              <a:rPr lang="zh-CN" altLang="en-US">
                <a:sym typeface="+mn-ea"/>
              </a:rPr>
              <a:t>方案：研究方法论的例子</a:t>
            </a:r>
            <a:endParaRPr lang="zh-CN" altLang="en-US">
              <a:highlight>
                <a:srgbClr val="FFFF00"/>
              </a:highlight>
            </a:endParaRPr>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7077710" y="2870200"/>
            <a:ext cx="1755775" cy="1755775"/>
          </a:xfrm>
          <a:prstGeom prst="rect">
            <a:avLst/>
          </a:prstGeom>
        </p:spPr>
      </p:pic>
      <p:sp>
        <p:nvSpPr>
          <p:cNvPr id="7" name="Text Box 6"/>
          <p:cNvSpPr txBox="1"/>
          <p:nvPr/>
        </p:nvSpPr>
        <p:spPr>
          <a:xfrm>
            <a:off x="394970" y="2426970"/>
            <a:ext cx="6683375" cy="3258185"/>
          </a:xfrm>
          <a:prstGeom prst="rect">
            <a:avLst/>
          </a:prstGeom>
          <a:noFill/>
        </p:spPr>
        <p:txBody>
          <a:bodyPr wrap="square" rtlCol="0" anchor="t">
            <a:noAutofit/>
          </a:bodyPr>
          <a:p>
            <a:pPr marL="342900" indent="-342900">
              <a:buFont typeface="Wingdings" panose="05000000000000000000" charset="0"/>
              <a:buChar char="o"/>
            </a:pPr>
            <a:r>
              <a:rPr lang="zh-CN" altLang="en-US" sz="2800">
                <a:uFillTx/>
                <a:latin typeface="Garamond" panose="02020404030301010803" charset="0"/>
                <a:ea typeface="仿宋" panose="02010609060101010101" charset="-122"/>
                <a:sym typeface="+mn-ea"/>
              </a:rPr>
              <a:t>小明提出了一个从A到B的非常漂亮的通用改装，论文发表，奖励一张大奖状。</a:t>
            </a:r>
            <a:endParaRPr lang="zh-CN" altLang="en-US" sz="2800">
              <a:uFillTx/>
              <a:latin typeface="Garamond" panose="02020404030301010803" charset="0"/>
              <a:ea typeface="仿宋" panose="02010609060101010101" charset="-122"/>
            </a:endParaRPr>
          </a:p>
          <a:p>
            <a:pPr marL="342900" indent="-342900">
              <a:buFont typeface="Wingdings" panose="05000000000000000000" charset="0"/>
              <a:buChar char="o"/>
            </a:pPr>
            <a:endParaRPr lang="zh-CN" altLang="en-US" sz="2800">
              <a:uFillTx/>
              <a:latin typeface="Garamond" panose="02020404030301010803" charset="0"/>
              <a:ea typeface="仿宋" panose="02010609060101010101" charset="-122"/>
            </a:endParaRPr>
          </a:p>
          <a:p>
            <a:pPr marL="342900" indent="-342900">
              <a:buFont typeface="Wingdings" panose="05000000000000000000" charset="0"/>
              <a:buChar char="o"/>
            </a:pPr>
            <a:r>
              <a:rPr lang="zh-CN" altLang="en-US" sz="2800">
                <a:uFillTx/>
                <a:latin typeface="Garamond" panose="02020404030301010803" charset="0"/>
                <a:ea typeface="仿宋" panose="02010609060101010101" charset="-122"/>
                <a:sym typeface="+mn-ea"/>
              </a:rPr>
              <a:t>小强看着眼馋，他很想做一个从C到B的通用改装，可是已经失败好多次，</a:t>
            </a:r>
            <a:r>
              <a:rPr lang="zh-CN" altLang="en-US" sz="2800">
                <a:solidFill>
                  <a:srgbClr val="FF0000"/>
                </a:solidFill>
                <a:uFillTx/>
                <a:latin typeface="Garamond" panose="02020404030301010803" charset="0"/>
                <a:ea typeface="仿宋" panose="02010609060101010101" charset="-122"/>
                <a:sym typeface="+mn-ea"/>
              </a:rPr>
              <a:t>我们该建议小强怎么办</a:t>
            </a:r>
            <a:r>
              <a:rPr lang="zh-CN" altLang="en-US" sz="2800">
                <a:uFillTx/>
                <a:latin typeface="Garamond" panose="02020404030301010803" charset="0"/>
                <a:ea typeface="仿宋" panose="02010609060101010101" charset="-122"/>
                <a:sym typeface="+mn-ea"/>
              </a:rPr>
              <a:t>？</a:t>
            </a:r>
            <a:endParaRPr lang="zh-CN" altLang="en-US" sz="2800">
              <a:uFillTx/>
              <a:latin typeface="Garamond" panose="02020404030301010803" charset="0"/>
              <a:ea typeface="仿宋" panose="02010609060101010101"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类构造：</a:t>
            </a:r>
            <a:r>
              <a:rPr lang="zh-CN"/>
              <a:t>通用改装</a:t>
            </a:r>
            <a:r>
              <a:rPr lang="en-US"/>
              <a:t>   4/5</a:t>
            </a:r>
            <a:endParaRPr lang="zh-CN" altLang="en-US"/>
          </a:p>
        </p:txBody>
      </p:sp>
      <p:sp>
        <p:nvSpPr>
          <p:cNvPr id="3" name="Text Placeholder 2"/>
          <p:cNvSpPr>
            <a:spLocks noGrp="1"/>
          </p:cNvSpPr>
          <p:nvPr>
            <p:ph type="body" idx="1"/>
          </p:nvPr>
        </p:nvSpPr>
        <p:spPr>
          <a:xfrm>
            <a:off x="207010" y="1350645"/>
            <a:ext cx="8392795" cy="842645"/>
          </a:xfrm>
        </p:spPr>
        <p:txBody>
          <a:bodyPr>
            <a:normAutofit/>
          </a:bodyPr>
          <a:p>
            <a:r>
              <a:rPr lang="zh-CN" altLang="en-US">
                <a:highlight>
                  <a:srgbClr val="FFFF00"/>
                </a:highlight>
                <a:sym typeface="+mn-ea"/>
              </a:rPr>
              <a:t>从</a:t>
            </a:r>
            <a:r>
              <a:rPr lang="zh-CN" altLang="en-US">
                <a:sym typeface="+mn-ea"/>
              </a:rPr>
              <a:t>高级的</a:t>
            </a:r>
            <a:r>
              <a:rPr lang="en-US" altLang="zh-CN">
                <a:sym typeface="+mn-ea"/>
              </a:rPr>
              <a:t>primitive</a:t>
            </a:r>
            <a:r>
              <a:rPr lang="zh-CN" altLang="en-US">
                <a:highlight>
                  <a:srgbClr val="FFFF00"/>
                </a:highlight>
                <a:sym typeface="+mn-ea"/>
              </a:rPr>
              <a:t>到</a:t>
            </a:r>
            <a:r>
              <a:rPr lang="zh-CN" altLang="en-US">
                <a:sym typeface="+mn-ea"/>
              </a:rPr>
              <a:t>签名</a:t>
            </a:r>
            <a:r>
              <a:rPr lang="zh-CN" altLang="en-US">
                <a:sym typeface="+mn-ea"/>
              </a:rPr>
              <a:t>方案：研究方法论的例子</a:t>
            </a:r>
            <a:endParaRPr lang="zh-CN" altLang="en-US">
              <a:highlight>
                <a:srgbClr val="FFFF00"/>
              </a:highlight>
            </a:endParaRPr>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
        <p:nvSpPr>
          <p:cNvPr id="7" name="Text Box 6"/>
          <p:cNvSpPr txBox="1"/>
          <p:nvPr/>
        </p:nvSpPr>
        <p:spPr>
          <a:xfrm>
            <a:off x="394970" y="2426970"/>
            <a:ext cx="6777355" cy="3929380"/>
          </a:xfrm>
          <a:prstGeom prst="rect">
            <a:avLst/>
          </a:prstGeom>
          <a:noFill/>
        </p:spPr>
        <p:txBody>
          <a:bodyPr wrap="square" rtlCol="0" anchor="t">
            <a:noAutofit/>
          </a:bodyPr>
          <a:p>
            <a:pPr marL="342900" indent="-342900">
              <a:buFont typeface="Wingdings" panose="05000000000000000000" charset="0"/>
              <a:buChar char="o"/>
            </a:pPr>
            <a:r>
              <a:rPr lang="zh-CN" altLang="en-US" sz="2800">
                <a:uFillTx/>
                <a:latin typeface="Garamond" panose="02020404030301010803" charset="0"/>
                <a:ea typeface="仿宋" panose="02010609060101010101" charset="-122"/>
                <a:sym typeface="+mn-ea"/>
              </a:rPr>
              <a:t>小明提出了一个从A到B的非常漂亮的通用改装，论文发表，奖励一张大奖状。</a:t>
            </a:r>
            <a:endParaRPr lang="zh-CN" altLang="en-US" sz="2800">
              <a:uFillTx/>
              <a:latin typeface="Garamond" panose="02020404030301010803" charset="0"/>
              <a:ea typeface="仿宋" panose="02010609060101010101" charset="-122"/>
            </a:endParaRPr>
          </a:p>
          <a:p>
            <a:pPr marL="342900" indent="-342900">
              <a:buFont typeface="Wingdings" panose="05000000000000000000" charset="0"/>
              <a:buChar char="o"/>
            </a:pPr>
            <a:endParaRPr lang="zh-CN" altLang="en-US" sz="2800">
              <a:latin typeface="Garamond" panose="02020404030301010803" charset="0"/>
              <a:ea typeface="仿宋" panose="02010609060101010101" charset="-122"/>
            </a:endParaRPr>
          </a:p>
          <a:p>
            <a:pPr marL="342900" indent="-342900">
              <a:buFont typeface="Wingdings" panose="05000000000000000000" charset="0"/>
              <a:buChar char="o"/>
            </a:pPr>
            <a:r>
              <a:rPr lang="zh-CN" altLang="en-US" sz="2800">
                <a:latin typeface="Garamond" panose="02020404030301010803" charset="0"/>
                <a:ea typeface="仿宋" panose="02010609060101010101" charset="-122"/>
                <a:sym typeface="+mn-ea"/>
              </a:rPr>
              <a:t>小强看着眼馋，他很想做一个从C到B的通用改装，可是已经失败好多次，</a:t>
            </a:r>
            <a:r>
              <a:rPr lang="zh-CN" altLang="en-US" sz="2800">
                <a:solidFill>
                  <a:srgbClr val="FF0000"/>
                </a:solidFill>
                <a:latin typeface="Garamond" panose="02020404030301010803" charset="0"/>
                <a:ea typeface="仿宋" panose="02010609060101010101" charset="-122"/>
                <a:sym typeface="+mn-ea"/>
              </a:rPr>
              <a:t>我们该建议小强怎么办</a:t>
            </a:r>
            <a:r>
              <a:rPr lang="zh-CN" altLang="en-US" sz="2800">
                <a:latin typeface="Garamond" panose="02020404030301010803" charset="0"/>
                <a:ea typeface="仿宋" panose="02010609060101010101" charset="-122"/>
                <a:sym typeface="+mn-ea"/>
              </a:rPr>
              <a:t>？</a:t>
            </a:r>
            <a:endParaRPr lang="zh-CN" altLang="en-US" sz="2800">
              <a:latin typeface="Garamond" panose="02020404030301010803" charset="0"/>
              <a:ea typeface="仿宋" panose="02010609060101010101" charset="-122"/>
              <a:sym typeface="+mn-ea"/>
            </a:endParaRPr>
          </a:p>
          <a:p>
            <a:pPr marL="342900" indent="-342900">
              <a:buFont typeface="Wingdings" panose="05000000000000000000" charset="0"/>
              <a:buChar char="o"/>
            </a:pPr>
            <a:endParaRPr lang="zh-CN" altLang="en-US" sz="2800">
              <a:latin typeface="Garamond" panose="02020404030301010803" charset="0"/>
              <a:ea typeface="仿宋" panose="02010609060101010101" charset="-122"/>
              <a:sym typeface="+mn-ea"/>
            </a:endParaRPr>
          </a:p>
          <a:p>
            <a:pPr marL="342900" indent="-342900">
              <a:buFont typeface="Wingdings" panose="05000000000000000000" charset="0"/>
              <a:buChar char="o"/>
            </a:pPr>
            <a:r>
              <a:rPr lang="zh-CN" altLang="en-US" sz="2800">
                <a:latin typeface="Garamond" panose="02020404030301010803" charset="0"/>
                <a:ea typeface="仿宋" panose="02010609060101010101" charset="-122"/>
                <a:sym typeface="+mn-ea"/>
              </a:rPr>
              <a:t>答：</a:t>
            </a:r>
            <a:r>
              <a:rPr lang="en-US" altLang="zh-CN" sz="2800">
                <a:latin typeface="Garamond" panose="02020404030301010803" charset="0"/>
                <a:ea typeface="仿宋" panose="02010609060101010101" charset="-122"/>
                <a:sym typeface="+mn-ea"/>
              </a:rPr>
              <a:t> </a:t>
            </a:r>
            <a:r>
              <a:rPr lang="zh-CN" altLang="en-US" sz="2800">
                <a:latin typeface="Garamond" panose="02020404030301010803" charset="0"/>
                <a:ea typeface="仿宋" panose="02010609060101010101" charset="-122"/>
                <a:sym typeface="+mn-ea"/>
              </a:rPr>
              <a:t>从</a:t>
            </a:r>
            <a:r>
              <a:rPr lang="zh-CN" altLang="en-US" sz="2800">
                <a:solidFill>
                  <a:schemeClr val="bg1"/>
                </a:solidFill>
                <a:highlight>
                  <a:srgbClr val="FF0000"/>
                </a:highlight>
                <a:latin typeface="Garamond" panose="02020404030301010803" charset="0"/>
                <a:ea typeface="仿宋" panose="02010609060101010101" charset="-122"/>
                <a:sym typeface="+mn-ea"/>
              </a:rPr>
              <a:t>范围更小的</a:t>
            </a:r>
            <a:r>
              <a:rPr lang="en-US" altLang="zh-CN" sz="2800">
                <a:latin typeface="Garamond" panose="02020404030301010803" charset="0"/>
                <a:ea typeface="仿宋" panose="02010609060101010101" charset="-122"/>
                <a:sym typeface="+mn-ea"/>
              </a:rPr>
              <a:t>C</a:t>
            </a:r>
            <a:r>
              <a:rPr lang="zh-CN" altLang="en-US" sz="2800">
                <a:latin typeface="Garamond" panose="02020404030301010803" charset="0"/>
                <a:ea typeface="仿宋" panose="02010609060101010101" charset="-122"/>
                <a:sym typeface="+mn-ea"/>
              </a:rPr>
              <a:t>到</a:t>
            </a:r>
            <a:r>
              <a:rPr lang="en-US" altLang="zh-CN" sz="2800">
                <a:latin typeface="Garamond" panose="02020404030301010803" charset="0"/>
                <a:ea typeface="仿宋" panose="02010609060101010101" charset="-122"/>
                <a:sym typeface="+mn-ea"/>
              </a:rPr>
              <a:t>B</a:t>
            </a:r>
            <a:r>
              <a:rPr lang="zh-CN" altLang="en-US" sz="2800">
                <a:latin typeface="Garamond" panose="02020404030301010803" charset="0"/>
                <a:ea typeface="仿宋" panose="02010609060101010101" charset="-122"/>
                <a:sym typeface="+mn-ea"/>
              </a:rPr>
              <a:t>！</a:t>
            </a:r>
            <a:endParaRPr lang="zh-CN" altLang="en-US" sz="2800">
              <a:latin typeface="Garamond" panose="02020404030301010803" charset="0"/>
              <a:ea typeface="仿宋" panose="02010609060101010101" charset="-122"/>
              <a:sym typeface="+mn-ea"/>
            </a:endParaRPr>
          </a:p>
        </p:txBody>
      </p:sp>
      <p:pic>
        <p:nvPicPr>
          <p:cNvPr id="100" name="Picture 99"/>
          <p:cNvPicPr/>
          <p:nvPr/>
        </p:nvPicPr>
        <p:blipFill>
          <a:blip r:embed="rId1"/>
          <a:stretch>
            <a:fillRect/>
          </a:stretch>
        </p:blipFill>
        <p:spPr>
          <a:xfrm>
            <a:off x="7071360" y="2883535"/>
            <a:ext cx="1680210" cy="180721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类构造：</a:t>
            </a:r>
            <a:r>
              <a:rPr lang="zh-CN"/>
              <a:t>通用改装</a:t>
            </a:r>
            <a:r>
              <a:rPr lang="en-US"/>
              <a:t>   5/5</a:t>
            </a:r>
            <a:endParaRPr lang="zh-CN" altLang="en-US"/>
          </a:p>
        </p:txBody>
      </p:sp>
      <p:sp>
        <p:nvSpPr>
          <p:cNvPr id="3" name="Text Placeholder 2"/>
          <p:cNvSpPr>
            <a:spLocks noGrp="1"/>
          </p:cNvSpPr>
          <p:nvPr>
            <p:ph type="body" idx="1"/>
          </p:nvPr>
        </p:nvSpPr>
        <p:spPr>
          <a:xfrm>
            <a:off x="207010" y="1350645"/>
            <a:ext cx="8392795" cy="842645"/>
          </a:xfrm>
        </p:spPr>
        <p:txBody>
          <a:bodyPr>
            <a:normAutofit lnSpcReduction="20000"/>
          </a:bodyPr>
          <a:p>
            <a:r>
              <a:rPr lang="zh-CN" altLang="en-US">
                <a:highlight>
                  <a:srgbClr val="FFFF00"/>
                </a:highlight>
                <a:sym typeface="+mn-ea"/>
              </a:rPr>
              <a:t>从</a:t>
            </a:r>
            <a:r>
              <a:rPr lang="zh-CN" altLang="en-US">
                <a:sym typeface="+mn-ea"/>
              </a:rPr>
              <a:t>高级的</a:t>
            </a:r>
            <a:r>
              <a:rPr lang="en-US" altLang="zh-CN">
                <a:sym typeface="+mn-ea"/>
              </a:rPr>
              <a:t>primitive</a:t>
            </a:r>
            <a:r>
              <a:rPr lang="zh-CN" altLang="en-US">
                <a:highlight>
                  <a:srgbClr val="FFFF00"/>
                </a:highlight>
                <a:sym typeface="+mn-ea"/>
              </a:rPr>
              <a:t>到</a:t>
            </a:r>
            <a:r>
              <a:rPr lang="zh-CN" altLang="en-US">
                <a:sym typeface="+mn-ea"/>
              </a:rPr>
              <a:t>签名方案：</a:t>
            </a:r>
            <a:r>
              <a:rPr lang="en-US" altLang="zh-CN">
                <a:sym typeface="+mn-ea"/>
              </a:rPr>
              <a:t> </a:t>
            </a:r>
            <a:r>
              <a:rPr lang="zh-CN" altLang="en-US" sz="2000">
                <a:sym typeface="+mn-ea"/>
              </a:rPr>
              <a:t>从特殊框架的认证协议到签名</a:t>
            </a:r>
            <a:endParaRPr lang="zh-CN" altLang="en-US" sz="2000">
              <a:highlight>
                <a:srgbClr val="FFFF00"/>
              </a:highlight>
            </a:endParaRPr>
          </a:p>
          <a:p>
            <a:pPr>
              <a:buFont typeface="Wingdings" panose="05000000000000000000" charset="0"/>
            </a:pPr>
            <a:endParaRPr lang="zh-CN" altLang="en-US" sz="2000"/>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pic>
        <p:nvPicPr>
          <p:cNvPr id="6" name="Picture 5"/>
          <p:cNvPicPr>
            <a:picLocks noChangeAspect="1"/>
          </p:cNvPicPr>
          <p:nvPr/>
        </p:nvPicPr>
        <p:blipFill>
          <a:blip r:embed="rId1"/>
          <a:stretch>
            <a:fillRect/>
          </a:stretch>
        </p:blipFill>
        <p:spPr>
          <a:xfrm>
            <a:off x="979805" y="2292350"/>
            <a:ext cx="7118985" cy="2061210"/>
          </a:xfrm>
          <a:prstGeom prst="rect">
            <a:avLst/>
          </a:prstGeom>
        </p:spPr>
      </p:pic>
      <p:pic>
        <p:nvPicPr>
          <p:cNvPr id="8" name="Picture 7"/>
          <p:cNvPicPr>
            <a:picLocks noChangeAspect="1"/>
          </p:cNvPicPr>
          <p:nvPr/>
        </p:nvPicPr>
        <p:blipFill>
          <a:blip r:embed="rId2"/>
          <a:stretch>
            <a:fillRect/>
          </a:stretch>
        </p:blipFill>
        <p:spPr>
          <a:xfrm>
            <a:off x="1105535" y="4301490"/>
            <a:ext cx="6932295" cy="1951355"/>
          </a:xfrm>
          <a:prstGeom prst="rect">
            <a:avLst/>
          </a:prstGeom>
        </p:spPr>
      </p:pic>
      <p:sp>
        <p:nvSpPr>
          <p:cNvPr id="101" name="Text Box 100"/>
          <p:cNvSpPr txBox="1"/>
          <p:nvPr/>
        </p:nvSpPr>
        <p:spPr>
          <a:xfrm>
            <a:off x="291465" y="2025650"/>
            <a:ext cx="8308340" cy="368300"/>
          </a:xfrm>
          <a:prstGeom prst="rect">
            <a:avLst/>
          </a:prstGeom>
          <a:noFill/>
          <a:ln w="9525">
            <a:noFill/>
          </a:ln>
        </p:spPr>
        <p:txBody>
          <a:bodyPr wrap="square">
            <a:spAutoFit/>
          </a:bodyPr>
          <a:p>
            <a:pPr indent="0"/>
            <a:r>
              <a:rPr lang="zh-CN" b="0">
                <a:latin typeface="Garamond" panose="02020404030301010803" charset="0"/>
                <a:ea typeface="宋体" panose="02010600030101010101" pitchFamily="2" charset="-122"/>
                <a:cs typeface="Garamond" panose="02020404030301010803" charset="0"/>
              </a:rPr>
              <a:t>《</a:t>
            </a:r>
            <a:r>
              <a:rPr lang="en-US" b="0">
                <a:latin typeface="Garamond" panose="02020404030301010803" charset="0"/>
                <a:ea typeface="宋体" panose="02010600030101010101" pitchFamily="2" charset="-122"/>
                <a:cs typeface="Garamond" panose="02020404030301010803" charset="0"/>
              </a:rPr>
              <a:t>How to Prove Yourself</a:t>
            </a:r>
            <a:r>
              <a:rPr lang="zh-CN" b="0">
                <a:latin typeface="Garamond" panose="02020404030301010803" charset="0"/>
                <a:ea typeface="宋体" panose="02010600030101010101" pitchFamily="2" charset="-122"/>
                <a:cs typeface="Garamond" panose="02020404030301010803" charset="0"/>
              </a:rPr>
              <a:t>：</a:t>
            </a:r>
            <a:r>
              <a:rPr lang="en-US" b="0">
                <a:latin typeface="Garamond" panose="02020404030301010803" charset="0"/>
                <a:ea typeface="宋体" panose="02010600030101010101" pitchFamily="2" charset="-122"/>
                <a:cs typeface="Garamond" panose="02020404030301010803" charset="0"/>
              </a:rPr>
              <a:t>Practical Solutions to Identification and Signature Problems</a:t>
            </a:r>
            <a:r>
              <a:rPr lang="zh-CN" b="0">
                <a:latin typeface="Garamond" panose="02020404030301010803" charset="0"/>
                <a:ea typeface="宋体" panose="02010600030101010101" pitchFamily="2" charset="-122"/>
                <a:cs typeface="Garamond" panose="02020404030301010803" charset="0"/>
              </a:rPr>
              <a:t>》</a:t>
            </a:r>
            <a:endParaRPr lang="zh-CN" b="0">
              <a:latin typeface="Garamond" panose="02020404030301010803" charset="0"/>
              <a:ea typeface="宋体" panose="02010600030101010101" pitchFamily="2" charset="-122"/>
              <a:cs typeface="Garamond" panose="02020404030301010803"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三大构造总结</a:t>
            </a:r>
            <a:endParaRPr lang="en-US"/>
          </a:p>
        </p:txBody>
      </p:sp>
      <p:sp>
        <p:nvSpPr>
          <p:cNvPr id="3" name="Text Placeholder 2"/>
          <p:cNvSpPr>
            <a:spLocks noGrp="1"/>
          </p:cNvSpPr>
          <p:nvPr>
            <p:ph type="body" idx="1"/>
          </p:nvPr>
        </p:nvSpPr>
        <p:spPr/>
        <p:txBody>
          <a:bodyPr>
            <a:normAutofit fontScale="90000" lnSpcReduction="20000"/>
          </a:bodyPr>
          <a:p>
            <a:pPr marL="457200" indent="-457200">
              <a:buFont typeface="Wingdings" panose="05000000000000000000" charset="0"/>
              <a:buChar char="o"/>
            </a:pPr>
            <a:r>
              <a:rPr lang="en-US">
                <a:highlight>
                  <a:srgbClr val="FFFF00"/>
                </a:highlight>
              </a:rPr>
              <a:t>通用构造</a:t>
            </a:r>
            <a:r>
              <a:rPr lang="en-US"/>
              <a:t>和</a:t>
            </a:r>
            <a:r>
              <a:rPr lang="en-US">
                <a:highlight>
                  <a:srgbClr val="00FF00"/>
                </a:highlight>
              </a:rPr>
              <a:t>具体构造</a:t>
            </a:r>
            <a:r>
              <a:rPr lang="en-US"/>
              <a:t>侧重点不同。通用构造侧重函数的任意性，强调海纳百川；具体构造侧重构造的新奇性，强调方法独特。</a:t>
            </a:r>
            <a:endParaRPr lang="en-US"/>
          </a:p>
          <a:p>
            <a:pPr marL="457200" indent="-457200">
              <a:buFont typeface="Wingdings" panose="05000000000000000000" charset="0"/>
              <a:buChar char="o"/>
            </a:pPr>
            <a:r>
              <a:rPr lang="en-US">
                <a:highlight>
                  <a:srgbClr val="00FF00"/>
                </a:highlight>
              </a:rPr>
              <a:t>具体构造</a:t>
            </a:r>
            <a:r>
              <a:rPr lang="en-US"/>
              <a:t>不需要分两步走，方案一步到位后可以立即落地实现。当然，它们之间还有一个很大的区别，那就是通用构造的安全性分析比较容易、效率较低，而具体构造完全相反。</a:t>
            </a:r>
            <a:endParaRPr lang="en-US"/>
          </a:p>
          <a:p>
            <a:pPr marL="457200" indent="-457200">
              <a:buFont typeface="Wingdings" panose="05000000000000000000" charset="0"/>
              <a:buChar char="o"/>
            </a:pPr>
            <a:r>
              <a:rPr lang="zh-CN" altLang="en-US">
                <a:highlight>
                  <a:srgbClr val="FF00FF"/>
                </a:highlight>
              </a:rPr>
              <a:t>通用改装</a:t>
            </a:r>
            <a:r>
              <a:rPr lang="zh-CN" altLang="en-US"/>
              <a:t>是高级版的通用构造。从</a:t>
            </a:r>
            <a:r>
              <a:rPr lang="en-US" altLang="zh-CN"/>
              <a:t>A</a:t>
            </a:r>
            <a:r>
              <a:rPr lang="zh-CN" altLang="en-US"/>
              <a:t>到</a:t>
            </a:r>
            <a:r>
              <a:rPr lang="en-US" altLang="zh-CN"/>
              <a:t>B</a:t>
            </a:r>
            <a:r>
              <a:rPr lang="zh-CN"/>
              <a:t>或许不难，但从更大范围的</a:t>
            </a:r>
            <a:r>
              <a:rPr lang="en-US" altLang="zh-CN"/>
              <a:t>A</a:t>
            </a:r>
            <a:r>
              <a:rPr lang="zh-CN" altLang="en-US"/>
              <a:t>到</a:t>
            </a:r>
            <a:r>
              <a:rPr lang="en-US" altLang="zh-CN"/>
              <a:t>B</a:t>
            </a:r>
            <a:r>
              <a:rPr lang="zh-CN" altLang="en-US"/>
              <a:t>也许就不那么容易了。</a:t>
            </a:r>
            <a:endParaRPr lang="zh-CN"/>
          </a:p>
          <a:p>
            <a:pPr marL="457200" indent="-457200">
              <a:buFont typeface="Wingdings" panose="05000000000000000000" charset="0"/>
              <a:buChar char="o"/>
            </a:pPr>
            <a:endParaRPr lang="zh-CN"/>
          </a:p>
          <a:p>
            <a:pPr marL="457200" indent="-457200">
              <a:buFont typeface="Wingdings" panose="05000000000000000000" charset="0"/>
              <a:buChar char="o"/>
            </a:pPr>
            <a:r>
              <a:rPr lang="en-US"/>
              <a:t>正在研究密码学的</a:t>
            </a:r>
            <a:r>
              <a:rPr lang="zh-CN" altLang="en-US"/>
              <a:t>同学</a:t>
            </a:r>
            <a:r>
              <a:rPr lang="en-US"/>
              <a:t>一定要记住一个词：Tradeoff，即鱼和熊掌不可兼得</a:t>
            </a:r>
            <a:r>
              <a:rPr lang="zh-CN" altLang="en-US"/>
              <a:t>（所有方案都有这特点）</a:t>
            </a:r>
            <a:r>
              <a:rPr lang="en-US"/>
              <a:t>。</a:t>
            </a:r>
            <a:endParaRPr 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密码学研究的罗马之路 1/4</a:t>
            </a:r>
            <a:endParaRPr lang="zh-CN" altLang="en-US"/>
          </a:p>
        </p:txBody>
      </p:sp>
      <p:sp>
        <p:nvSpPr>
          <p:cNvPr id="3" name="Text Placeholder 2"/>
          <p:cNvSpPr>
            <a:spLocks noGrp="1"/>
          </p:cNvSpPr>
          <p:nvPr>
            <p:ph type="body" idx="1"/>
          </p:nvPr>
        </p:nvSpPr>
        <p:spPr/>
        <p:txBody>
          <a:bodyPr/>
          <a:p>
            <a:pPr marL="457200" indent="-457200">
              <a:buFont typeface="Wingdings" panose="05000000000000000000" charset="0"/>
              <a:buChar char="o"/>
            </a:pPr>
            <a:r>
              <a:rPr lang="en-US"/>
              <a:t>构造密码方案的终极本质可以体现在</a:t>
            </a:r>
            <a:r>
              <a:rPr lang="en-US">
                <a:highlight>
                  <a:srgbClr val="FFFF00"/>
                </a:highlight>
              </a:rPr>
              <a:t>从A到B这种道路探索的过程</a:t>
            </a:r>
            <a:r>
              <a:rPr lang="zh-CN" altLang="en-US"/>
              <a:t>。在这里，</a:t>
            </a:r>
            <a:r>
              <a:rPr lang="en-US" altLang="zh-CN"/>
              <a:t>A</a:t>
            </a:r>
            <a:r>
              <a:rPr lang="zh-CN" altLang="en-US"/>
              <a:t>是起点，</a:t>
            </a:r>
            <a:r>
              <a:rPr lang="en-US" altLang="zh-CN"/>
              <a:t>B</a:t>
            </a:r>
            <a:r>
              <a:rPr lang="zh-CN" altLang="en-US"/>
              <a:t>是终点。</a:t>
            </a:r>
            <a:endParaRPr lang="en-US"/>
          </a:p>
          <a:p>
            <a:pPr marL="457200" indent="-457200">
              <a:buFont typeface="Wingdings" panose="05000000000000000000" charset="0"/>
              <a:buChar char="o"/>
            </a:pPr>
            <a:r>
              <a:rPr lang="en-US"/>
              <a:t>学术论文标题里的“from”和“based on”实际上就是用来指出与方案构造有关的起点</a:t>
            </a:r>
            <a:r>
              <a:rPr lang="zh-CN" altLang="en-US"/>
              <a:t>（</a:t>
            </a:r>
            <a:r>
              <a:rPr lang="en-US" altLang="zh-CN"/>
              <a:t>A</a:t>
            </a:r>
            <a:r>
              <a:rPr lang="zh-CN" altLang="en-US"/>
              <a:t>）</a:t>
            </a:r>
            <a:r>
              <a:rPr lang="en-US"/>
              <a:t>。</a:t>
            </a:r>
            <a:endParaRPr lang="en-US"/>
          </a:p>
          <a:p>
            <a:pPr marL="457200" indent="-457200">
              <a:buFont typeface="Wingdings" panose="05000000000000000000" charset="0"/>
              <a:buChar char="o"/>
            </a:pPr>
            <a:r>
              <a:rPr lang="en-US"/>
              <a:t>条条大路通罗马，但</a:t>
            </a:r>
            <a:r>
              <a:rPr lang="en-US">
                <a:highlight>
                  <a:srgbClr val="00FF00"/>
                </a:highlight>
              </a:rPr>
              <a:t>我们人类希望可以寻找到一条综合最优的大路</a:t>
            </a:r>
            <a:r>
              <a:rPr lang="en-US"/>
              <a:t>，于是开辟了一条又一条前往罗马的大路。</a:t>
            </a:r>
            <a:endParaRPr lang="en-US"/>
          </a:p>
          <a:p>
            <a:pPr marL="457200" indent="-457200">
              <a:buFont typeface="Wingdings" panose="05000000000000000000" charset="0"/>
              <a:buChar char="o"/>
            </a:pPr>
            <a:r>
              <a:rPr lang="en-US"/>
              <a:t>在大多数情况下，我们开辟的大路仅仅是作为官方大路（算法标准）的参考对象而已。</a:t>
            </a:r>
            <a:endParaRPr 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密码学研究的罗马之路 2/4</a:t>
            </a:r>
            <a:endParaRPr lang="zh-CN" altLang="en-US"/>
          </a:p>
        </p:txBody>
      </p:sp>
      <p:sp>
        <p:nvSpPr>
          <p:cNvPr id="3" name="Text Placeholder 2"/>
          <p:cNvSpPr>
            <a:spLocks noGrp="1"/>
          </p:cNvSpPr>
          <p:nvPr>
            <p:ph type="body" idx="1"/>
          </p:nvPr>
        </p:nvSpPr>
        <p:spPr>
          <a:xfrm>
            <a:off x="207010" y="1350645"/>
            <a:ext cx="8749665" cy="4813935"/>
          </a:xfrm>
        </p:spPr>
        <p:txBody>
          <a:bodyPr>
            <a:normAutofit lnSpcReduction="10000"/>
          </a:bodyPr>
          <a:p>
            <a:pPr marL="457200" indent="-457200">
              <a:buFont typeface="Wingdings" panose="05000000000000000000" charset="0"/>
              <a:buChar char="o"/>
            </a:pPr>
            <a:r>
              <a:t>有了一个新密码方案之后，密码圈研究人员很少用“更好”或“最好”等词汇介绍新提出的密码方案，因为评价因素实在是太多，导致这些词汇缺乏准确性。</a:t>
            </a:r>
          </a:p>
          <a:p>
            <a:pPr marL="457200" indent="-457200">
              <a:buFont typeface="Wingdings" panose="05000000000000000000" charset="0"/>
              <a:buChar char="o"/>
            </a:pPr>
          </a:p>
          <a:p>
            <a:pPr marL="457200" indent="-457200">
              <a:buFont typeface="Wingdings" panose="05000000000000000000" charset="0"/>
              <a:buChar char="o"/>
            </a:pPr>
            <a:r>
              <a:t>当把所有的因素都考虑进去后，所有的方案都有好的一面和差的一面，因此没有更好或最好的方案。这也是前面介绍的不可忘记的Tradeoff。</a:t>
            </a:r>
          </a:p>
          <a:p>
            <a:pPr marL="457200" indent="-457200">
              <a:buFont typeface="Wingdings" panose="05000000000000000000" charset="0"/>
              <a:buChar char="o"/>
            </a:pPr>
          </a:p>
          <a:p>
            <a:pPr marL="457200" indent="-457200">
              <a:buFont typeface="Wingdings" panose="05000000000000000000" charset="0"/>
              <a:buChar char="o"/>
            </a:pPr>
            <a:r>
              <a:rPr lang="zh-CN"/>
              <a:t>如何</a:t>
            </a:r>
            <a:r>
              <a:rPr lang="en-US" altLang="zh-CN"/>
              <a:t>argue</a:t>
            </a:r>
            <a:r>
              <a:rPr lang="zh-CN" altLang="en-US"/>
              <a:t>一个新方案的研究贡献是需要技巧的。可以理解为绞尽脑汁为每一个人存在的价值进行辩护。</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密码学研究的罗马之路 3/4</a:t>
            </a:r>
            <a:endParaRPr lang="zh-CN" altLang="en-US"/>
          </a:p>
        </p:txBody>
      </p:sp>
      <p:sp>
        <p:nvSpPr>
          <p:cNvPr id="3" name="Text Placeholder 2"/>
          <p:cNvSpPr>
            <a:spLocks noGrp="1"/>
          </p:cNvSpPr>
          <p:nvPr>
            <p:ph type="body" idx="1"/>
          </p:nvPr>
        </p:nvSpPr>
        <p:spPr>
          <a:xfrm>
            <a:off x="207010" y="1350645"/>
            <a:ext cx="8749665" cy="4813935"/>
          </a:xfrm>
        </p:spPr>
        <p:txBody>
          <a:bodyPr>
            <a:normAutofit/>
          </a:bodyPr>
          <a:p>
            <a:pPr marL="457200" indent="-457200">
              <a:buFont typeface="Wingdings" panose="05000000000000000000" charset="0"/>
              <a:buChar char="o"/>
            </a:pPr>
            <a:r>
              <a:t>假设有A，B，C，……， X， Y，Z共26个积极的评价因素。假如我们构造的方案具有A、I、C、N四个性质，那么我们只能说所构造的方案具有这四个性质，不能说我们的方案更好。</a:t>
            </a:r>
          </a:p>
          <a:p>
            <a:pPr marL="457200" indent="-457200">
              <a:buFont typeface="Wingdings" panose="05000000000000000000" charset="0"/>
              <a:buChar char="o"/>
            </a:pPr>
          </a:p>
          <a:p>
            <a:pPr marL="457200" indent="-457200">
              <a:buFont typeface="Wingdings" panose="05000000000000000000" charset="0"/>
              <a:buChar char="o"/>
            </a:pPr>
            <a:r>
              <a:t>密码圈内的高级玩家在介绍A、I、C、N四个性质时，他们从来都不需要通过对比其它22个性质显示研究结果的重要性。</a:t>
            </a:r>
            <a:r>
              <a:rPr lang="zh-CN"/>
              <a:t>他们的做法是</a:t>
            </a:r>
            <a:r>
              <a:t>：找一个特殊的、需要A、I、C、N这四个性质的应用场景或者切入点。</a:t>
            </a:r>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密码学研究的罗马之路 4/4</a:t>
            </a:r>
            <a:endParaRPr lang="en-US"/>
          </a:p>
        </p:txBody>
      </p:sp>
      <p:sp>
        <p:nvSpPr>
          <p:cNvPr id="3" name="Text Placeholder 2"/>
          <p:cNvSpPr>
            <a:spLocks noGrp="1"/>
          </p:cNvSpPr>
          <p:nvPr>
            <p:ph type="body" idx="1"/>
          </p:nvPr>
        </p:nvSpPr>
        <p:spPr>
          <a:xfrm>
            <a:off x="207010" y="1350645"/>
            <a:ext cx="8749665" cy="4861560"/>
          </a:xfrm>
        </p:spPr>
        <p:txBody>
          <a:bodyPr>
            <a:normAutofit fontScale="90000" lnSpcReduction="10000"/>
          </a:bodyPr>
          <a:p>
            <a:r>
              <a:rPr lang="en-US"/>
              <a:t>以去罗马为例</a:t>
            </a:r>
            <a:r>
              <a:rPr lang="zh-CN" altLang="en-US"/>
              <a:t>：</a:t>
            </a:r>
            <a:endParaRPr lang="zh-CN" altLang="en-US"/>
          </a:p>
          <a:p>
            <a:pPr marL="457200" indent="-457200">
              <a:buFont typeface="Wingdings" panose="05000000000000000000" charset="0"/>
              <a:buChar char="o"/>
            </a:pPr>
            <a:r>
              <a:rPr lang="en-US"/>
              <a:t>密码圈的学术论文经常是这么介绍研究成果：“有一群人需要前往罗马，他们将在X领域为我们人类做出不可替代的贡献，所以他们能否安全到达罗马对我们人类在该领域很重要”。</a:t>
            </a:r>
            <a:endParaRPr lang="en-US"/>
          </a:p>
          <a:p>
            <a:pPr marL="457200" indent="-457200">
              <a:buFont typeface="Wingdings" panose="05000000000000000000" charset="0"/>
              <a:buChar char="o"/>
            </a:pPr>
            <a:r>
              <a:rPr lang="en-US"/>
              <a:t>我们</a:t>
            </a:r>
            <a:r>
              <a:rPr lang="zh-CN" altLang="en-US"/>
              <a:t>作者</a:t>
            </a:r>
            <a:r>
              <a:rPr lang="en-US"/>
              <a:t>发现：这群人有Y特征，最适合他们的道路必须具有A、I、C、N四个性质，而我们开辟出来的这条路就具有这四个性质，是最适合这群人的啦！”</a:t>
            </a:r>
            <a:endParaRPr lang="en-US"/>
          </a:p>
          <a:p>
            <a:pPr marL="457200" indent="-457200">
              <a:buFont typeface="Wingdings" panose="05000000000000000000" charset="0"/>
              <a:buChar char="o"/>
            </a:pPr>
            <a:endParaRPr lang="en-US"/>
          </a:p>
          <a:p>
            <a:pPr marL="457200" indent="-457200">
              <a:buFont typeface="Wingdings" panose="05000000000000000000" charset="0"/>
              <a:buChar char="ü"/>
            </a:pPr>
            <a:r>
              <a:rPr lang="zh-CN" altLang="en-US"/>
              <a:t>小刚提出了一个</a:t>
            </a:r>
            <a:r>
              <a:rPr lang="en-US" altLang="zh-CN"/>
              <a:t>	</a:t>
            </a:r>
            <a:r>
              <a:rPr lang="zh-CN" altLang="en-US">
                <a:highlight>
                  <a:srgbClr val="FFFF00"/>
                </a:highlight>
              </a:rPr>
              <a:t>签名验证最快</a:t>
            </a:r>
            <a:r>
              <a:rPr lang="zh-CN" altLang="en-US"/>
              <a:t>的数字签名方案。他说：在云服务器需要验证客户发来的签名时，他的签名方案能够让服务器同时处理更多来自客户的请求（含蓄说更好）。</a:t>
            </a:r>
            <a:endParaRPr lang="zh-CN" altLang="en-US"/>
          </a:p>
        </p:txBody>
      </p:sp>
      <p:sp>
        <p:nvSpPr>
          <p:cNvPr id="4" name="Footer Placeholder 3"/>
          <p:cNvSpPr>
            <a:spLocks noGrp="1"/>
          </p:cNvSpPr>
          <p:nvPr>
            <p:ph type="ftr" sz="quarter" idx="11"/>
          </p:nvPr>
        </p:nvSpPr>
        <p:spPr/>
        <p:txBody>
          <a:bodyPr/>
          <a:p>
            <a:r>
              <a:rPr lang="zh-CN" altLang="en-US"/>
              <a:t>《公钥密码学研究方法论》第</a:t>
            </a:r>
            <a:r>
              <a:rPr lang="en-US" altLang="zh-CN"/>
              <a:t>2</a:t>
            </a:r>
            <a:r>
              <a:rPr lang="zh-CN" altLang="en-US"/>
              <a:t>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/59</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第2课（完）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sym typeface="+mn-ea"/>
              </a:rPr>
              <a:t>密码学的</a:t>
            </a:r>
            <a:r>
              <a:rPr lang="zh-CN" altLang="en-US"/>
              <a:t>设计与分类</a:t>
            </a:r>
            <a:r>
              <a:rPr lang="en-US" altLang="zh-CN"/>
              <a:t>    3/3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
        <p:nvSpPr>
          <p:cNvPr id="9" name="Text Box 8"/>
          <p:cNvSpPr txBox="1"/>
          <p:nvPr/>
        </p:nvSpPr>
        <p:spPr>
          <a:xfrm>
            <a:off x="-3175" y="2381250"/>
            <a:ext cx="2357120" cy="706755"/>
          </a:xfrm>
          <a:prstGeom prst="rect">
            <a:avLst/>
          </a:prstGeom>
          <a:noFill/>
        </p:spPr>
        <p:txBody>
          <a:bodyPr wrap="square" rtlCol="0" anchor="t">
            <a:spAutoFit/>
          </a:bodyPr>
          <a:p>
            <a:pPr algn="ctr"/>
            <a:r>
              <a:rPr lang="en-US" altLang="zh-CN" sz="2400">
                <a:latin typeface="Garamond" panose="02020404030301010803" charset="0"/>
                <a:ea typeface="仿宋" panose="02010609060101010101" charset="-122"/>
                <a:cs typeface="Garamond" panose="02020404030301010803" charset="0"/>
                <a:sym typeface="+mn-ea"/>
              </a:rPr>
              <a:t>Cryptography</a:t>
            </a:r>
            <a:endParaRPr lang="en-US" altLang="zh-CN" sz="2400">
              <a:latin typeface="仿宋" panose="02010609060101010101" charset="-122"/>
              <a:ea typeface="仿宋" panose="02010609060101010101" charset="-122"/>
              <a:sym typeface="+mn-ea"/>
            </a:endParaRPr>
          </a:p>
          <a:p>
            <a:pPr algn="ctr"/>
            <a:r>
              <a:rPr lang="zh-CN" altLang="en-US" sz="1600">
                <a:latin typeface="仿宋" panose="02010609060101010101" charset="-122"/>
                <a:ea typeface="仿宋" panose="02010609060101010101" charset="-122"/>
                <a:sym typeface="+mn-ea"/>
              </a:rPr>
              <a:t>（设计</a:t>
            </a:r>
            <a:r>
              <a:rPr lang="zh-CN" altLang="en-US" sz="1600">
                <a:highlight>
                  <a:srgbClr val="FFFF00"/>
                </a:highlight>
                <a:latin typeface="仿宋" panose="02010609060101010101" charset="-122"/>
                <a:ea typeface="仿宋" panose="02010609060101010101" charset="-122"/>
                <a:sym typeface="+mn-ea"/>
              </a:rPr>
              <a:t>新密码技术概念</a:t>
            </a:r>
            <a:r>
              <a:rPr lang="zh-CN" altLang="en-US" sz="1600">
                <a:latin typeface="仿宋" panose="02010609060101010101" charset="-122"/>
                <a:ea typeface="仿宋" panose="02010609060101010101" charset="-122"/>
                <a:sym typeface="+mn-ea"/>
              </a:rPr>
              <a:t>）</a:t>
            </a:r>
            <a:endParaRPr lang="zh-CN" altLang="en-US" sz="1600">
              <a:latin typeface="仿宋" panose="02010609060101010101" charset="-122"/>
              <a:ea typeface="仿宋" panose="02010609060101010101" charset="-122"/>
              <a:sym typeface="+mn-ea"/>
            </a:endParaRPr>
          </a:p>
        </p:txBody>
      </p:sp>
      <p:sp>
        <p:nvSpPr>
          <p:cNvPr id="15" name="Text Box 14"/>
          <p:cNvSpPr txBox="1"/>
          <p:nvPr/>
        </p:nvSpPr>
        <p:spPr>
          <a:xfrm>
            <a:off x="7796530" y="2530475"/>
            <a:ext cx="867410" cy="460375"/>
          </a:xfrm>
          <a:prstGeom prst="rect">
            <a:avLst/>
          </a:prstGeom>
          <a:noFill/>
        </p:spPr>
        <p:txBody>
          <a:bodyPr wrap="square" rtlCol="0" anchor="t">
            <a:spAutoFit/>
          </a:bodyPr>
          <a:p>
            <a:r>
              <a:rPr lang="zh-CN" altLang="en-US" sz="2400">
                <a:solidFill>
                  <a:schemeClr val="bg1"/>
                </a:solidFill>
                <a:highlight>
                  <a:srgbClr val="FF0000"/>
                </a:highlight>
                <a:sym typeface="+mn-ea"/>
              </a:rPr>
              <a:t>算法</a:t>
            </a:r>
            <a:endParaRPr lang="zh-CN" altLang="en-US" sz="2400">
              <a:solidFill>
                <a:schemeClr val="bg1"/>
              </a:solidFill>
              <a:highlight>
                <a:srgbClr val="FF0000"/>
              </a:highlight>
              <a:sym typeface="+mn-ea"/>
            </a:endParaRPr>
          </a:p>
        </p:txBody>
      </p:sp>
      <p:sp>
        <p:nvSpPr>
          <p:cNvPr id="7" name="Rectangles 6"/>
          <p:cNvSpPr/>
          <p:nvPr/>
        </p:nvSpPr>
        <p:spPr>
          <a:xfrm>
            <a:off x="2847975" y="1825625"/>
            <a:ext cx="3337560" cy="1818640"/>
          </a:xfrm>
          <a:prstGeom prst="rect">
            <a:avLst/>
          </a:prstGeom>
          <a:solidFill>
            <a:schemeClr val="tx1">
              <a:lumMod val="65000"/>
              <a:lumOff val="3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8" name="Straight Arrow Connector 7"/>
          <p:cNvCxnSpPr>
            <a:stCxn id="7" idx="3"/>
            <a:endCxn id="15" idx="1"/>
          </p:cNvCxnSpPr>
          <p:nvPr/>
        </p:nvCxnSpPr>
        <p:spPr>
          <a:xfrm>
            <a:off x="6185535" y="2734945"/>
            <a:ext cx="1610995" cy="260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Text Box 9"/>
          <p:cNvSpPr txBox="1"/>
          <p:nvPr/>
        </p:nvSpPr>
        <p:spPr>
          <a:xfrm>
            <a:off x="2395855" y="2070100"/>
            <a:ext cx="4241800" cy="1198880"/>
          </a:xfrm>
          <a:prstGeom prst="rect">
            <a:avLst/>
          </a:prstGeom>
          <a:noFill/>
        </p:spPr>
        <p:txBody>
          <a:bodyPr wrap="square" rtlCol="0" anchor="t">
            <a:spAutoFit/>
          </a:bodyPr>
          <a:p>
            <a:pPr algn="ctr"/>
            <a:r>
              <a:rPr lang="zh-CN" altLang="en-US" sz="2400" b="1">
                <a:solidFill>
                  <a:schemeClr val="bg1"/>
                </a:solidFill>
                <a:latin typeface="仿宋" panose="02010609060101010101" charset="-122"/>
                <a:ea typeface="仿宋" panose="02010609060101010101" charset="-122"/>
                <a:sym typeface="+mn-ea"/>
              </a:rPr>
              <a:t>算法定义核心：</a:t>
            </a:r>
            <a:endParaRPr lang="zh-CN" altLang="en-US" sz="2400" b="1">
              <a:solidFill>
                <a:schemeClr val="bg1"/>
              </a:solidFill>
              <a:latin typeface="仿宋" panose="02010609060101010101" charset="-122"/>
              <a:ea typeface="仿宋" panose="02010609060101010101" charset="-122"/>
              <a:sym typeface="+mn-ea"/>
            </a:endParaRPr>
          </a:p>
          <a:p>
            <a:pPr algn="ctr"/>
            <a:endParaRPr lang="zh-CN" altLang="en-US" sz="2400" b="1">
              <a:solidFill>
                <a:schemeClr val="bg1"/>
              </a:solidFill>
              <a:latin typeface="仿宋" panose="02010609060101010101" charset="-122"/>
              <a:ea typeface="仿宋" panose="02010609060101010101" charset="-122"/>
              <a:sym typeface="+mn-ea"/>
            </a:endParaRPr>
          </a:p>
          <a:p>
            <a:pPr algn="ctr"/>
            <a:r>
              <a:rPr lang="zh-CN" altLang="en-US" sz="2400" b="1">
                <a:solidFill>
                  <a:schemeClr val="bg1"/>
                </a:solidFill>
                <a:latin typeface="仿宋" panose="02010609060101010101" charset="-122"/>
                <a:ea typeface="仿宋" panose="02010609060101010101" charset="-122"/>
                <a:sym typeface="+mn-ea"/>
              </a:rPr>
              <a:t>用户能做什么？</a:t>
            </a:r>
            <a:endParaRPr lang="zh-CN" altLang="en-US" sz="2400" b="1">
              <a:solidFill>
                <a:schemeClr val="bg1"/>
              </a:solidFill>
              <a:latin typeface="仿宋" panose="02010609060101010101" charset="-122"/>
              <a:ea typeface="仿宋" panose="02010609060101010101" charset="-122"/>
              <a:sym typeface="+mn-ea"/>
            </a:endParaRPr>
          </a:p>
        </p:txBody>
      </p:sp>
      <p:cxnSp>
        <p:nvCxnSpPr>
          <p:cNvPr id="11" name="Straight Arrow Connector 10"/>
          <p:cNvCxnSpPr/>
          <p:nvPr/>
        </p:nvCxnSpPr>
        <p:spPr>
          <a:xfrm>
            <a:off x="2190750" y="2760980"/>
            <a:ext cx="751205" cy="6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1843405" y="4610735"/>
            <a:ext cx="5736590" cy="1198880"/>
          </a:xfrm>
          <a:prstGeom prst="rect">
            <a:avLst/>
          </a:prstGeom>
          <a:noFill/>
        </p:spPr>
        <p:txBody>
          <a:bodyPr wrap="square" rtlCol="0" anchor="t">
            <a:spAutoFit/>
          </a:bodyPr>
          <a:p>
            <a:pPr marL="342900" indent="-342900">
              <a:buFont typeface="Wingdings" panose="05000000000000000000" charset="0"/>
              <a:buChar char="o"/>
            </a:pPr>
            <a:r>
              <a:rPr lang="zh-CN" altLang="en-US" sz="2400">
                <a:solidFill>
                  <a:schemeClr val="tx1"/>
                </a:solidFill>
                <a:latin typeface="仿宋" panose="02010609060101010101" charset="-122"/>
                <a:ea typeface="仿宋" panose="02010609060101010101" charset="-122"/>
                <a:sym typeface="+mn-ea"/>
              </a:rPr>
              <a:t>用户能做什么通过文字描述和解释</a:t>
            </a:r>
            <a:endParaRPr lang="zh-CN" altLang="en-US" sz="2400">
              <a:solidFill>
                <a:schemeClr val="tx1"/>
              </a:solidFill>
              <a:latin typeface="仿宋" panose="02010609060101010101" charset="-122"/>
              <a:ea typeface="仿宋" panose="02010609060101010101" charset="-122"/>
              <a:sym typeface="+mn-ea"/>
            </a:endParaRPr>
          </a:p>
          <a:p>
            <a:pPr marL="342900" indent="-342900">
              <a:buFont typeface="Wingdings" panose="05000000000000000000" charset="0"/>
              <a:buChar char="o"/>
            </a:pPr>
            <a:endParaRPr lang="zh-CN" altLang="en-US" sz="2400">
              <a:solidFill>
                <a:schemeClr val="tx1"/>
              </a:solidFill>
              <a:latin typeface="仿宋" panose="02010609060101010101" charset="-122"/>
              <a:ea typeface="仿宋" panose="02010609060101010101" charset="-122"/>
              <a:sym typeface="+mn-ea"/>
            </a:endParaRPr>
          </a:p>
          <a:p>
            <a:pPr marL="342900" indent="-342900">
              <a:buFont typeface="Wingdings" panose="05000000000000000000" charset="0"/>
              <a:buChar char="o"/>
            </a:pPr>
            <a:r>
              <a:rPr lang="zh-CN" altLang="en-US" sz="2400">
                <a:solidFill>
                  <a:schemeClr val="tx1"/>
                </a:solidFill>
                <a:latin typeface="仿宋" panose="02010609060101010101" charset="-122"/>
                <a:ea typeface="仿宋" panose="02010609060101010101" charset="-122"/>
                <a:sym typeface="+mn-ea"/>
              </a:rPr>
              <a:t>能把文字描述形式化为输入和输出</a:t>
            </a:r>
            <a:endParaRPr lang="zh-CN" altLang="en-US" sz="240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数字签名的算法定义  1/4</a:t>
            </a:r>
            <a:endParaRPr lang="en-US"/>
          </a:p>
        </p:txBody>
      </p:sp>
      <p:sp>
        <p:nvSpPr>
          <p:cNvPr id="3" name="Text Placeholder 2"/>
          <p:cNvSpPr>
            <a:spLocks noGrp="1"/>
          </p:cNvSpPr>
          <p:nvPr>
            <p:ph type="body" idx="1"/>
          </p:nvPr>
        </p:nvSpPr>
        <p:spPr>
          <a:xfrm>
            <a:off x="207010" y="1350645"/>
            <a:ext cx="8749665" cy="4481195"/>
          </a:xfrm>
        </p:spPr>
        <p:txBody>
          <a:bodyPr>
            <a:normAutofit/>
          </a:bodyPr>
          <a:lstStyle/>
          <a:p>
            <a:pPr marL="514350" indent="-514350">
              <a:buFont typeface="Wingdings" panose="05000000000000000000" charset="0"/>
              <a:buChar char="o"/>
            </a:pPr>
            <a:r>
              <a:rPr lang="zh-CN" altLang="en-US" sz="2400"/>
              <a:t>老马刚才通过银行</a:t>
            </a:r>
            <a:r>
              <a:rPr lang="zh-CN" altLang="en-US" sz="2400" u="sng"/>
              <a:t>给小迪转账100</a:t>
            </a:r>
            <a:r>
              <a:rPr lang="zh-CN" altLang="en-US" sz="2400" u="sng">
                <a:highlight>
                  <a:srgbClr val="00FF00"/>
                </a:highlight>
              </a:rPr>
              <a:t>元</a:t>
            </a:r>
            <a:r>
              <a:rPr lang="zh-CN" altLang="en-US" sz="2400" u="sng"/>
              <a:t>整</a:t>
            </a:r>
            <a:r>
              <a:rPr lang="zh-CN" altLang="en-US" sz="2400"/>
              <a:t>，可是银行那边收到的转账请求却变成</a:t>
            </a:r>
            <a:r>
              <a:rPr lang="zh-CN" altLang="en-US" sz="2400" u="sng"/>
              <a:t>给小迪转账100</a:t>
            </a:r>
            <a:r>
              <a:rPr lang="zh-CN" altLang="en-US" sz="2400" u="sng">
                <a:highlight>
                  <a:srgbClr val="FFFF00"/>
                </a:highlight>
              </a:rPr>
              <a:t>万元</a:t>
            </a:r>
            <a:r>
              <a:rPr lang="zh-CN" altLang="en-US" sz="2400" u="sng"/>
              <a:t>整</a:t>
            </a:r>
            <a:r>
              <a:rPr lang="zh-CN" altLang="en-US" sz="2400"/>
              <a:t>，因为老马提交给银行的转账数额被小迪恶意篡改了。</a:t>
            </a:r>
            <a:endParaRPr lang="zh-CN" altLang="en-US" sz="2400"/>
          </a:p>
          <a:p>
            <a:pPr marL="514350" indent="-514350">
              <a:buFont typeface="Wingdings" panose="05000000000000000000" charset="0"/>
              <a:buChar char="o"/>
            </a:pPr>
            <a:endParaRPr lang="zh-CN" altLang="en-US" sz="2400"/>
          </a:p>
          <a:p>
            <a:pPr marL="514350" indent="-514350">
              <a:buFont typeface="Wingdings" panose="05000000000000000000" charset="0"/>
              <a:buChar char="o"/>
            </a:pPr>
            <a:r>
              <a:rPr lang="zh-CN" altLang="en-US" sz="2400"/>
              <a:t>数字签名是一种用于网络空间，保护数据完整性</a:t>
            </a:r>
            <a:r>
              <a:rPr lang="en-US" altLang="zh-CN" sz="2400"/>
              <a:t>(Integrity)</a:t>
            </a:r>
            <a:r>
              <a:rPr lang="zh-CN" altLang="en-US" sz="2400"/>
              <a:t>的，基于公钥密码学的密码技术概念。</a:t>
            </a:r>
            <a:endParaRPr lang="zh-CN" altLang="en-US" sz="2400"/>
          </a:p>
          <a:p>
            <a:pPr marL="514350" indent="-514350">
              <a:buFont typeface="Wingdings" panose="05000000000000000000" charset="0"/>
              <a:buChar char="o"/>
            </a:pPr>
            <a:endParaRPr lang="zh-CN" altLang="en-US" sz="2400"/>
          </a:p>
          <a:p>
            <a:pPr marL="514350" indent="-514350">
              <a:buFont typeface="Wingdings" panose="05000000000000000000" charset="0"/>
              <a:buChar char="o"/>
            </a:pPr>
            <a:r>
              <a:rPr lang="zh-CN" altLang="en-US" sz="2400"/>
              <a:t>在上述的应用里，数字签名无法阻挡小迪对消息进行修改，但是数字签名密码技术允许银行检测</a:t>
            </a:r>
            <a:r>
              <a:rPr lang="en-US" altLang="zh-CN" sz="2400"/>
              <a:t>“</a:t>
            </a:r>
            <a:r>
              <a:rPr lang="zh-CN" altLang="en-US" sz="2400" u="sng">
                <a:sym typeface="+mn-ea"/>
              </a:rPr>
              <a:t>给小迪转账100万元整</a:t>
            </a:r>
            <a:r>
              <a:rPr lang="en-US" altLang="zh-CN" sz="2400"/>
              <a:t>”</a:t>
            </a:r>
            <a:r>
              <a:rPr lang="zh-CN" altLang="en-US" sz="2400"/>
              <a:t>这条信息是否的确由老马发出来。</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数字签名的算法定义  2/4</a:t>
            </a:r>
            <a:endParaRPr lang="en-US"/>
          </a:p>
        </p:txBody>
      </p:sp>
      <p:sp>
        <p:nvSpPr>
          <p:cNvPr id="3" name="Text Placeholder 2"/>
          <p:cNvSpPr>
            <a:spLocks noGrp="1"/>
          </p:cNvSpPr>
          <p:nvPr>
            <p:ph type="body" idx="1"/>
          </p:nvPr>
        </p:nvSpPr>
        <p:spPr>
          <a:xfrm>
            <a:off x="207010" y="1350645"/>
            <a:ext cx="8749665" cy="4481195"/>
          </a:xfrm>
        </p:spPr>
        <p:txBody>
          <a:bodyPr>
            <a:normAutofit lnSpcReduction="10000"/>
          </a:bodyPr>
          <a:lstStyle/>
          <a:p>
            <a:pPr>
              <a:buFont typeface="Wingdings" panose="05000000000000000000" charset="0"/>
            </a:pPr>
            <a:r>
              <a:rPr lang="zh-CN"/>
              <a:t>老马通过产生一个公钥私钥对，并把公钥</a:t>
            </a:r>
            <a:r>
              <a:rPr lang="en-US" altLang="zh-CN"/>
              <a:t>pk</a:t>
            </a:r>
            <a:r>
              <a:rPr lang="zh-CN" altLang="en-US"/>
              <a:t>正确地存储在银行。当老马需要转账的时候，老马用私钥对转账的消息记为</a:t>
            </a:r>
            <a:r>
              <a:rPr lang="en-US" altLang="zh-CN"/>
              <a:t>m</a:t>
            </a:r>
            <a:r>
              <a:rPr lang="zh-CN" altLang="en-US"/>
              <a:t>进行签名，并把该签名附在消息后面发给银行。</a:t>
            </a:r>
            <a:r>
              <a:rPr lang="en-US" altLang="zh-CN"/>
              <a:t> </a:t>
            </a:r>
            <a:r>
              <a:rPr lang="zh-CN" altLang="en-US"/>
              <a:t>银行收到转账消息和签名后，可以用老马的公钥进行签名验证。</a:t>
            </a:r>
            <a:endParaRPr lang="zh-CN" altLang="en-US"/>
          </a:p>
          <a:p>
            <a:pPr algn="ctr">
              <a:buFont typeface="Wingdings" panose="05000000000000000000" charset="0"/>
            </a:pPr>
            <a:r>
              <a:rPr lang="en-US" altLang="zh-CN" sz="2400"/>
              <a:t>=====</a:t>
            </a:r>
            <a:r>
              <a:rPr lang="zh-CN" altLang="en-US" sz="2400">
                <a:solidFill>
                  <a:srgbClr val="C00000"/>
                </a:solidFill>
              </a:rPr>
              <a:t>从文字描述到算法形式化定义</a:t>
            </a:r>
            <a:r>
              <a:rPr lang="en-US" altLang="zh-CN" sz="2400"/>
              <a:t> =====</a:t>
            </a:r>
            <a:endParaRPr lang="en-US" altLang="zh-CN" sz="2400"/>
          </a:p>
          <a:p>
            <a:pPr algn="ctr">
              <a:buFont typeface="Wingdings" panose="05000000000000000000" charset="0"/>
            </a:pPr>
            <a:endParaRPr lang="zh-CN" altLang="en-US" sz="2400"/>
          </a:p>
          <a:p>
            <a:pPr marL="457200" indent="-457200">
              <a:buFont typeface="Wingdings" panose="05000000000000000000" charset="0"/>
              <a:buChar char="o"/>
            </a:pPr>
            <a:r>
              <a:rPr lang="zh-CN" altLang="en-US" sz="2400">
                <a:highlight>
                  <a:srgbClr val="FFFF00"/>
                </a:highlight>
                <a:latin typeface="+mn-lt"/>
                <a:ea typeface="+mn-ea"/>
                <a:sym typeface="+mn-ea"/>
              </a:rPr>
              <a:t>密钥算法</a:t>
            </a:r>
            <a:r>
              <a:rPr lang="zh-CN" altLang="en-US" sz="2400">
                <a:latin typeface="+mn-lt"/>
                <a:ea typeface="+mn-ea"/>
                <a:sym typeface="+mn-ea"/>
              </a:rPr>
              <a:t>：</a:t>
            </a:r>
            <a:r>
              <a:rPr lang="en-US" altLang="zh-CN" sz="2400">
                <a:latin typeface="+mn-lt"/>
                <a:ea typeface="+mn-ea"/>
                <a:sym typeface="+mn-ea"/>
              </a:rPr>
              <a:t>KeyGen(1^k)  → (pk,sk)</a:t>
            </a:r>
            <a:endParaRPr lang="en-US" altLang="zh-CN" sz="2400">
              <a:latin typeface="+mn-lt"/>
              <a:ea typeface="+mn-ea"/>
            </a:endParaRPr>
          </a:p>
          <a:p>
            <a:pPr marL="457200" indent="-457200">
              <a:buFont typeface="Wingdings" panose="05000000000000000000" charset="0"/>
              <a:buChar char="o"/>
            </a:pPr>
            <a:r>
              <a:rPr lang="zh-CN" altLang="en-US" sz="2400">
                <a:highlight>
                  <a:srgbClr val="00FF00"/>
                </a:highlight>
                <a:latin typeface="+mn-lt"/>
                <a:ea typeface="+mn-ea"/>
                <a:sym typeface="+mn-ea"/>
              </a:rPr>
              <a:t>签名算法</a:t>
            </a:r>
            <a:r>
              <a:rPr lang="zh-CN" altLang="en-US" sz="2400">
                <a:latin typeface="+mn-lt"/>
                <a:ea typeface="+mn-ea"/>
                <a:sym typeface="+mn-ea"/>
              </a:rPr>
              <a:t>：</a:t>
            </a:r>
            <a:r>
              <a:rPr lang="en-US" altLang="zh-CN" sz="2400">
                <a:latin typeface="+mn-lt"/>
                <a:ea typeface="+mn-ea"/>
                <a:sym typeface="+mn-ea"/>
              </a:rPr>
              <a:t>Sign</a:t>
            </a:r>
            <a:r>
              <a:rPr lang="en-US" altLang="zh-CN" sz="2400">
                <a:latin typeface="+mn-lt"/>
                <a:ea typeface="+mn-ea"/>
                <a:sym typeface="+mn-ea"/>
              </a:rPr>
              <a:t>(sk, m)  → S_m</a:t>
            </a:r>
            <a:endParaRPr lang="en-US" altLang="zh-CN" sz="2400">
              <a:latin typeface="+mn-lt"/>
              <a:ea typeface="+mn-ea"/>
            </a:endParaRPr>
          </a:p>
          <a:p>
            <a:pPr marL="457200" indent="-457200">
              <a:buFont typeface="Wingdings" panose="05000000000000000000" charset="0"/>
              <a:buChar char="o"/>
            </a:pPr>
            <a:r>
              <a:rPr lang="zh-CN" altLang="en-US" sz="2400">
                <a:highlight>
                  <a:srgbClr val="FF00FF"/>
                </a:highlight>
                <a:latin typeface="+mn-lt"/>
                <a:ea typeface="+mn-ea"/>
                <a:sym typeface="+mn-ea"/>
              </a:rPr>
              <a:t>验证算法</a:t>
            </a:r>
            <a:r>
              <a:rPr lang="zh-CN" altLang="en-US" sz="2400">
                <a:latin typeface="+mn-lt"/>
                <a:ea typeface="+mn-ea"/>
                <a:sym typeface="+mn-ea"/>
              </a:rPr>
              <a:t>：</a:t>
            </a:r>
            <a:r>
              <a:rPr lang="en-US" altLang="zh-CN" sz="2400">
                <a:latin typeface="+mn-lt"/>
                <a:ea typeface="+mn-ea"/>
                <a:sym typeface="+mn-ea"/>
              </a:rPr>
              <a:t>Verify</a:t>
            </a:r>
            <a:r>
              <a:rPr lang="en-US" altLang="zh-CN" sz="2400">
                <a:latin typeface="+mn-lt"/>
                <a:ea typeface="+mn-ea"/>
                <a:sym typeface="+mn-ea"/>
              </a:rPr>
              <a:t>(pk, m, S_m) </a:t>
            </a:r>
            <a:r>
              <a:rPr lang="en-US" altLang="zh-CN" sz="2400">
                <a:latin typeface="+mn-lt"/>
                <a:ea typeface="+mn-ea"/>
                <a:sym typeface="+mn-ea"/>
              </a:rPr>
              <a:t>→ T/F</a:t>
            </a:r>
            <a:endParaRPr lang="en-US" altLang="zh-CN" sz="2400">
              <a:latin typeface="+mn-lt"/>
              <a:ea typeface="+mn-ea"/>
            </a:endParaRPr>
          </a:p>
          <a:p>
            <a:pPr>
              <a:buFont typeface="Wingdings" panose="05000000000000000000" charset="0"/>
            </a:pP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数字签名的算法定义  3/4</a:t>
            </a:r>
            <a:endParaRPr lang="en-US"/>
          </a:p>
        </p:txBody>
      </p:sp>
      <p:sp>
        <p:nvSpPr>
          <p:cNvPr id="3" name="Text Placeholder 2"/>
          <p:cNvSpPr>
            <a:spLocks noGrp="1"/>
          </p:cNvSpPr>
          <p:nvPr>
            <p:ph type="body" idx="1"/>
          </p:nvPr>
        </p:nvSpPr>
        <p:spPr>
          <a:xfrm>
            <a:off x="207010" y="1350645"/>
            <a:ext cx="8749665" cy="4849495"/>
          </a:xfrm>
        </p:spPr>
        <p:txBody>
          <a:bodyPr>
            <a:normAutofit lnSpcReduction="20000"/>
          </a:bodyPr>
          <a:lstStyle/>
          <a:p>
            <a:pPr marL="342900" indent="-342900" algn="l">
              <a:buFont typeface="Wingdings" panose="05000000000000000000" charset="0"/>
              <a:buChar char="o"/>
            </a:pPr>
            <a:r>
              <a:rPr lang="zh-CN" altLang="en-US" sz="2400">
                <a:highlight>
                  <a:srgbClr val="FFFF00"/>
                </a:highlight>
                <a:latin typeface="+mn-lt"/>
                <a:ea typeface="+mn-ea"/>
                <a:sym typeface="+mn-ea"/>
              </a:rPr>
              <a:t>密钥算法</a:t>
            </a:r>
            <a:r>
              <a:rPr lang="zh-CN" altLang="en-US" sz="2400">
                <a:latin typeface="+mn-lt"/>
                <a:ea typeface="+mn-ea"/>
                <a:sym typeface="+mn-ea"/>
              </a:rPr>
              <a:t>：</a:t>
            </a:r>
            <a:r>
              <a:rPr lang="en-US" altLang="zh-CN" sz="2400">
                <a:latin typeface="+mn-lt"/>
                <a:ea typeface="+mn-ea"/>
                <a:sym typeface="+mn-ea"/>
              </a:rPr>
              <a:t>KeyGen(1^k)  → (pk,sk)</a:t>
            </a:r>
            <a:endParaRPr lang="en-US" altLang="zh-CN" sz="2400">
              <a:latin typeface="+mn-lt"/>
              <a:ea typeface="+mn-ea"/>
              <a:sym typeface="+mn-ea"/>
            </a:endParaRPr>
          </a:p>
          <a:p>
            <a:pPr algn="l">
              <a:buFont typeface="Wingdings" panose="05000000000000000000" charset="0"/>
            </a:pPr>
            <a:r>
              <a:rPr lang="zh-CN" altLang="en-US" sz="2400">
                <a:latin typeface="+mn-lt"/>
                <a:ea typeface="+mn-ea"/>
              </a:rPr>
              <a:t>方案协议里的算法有两大类：概率算法和确定性算法。</a:t>
            </a:r>
            <a:r>
              <a:rPr lang="en-US" altLang="zh-CN" sz="2400">
                <a:latin typeface="+mn-lt"/>
                <a:ea typeface="+mn-ea"/>
              </a:rPr>
              <a:t> </a:t>
            </a:r>
            <a:r>
              <a:rPr lang="zh-CN" altLang="en-US" sz="2400">
                <a:latin typeface="+mn-lt"/>
                <a:ea typeface="+mn-ea"/>
              </a:rPr>
              <a:t>概率算法是输入一样，输出极大可能不一样，因为算法内部将产生随机数用于输出的计算。这里的密钥算法必须是概率算法，保证每一位用户运行相同的密钥算法后将得到不同的公钥私钥对。</a:t>
            </a:r>
            <a:endParaRPr lang="en-US" altLang="zh-CN" sz="2400">
              <a:latin typeface="+mn-lt"/>
              <a:ea typeface="+mn-ea"/>
            </a:endParaRPr>
          </a:p>
          <a:p>
            <a:pPr algn="l">
              <a:buFont typeface="Wingdings" panose="05000000000000000000" charset="0"/>
            </a:pPr>
            <a:endParaRPr lang="en-US" altLang="zh-CN" sz="2400">
              <a:latin typeface="+mn-lt"/>
              <a:ea typeface="+mn-ea"/>
            </a:endParaRPr>
          </a:p>
          <a:p>
            <a:pPr marL="457200" indent="-457200">
              <a:buFont typeface="Wingdings" panose="05000000000000000000" charset="0"/>
              <a:buChar char="o"/>
            </a:pPr>
            <a:r>
              <a:rPr lang="zh-CN" altLang="en-US" sz="2400">
                <a:highlight>
                  <a:srgbClr val="00FF00"/>
                </a:highlight>
                <a:latin typeface="+mn-lt"/>
                <a:ea typeface="+mn-ea"/>
                <a:sym typeface="+mn-ea"/>
              </a:rPr>
              <a:t>签名算法</a:t>
            </a:r>
            <a:r>
              <a:rPr lang="zh-CN" altLang="en-US" sz="2400">
                <a:latin typeface="+mn-lt"/>
                <a:ea typeface="+mn-ea"/>
                <a:sym typeface="+mn-ea"/>
              </a:rPr>
              <a:t>：</a:t>
            </a:r>
            <a:r>
              <a:rPr lang="en-US" altLang="zh-CN" sz="2400">
                <a:latin typeface="+mn-lt"/>
                <a:ea typeface="+mn-ea"/>
                <a:sym typeface="+mn-ea"/>
              </a:rPr>
              <a:t>Sign</a:t>
            </a:r>
            <a:r>
              <a:rPr lang="en-US" altLang="zh-CN" sz="2400">
                <a:latin typeface="+mn-lt"/>
                <a:ea typeface="+mn-ea"/>
                <a:sym typeface="+mn-ea"/>
              </a:rPr>
              <a:t>(sk, m)  → S_m</a:t>
            </a:r>
            <a:endParaRPr lang="en-US" altLang="zh-CN" sz="2400">
              <a:latin typeface="+mn-lt"/>
              <a:ea typeface="+mn-ea"/>
              <a:sym typeface="+mn-ea"/>
            </a:endParaRPr>
          </a:p>
          <a:p>
            <a:pPr>
              <a:buFont typeface="Wingdings" panose="05000000000000000000" charset="0"/>
            </a:pPr>
            <a:r>
              <a:rPr lang="zh-CN" altLang="en-US" sz="2400">
                <a:latin typeface="+mn-lt"/>
                <a:ea typeface="+mn-ea"/>
              </a:rPr>
              <a:t>签名算法可以是其中一种（取决于构造方法）。输入可能需要公钥，但很多情况下没有表达。</a:t>
            </a:r>
            <a:endParaRPr lang="zh-CN" altLang="en-US" sz="2400">
              <a:latin typeface="+mn-lt"/>
              <a:ea typeface="+mn-ea"/>
            </a:endParaRPr>
          </a:p>
          <a:p>
            <a:pPr>
              <a:buFont typeface="Wingdings" panose="05000000000000000000" charset="0"/>
            </a:pPr>
            <a:endParaRPr lang="en-US" altLang="zh-CN" sz="2400">
              <a:latin typeface="+mn-lt"/>
              <a:ea typeface="+mn-ea"/>
            </a:endParaRPr>
          </a:p>
          <a:p>
            <a:pPr marL="457200" indent="-457200">
              <a:buFont typeface="Wingdings" panose="05000000000000000000" charset="0"/>
              <a:buChar char="o"/>
            </a:pPr>
            <a:r>
              <a:rPr lang="zh-CN" altLang="en-US" sz="2400">
                <a:highlight>
                  <a:srgbClr val="FF00FF"/>
                </a:highlight>
                <a:latin typeface="+mn-lt"/>
                <a:ea typeface="+mn-ea"/>
                <a:sym typeface="+mn-ea"/>
              </a:rPr>
              <a:t>验证算法</a:t>
            </a:r>
            <a:r>
              <a:rPr lang="zh-CN" altLang="en-US" sz="2400">
                <a:latin typeface="+mn-lt"/>
                <a:ea typeface="+mn-ea"/>
                <a:sym typeface="+mn-ea"/>
              </a:rPr>
              <a:t>：</a:t>
            </a:r>
            <a:r>
              <a:rPr lang="en-US" altLang="zh-CN" sz="2400">
                <a:latin typeface="+mn-lt"/>
                <a:ea typeface="+mn-ea"/>
                <a:sym typeface="+mn-ea"/>
              </a:rPr>
              <a:t>Verify</a:t>
            </a:r>
            <a:r>
              <a:rPr lang="en-US" altLang="zh-CN" sz="2400">
                <a:latin typeface="+mn-lt"/>
                <a:ea typeface="+mn-ea"/>
                <a:sym typeface="+mn-ea"/>
              </a:rPr>
              <a:t>(pk, m, S_m) </a:t>
            </a:r>
            <a:r>
              <a:rPr lang="en-US" altLang="zh-CN" sz="2400">
                <a:latin typeface="+mn-lt"/>
                <a:ea typeface="+mn-ea"/>
                <a:sym typeface="+mn-ea"/>
              </a:rPr>
              <a:t>→ T/F</a:t>
            </a:r>
            <a:endParaRPr lang="en-US" altLang="zh-CN" sz="2400">
              <a:latin typeface="+mn-lt"/>
              <a:ea typeface="+mn-ea"/>
            </a:endParaRPr>
          </a:p>
          <a:p>
            <a:pPr>
              <a:buFont typeface="Wingdings" panose="05000000000000000000" charset="0"/>
            </a:pPr>
            <a:r>
              <a:rPr lang="zh-CN" altLang="en-US" sz="2400"/>
              <a:t>验证算法的输入是不能含有私钥的，否则无法让其他所有人进行签名的验证。</a:t>
            </a:r>
            <a:r>
              <a:rPr lang="en-US" altLang="zh-CN" sz="2400"/>
              <a:t> </a:t>
            </a:r>
            <a:r>
              <a:rPr lang="zh-CN" altLang="en-US" sz="2400"/>
              <a:t>输出就两种结果</a:t>
            </a:r>
            <a:r>
              <a:rPr lang="en-US" altLang="zh-CN" sz="2400"/>
              <a:t>T</a:t>
            </a:r>
            <a:r>
              <a:rPr lang="zh-CN" altLang="en-US" sz="2400"/>
              <a:t>（签名为真）和</a:t>
            </a:r>
            <a:r>
              <a:rPr lang="en-US" altLang="zh-CN" sz="2400"/>
              <a:t>F</a:t>
            </a:r>
            <a:r>
              <a:rPr lang="zh-CN" altLang="en-US" sz="2400"/>
              <a:t>（签名为假）</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《公钥密码学研究方法论》第2课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/59</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12334</Words>
  <Application>WPS Presentation</Application>
  <PresentationFormat>On-screen Show (4:3)</PresentationFormat>
  <Paragraphs>818</Paragraphs>
  <Slides>59</Slides>
  <Notes>41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59</vt:i4>
      </vt:variant>
    </vt:vector>
  </HeadingPairs>
  <TitlesOfParts>
    <vt:vector size="70"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公钥密码学研究方法论  </vt:lpstr>
      <vt:lpstr>内容回顾</vt:lpstr>
      <vt:lpstr>Outline:	数字签名以及它的构造之路</vt:lpstr>
      <vt:lpstr>密码学的设计与分类    1/3</vt:lpstr>
      <vt:lpstr>密码学的设计与分类    2/3</vt:lpstr>
      <vt:lpstr>密码学的设计与分类    3/3</vt:lpstr>
      <vt:lpstr>数字签名的算法定义  1/4</vt:lpstr>
      <vt:lpstr>数字签名的算法定义  2/4</vt:lpstr>
      <vt:lpstr>数字签名的算法定义  3/4</vt:lpstr>
      <vt:lpstr>数字签名的算法定义  4/4</vt:lpstr>
      <vt:lpstr>密码技术概念的定义方法初探 1/9</vt:lpstr>
      <vt:lpstr>密码技术概念的定义方法初探 2/9</vt:lpstr>
      <vt:lpstr>密码技术概念的定义方法初探 3/9</vt:lpstr>
      <vt:lpstr>密码技术概念的定义方法初探 4/9</vt:lpstr>
      <vt:lpstr>密码技术概念的定义方法初探 5/9</vt:lpstr>
      <vt:lpstr>密码技术概念的定义方法初探 6/9</vt:lpstr>
      <vt:lpstr>密码技术概念的定义方法初探 7/9</vt:lpstr>
      <vt:lpstr>密码技术概念的定义方法初探 8/9</vt:lpstr>
      <vt:lpstr>密码技术概念的定义方法初探 9/9</vt:lpstr>
      <vt:lpstr>数字签名在我们人类最重要的应用1/5</vt:lpstr>
      <vt:lpstr>数字签名在我们人类最重要的应用2/5</vt:lpstr>
      <vt:lpstr>数字签名在我们人类最重要的应用3/5</vt:lpstr>
      <vt:lpstr>数字签名在我们人类最重要的应用4/5</vt:lpstr>
      <vt:lpstr>数字签名在我们人类最重要的应用5/5</vt:lpstr>
      <vt:lpstr>密码学研究的循序渐进三法</vt:lpstr>
      <vt:lpstr>数字签名的方案构造之路</vt:lpstr>
      <vt:lpstr>从单向函数到高级的单向函数 1/3</vt:lpstr>
      <vt:lpstr>从单向函数到高级的单向函数 2/3</vt:lpstr>
      <vt:lpstr>从单向函数到高级的单向函数 3/3</vt:lpstr>
      <vt:lpstr>第一个数字签名方案： 1976年</vt:lpstr>
      <vt:lpstr>第二个数字签名方案： RSA    1/2</vt:lpstr>
      <vt:lpstr>第二个数字签名方案： RSA    2/2</vt:lpstr>
      <vt:lpstr>参数的空间</vt:lpstr>
      <vt:lpstr>哈希函数的诞生    1/4</vt:lpstr>
      <vt:lpstr>哈希函数的诞生    2/4</vt:lpstr>
      <vt:lpstr>哈希函数的诞生    3/4</vt:lpstr>
      <vt:lpstr>哈希函数的诞生    4/4</vt:lpstr>
      <vt:lpstr>数字签名方案是三大构造</vt:lpstr>
      <vt:lpstr>第一类构造：通用构造   1/6</vt:lpstr>
      <vt:lpstr>第一类构造：通用构造   2/6</vt:lpstr>
      <vt:lpstr>第一类构造：通用构造   3/6</vt:lpstr>
      <vt:lpstr>第一类构造：通用构造   4/6</vt:lpstr>
      <vt:lpstr>第一类构造：通用构造   5/6</vt:lpstr>
      <vt:lpstr>第一类构造：通用构造   6/6</vt:lpstr>
      <vt:lpstr>第二类构造：具体构造   1/4</vt:lpstr>
      <vt:lpstr>第二类构造：具体构造   2/4</vt:lpstr>
      <vt:lpstr>第二类构造：具体构造   3/4</vt:lpstr>
      <vt:lpstr>第二类构造：具体构造   4/4</vt:lpstr>
      <vt:lpstr>第三类构造：通用改装   1/5</vt:lpstr>
      <vt:lpstr>第三类构造：通用改装   2/5</vt:lpstr>
      <vt:lpstr>第三类构造：通用改装   3/5</vt:lpstr>
      <vt:lpstr>第三类构造：通用改装   4/5</vt:lpstr>
      <vt:lpstr>第三类构造：通用改装   5/5</vt:lpstr>
      <vt:lpstr>三大构造总结</vt:lpstr>
      <vt:lpstr>密码学研究的罗马之路 1/4</vt:lpstr>
      <vt:lpstr>密码学研究的罗马之路 2/4</vt:lpstr>
      <vt:lpstr>密码学研究的罗马之路 3/4</vt:lpstr>
      <vt:lpstr>密码学研究的罗马之路 4/4</vt:lpstr>
      <vt:lpstr>第2课（完）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154</cp:revision>
  <dcterms:created xsi:type="dcterms:W3CDTF">2023-09-01T10:24:00Z</dcterms:created>
  <dcterms:modified xsi:type="dcterms:W3CDTF">2024-03-15T03:45:16Z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1033-12.2.0.13489</vt:lpwstr>
  </property>
</Properties>
</file>