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2" r:id="rId3"/>
  </p:sldMasterIdLst>
  <p:notesMasterIdLst>
    <p:notesMasterId r:id="rId5"/>
  </p:notesMasterIdLst>
  <p:handoutMasterIdLst>
    <p:handoutMasterId r:id="rId45"/>
  </p:handoutMasterIdLst>
  <p:sldIdLst>
    <p:sldId id="256" r:id="rId4"/>
    <p:sldId id="529" r:id="rId6"/>
    <p:sldId id="754" r:id="rId7"/>
    <p:sldId id="755" r:id="rId8"/>
    <p:sldId id="756" r:id="rId9"/>
    <p:sldId id="757" r:id="rId10"/>
    <p:sldId id="758" r:id="rId11"/>
    <p:sldId id="766" r:id="rId12"/>
    <p:sldId id="760" r:id="rId13"/>
    <p:sldId id="761" r:id="rId14"/>
    <p:sldId id="762" r:id="rId15"/>
    <p:sldId id="763" r:id="rId16"/>
    <p:sldId id="767" r:id="rId17"/>
    <p:sldId id="768" r:id="rId18"/>
    <p:sldId id="769" r:id="rId19"/>
    <p:sldId id="770" r:id="rId20"/>
    <p:sldId id="771" r:id="rId21"/>
    <p:sldId id="772" r:id="rId22"/>
    <p:sldId id="773" r:id="rId23"/>
    <p:sldId id="774" r:id="rId24"/>
    <p:sldId id="775" r:id="rId25"/>
    <p:sldId id="776" r:id="rId26"/>
    <p:sldId id="777" r:id="rId27"/>
    <p:sldId id="778" r:id="rId28"/>
    <p:sldId id="779" r:id="rId29"/>
    <p:sldId id="780" r:id="rId30"/>
    <p:sldId id="781" r:id="rId31"/>
    <p:sldId id="782" r:id="rId32"/>
    <p:sldId id="783" r:id="rId33"/>
    <p:sldId id="784" r:id="rId34"/>
    <p:sldId id="785" r:id="rId35"/>
    <p:sldId id="786" r:id="rId36"/>
    <p:sldId id="787" r:id="rId37"/>
    <p:sldId id="788" r:id="rId38"/>
    <p:sldId id="789" r:id="rId39"/>
    <p:sldId id="790" r:id="rId40"/>
    <p:sldId id="791" r:id="rId41"/>
    <p:sldId id="792" r:id="rId42"/>
    <p:sldId id="793" r:id="rId43"/>
    <p:sldId id="38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F2DA8"/>
    <a:srgbClr val="111924"/>
    <a:srgbClr val="090E10"/>
    <a:srgbClr val="213236"/>
    <a:srgbClr val="1F3135"/>
    <a:srgbClr val="C16B08"/>
    <a:srgbClr val="0C2340"/>
    <a:srgbClr val="203135"/>
    <a:srgbClr val="0C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showGuides="1">
      <p:cViewPr varScale="1">
        <p:scale>
          <a:sx n="92" d="100"/>
          <a:sy n="92" d="100"/>
        </p:scale>
        <p:origin x="-9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我已经干不动了，这些例子都是自己</a:t>
            </a:r>
            <a:r>
              <a:rPr lang="en-US" altLang="zh-CN"/>
              <a:t>DBLP </a:t>
            </a:r>
            <a:r>
              <a:rPr lang="zh-CN" altLang="en-US"/>
              <a:t>会议，看论文标题任意找出来的</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前面介绍了设计类的研究方法</a:t>
            </a:r>
            <a:endParaRPr lang="zh-CN" altLang="en-US"/>
          </a:p>
          <a:p>
            <a:r>
              <a:rPr lang="zh-CN" altLang="en-US"/>
              <a:t>接下来的两节课介绍分析类的研究方法</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sym typeface="+mn-ea"/>
              </a:rPr>
              <a:t>2018年的亚密会论文《Practical Attacks Against the Walnut Digital Signature Scheme》就是这方面的工作。该工作成功攻击了一个入选算法标准候选的签名方案。</a:t>
            </a:r>
            <a:endParaRPr lang="zh-CN"/>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2020年的美密会论文《Cryptanalysis of the Lifted Unbalanced Oil Vinegar Signature Scheme》就是这方面的工作。该工作成功地把入选算法标准候选的LUOV方案的安全性降了好几级。</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Adi Shamir, 又是这位学术大咖，在2017年Japan Prize Commemorative Lecture上介绍了这么一个专家级观点：“Cryptographic protections will be bypassed rather than penetrated（密码方案不是用来攻破的，而是用来绕过的）”</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B问题下的instance可以模拟A问题下的instance  =</a:t>
            </a:r>
            <a:r>
              <a:rPr lang="en-US" altLang="zh-CN">
                <a:sym typeface="+mn-ea"/>
              </a:rPr>
              <a:t>B is reducible to A</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017年的TCC会议上的学术论文《An Equivalence Between Attribute-Based Signatures and Homomorphic Signatures, and New Constructions for Both》就是这方面的工作，证明了某一个类的属性基签名（Attribute-Based Signatures）和某一个类的同态签名（Homomorphic Signatures）可以互相构造。</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2011年的亚密会论文《Practical Key-Recovery for All Possible Parameters of SFLASH》就是这方面的工作。在前人对SFLASH方案的部分密钥参数可以攻击成功的基础上，该工作成功地攻击了SFLASH方案下所有可能选择的密钥参数。即不管该方案的密钥参数如何选择，新攻击方法都可以攻破该方案。</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2016年的RSA会议论文《Cryptanalysis of the Structure-Preserving Signature Scheme on Equivalence Classes from Asiacrypt 2014》就是这方面的工作。在前人对密钥参数l=2的方案攻击成功的基础上，该工作提出的方法可以攻破所有密钥参数l2 的该类密码方案。</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《数字签名研究方法论》第15课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7" name="Picture 6"/>
          <p:cNvPicPr>
            <a:picLocks noChangeAspect="1"/>
          </p:cNvPicPr>
          <p:nvPr userDrawn="1"/>
        </p:nvPicPr>
        <p:blipFill>
          <a:blip r:embed="rId2"/>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《公钥密码学研究方法论》第15课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a:t>
            </a:r>
            <a:r>
              <a:rPr lang="en-US" smtClean="0"/>
              <a:t>0</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《数字签名研究方法论》第15课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《数字签名研究方法论》第15课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11270" name="Picture 2"/>
          <p:cNvPicPr>
            <a:picLocks noChangeAspect="1"/>
          </p:cNvPicPr>
          <p:nvPr userDrawn="1"/>
        </p:nvPicPr>
        <p:blipFill>
          <a:blip r:embed="rId2"/>
          <a:srcRect l="8949" b="17923"/>
          <a:stretch>
            <a:fillRect/>
          </a:stretch>
        </p:blipFill>
        <p:spPr>
          <a:xfrm>
            <a:off x="8357870" y="1133475"/>
            <a:ext cx="534670" cy="567055"/>
          </a:xfrm>
          <a:prstGeom prst="rect">
            <a:avLst/>
          </a:prstGeom>
          <a:noFill/>
          <a:ln w="9525">
            <a:noFill/>
          </a:ln>
        </p:spPr>
      </p:pic>
      <p:pic>
        <p:nvPicPr>
          <p:cNvPr id="7" name="Picture 6"/>
          <p:cNvPicPr>
            <a:picLocks noChangeAspect="1"/>
          </p:cNvPicPr>
          <p:nvPr userDrawn="1"/>
        </p:nvPicPr>
        <p:blipFill>
          <a:blip r:embed="rId3"/>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《公钥密码学研究方法论》第15课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a:t>
            </a:r>
            <a:r>
              <a:rPr lang="en-US" smtClean="0"/>
              <a:t>0</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《数字签名研究方法论》第15课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研究方法论》第15课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研究方法论》第15课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xml"/><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5.xml"/><Relationship Id="rId2" Type="http://schemas.openxmlformats.org/officeDocument/2006/relationships/image" Target="../media/image15.png"/><Relationship Id="rId1"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image" Target="../media/image17.png"/><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19.png"/><Relationship Id="rId1"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1.png"/><Relationship Id="rId1"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3.png"/><Relationship Id="rId1"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5.png"/><Relationship Id="rId1" Type="http://schemas.openxmlformats.org/officeDocument/2006/relationships/image" Target="../media/image24.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5.xml"/><Relationship Id="rId2" Type="http://schemas.openxmlformats.org/officeDocument/2006/relationships/image" Target="../media/image27.png"/><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440" y="1122680"/>
            <a:ext cx="8721725" cy="1479550"/>
          </a:xfrm>
          <a:solidFill>
            <a:schemeClr val="bg1"/>
          </a:solidFill>
        </p:spPr>
        <p:txBody>
          <a:bodyPr anchor="ctr" anchorCtr="0"/>
          <a:lstStyle/>
          <a:p>
            <a:pPr algn="ctr"/>
            <a:r>
              <a:rPr lang="zh-CN" altLang="en-US" sz="6000" b="1" dirty="0">
                <a:solidFill>
                  <a:srgbClr val="C16B08"/>
                </a:solidFill>
                <a:latin typeface="微软雅黑" panose="020B0503020204020204" charset="-122"/>
                <a:ea typeface="微软雅黑" panose="020B0503020204020204" charset="-122"/>
              </a:rPr>
              <a:t>公钥密码学研究方法论</a:t>
            </a:r>
            <a:r>
              <a:rPr lang="en-US" altLang="zh-CN" sz="6000" b="1" dirty="0">
                <a:solidFill>
                  <a:srgbClr val="C16B08"/>
                </a:solidFill>
                <a:latin typeface="微软雅黑" panose="020B0503020204020204" charset="-122"/>
                <a:ea typeface="微软雅黑" panose="020B0503020204020204" charset="-122"/>
              </a:rPr>
              <a:t>  </a:t>
            </a:r>
            <a:endParaRPr lang="en-US" altLang="zh-CN" sz="6000" b="1" dirty="0">
              <a:solidFill>
                <a:srgbClr val="C16B08"/>
              </a:solidFill>
              <a:latin typeface="微软雅黑" panose="020B0503020204020204" charset="-122"/>
              <a:ea typeface="微软雅黑" panose="020B0503020204020204" charset="-122"/>
            </a:endParaRPr>
          </a:p>
        </p:txBody>
      </p:sp>
      <p:sp>
        <p:nvSpPr>
          <p:cNvPr id="11" name="Rectangle 10"/>
          <p:cNvSpPr/>
          <p:nvPr/>
        </p:nvSpPr>
        <p:spPr>
          <a:xfrm>
            <a:off x="1750695" y="4001770"/>
            <a:ext cx="5719445" cy="1630045"/>
          </a:xfrm>
          <a:prstGeom prst="rect">
            <a:avLst/>
          </a:prstGeom>
          <a:solidFill>
            <a:schemeClr val="bg1">
              <a:alpha val="8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rgbClr val="FF0000"/>
              </a:solidFill>
              <a:effectLst/>
              <a:uLnTx/>
              <a:uFillTx/>
              <a:latin typeface="+mn-lt"/>
              <a:ea typeface="+mn-ea"/>
              <a:cs typeface="+mn-cs"/>
            </a:endParaRPr>
          </a:p>
        </p:txBody>
      </p:sp>
      <p:sp>
        <p:nvSpPr>
          <p:cNvPr id="11272" name="Text Box 2"/>
          <p:cNvSpPr txBox="1"/>
          <p:nvPr/>
        </p:nvSpPr>
        <p:spPr>
          <a:xfrm>
            <a:off x="1750695" y="3988435"/>
            <a:ext cx="5719445" cy="1630045"/>
          </a:xfrm>
          <a:prstGeom prst="rect">
            <a:avLst/>
          </a:prstGeom>
          <a:noFill/>
          <a:ln w="9525">
            <a:noFill/>
          </a:ln>
        </p:spPr>
        <p:txBody>
          <a:bodyPr wrap="square" anchor="t" anchorCtr="0">
            <a:noAutofit/>
          </a:bodyPr>
          <a:lstStyle/>
          <a:p>
            <a:pPr algn="ctr">
              <a:lnSpc>
                <a:spcPct val="80000"/>
              </a:lnSpc>
              <a:spcBef>
                <a:spcPts val="0"/>
              </a:spcBef>
              <a:spcAft>
                <a:spcPts val="0"/>
              </a:spcAft>
            </a:pPr>
            <a:r>
              <a:rPr lang="en-US" altLang="zh-CN" sz="3200">
                <a:latin typeface="Arial" panose="020B0604020202020204" pitchFamily="34" charset="0"/>
              </a:rPr>
              <a:t>Xiaohan Zhao</a:t>
            </a:r>
            <a:endParaRPr lang="en-US" altLang="zh-CN" sz="3200">
              <a:latin typeface="Arial" panose="020B0604020202020204" pitchFamily="34" charset="0"/>
            </a:endParaRPr>
          </a:p>
          <a:p>
            <a:pPr algn="ctr">
              <a:lnSpc>
                <a:spcPct val="80000"/>
              </a:lnSpc>
              <a:spcBef>
                <a:spcPts val="0"/>
              </a:spcBef>
              <a:spcAft>
                <a:spcPts val="0"/>
              </a:spcAft>
            </a:pPr>
            <a:r>
              <a:rPr lang="zh-CN" altLang="en-US" sz="3200" b="1">
                <a:latin typeface="微软雅黑" panose="020B0503020204020204" charset="-122"/>
                <a:ea typeface="微软雅黑" panose="020B0503020204020204" charset="-122"/>
              </a:rPr>
              <a:t>赵小涵</a:t>
            </a:r>
            <a:endParaRPr lang="zh-CN" altLang="en-US" sz="3200">
              <a:latin typeface="微软雅黑" panose="020B0503020204020204" charset="-122"/>
              <a:ea typeface="微软雅黑" panose="020B0503020204020204" charset="-122"/>
            </a:endParaRPr>
          </a:p>
          <a:p>
            <a:pPr algn="ctr">
              <a:lnSpc>
                <a:spcPct val="80000"/>
              </a:lnSpc>
              <a:spcBef>
                <a:spcPts val="0"/>
              </a:spcBef>
              <a:spcAft>
                <a:spcPts val="0"/>
              </a:spcAft>
            </a:pPr>
            <a:endParaRPr lang="en-US" altLang="zh-CN" sz="3200">
              <a:latin typeface="Arial" panose="020B0604020202020204" pitchFamily="34" charset="0"/>
            </a:endParaRPr>
          </a:p>
          <a:p>
            <a:pPr algn="ctr">
              <a:lnSpc>
                <a:spcPct val="80000"/>
              </a:lnSpc>
              <a:spcBef>
                <a:spcPts val="0"/>
              </a:spcBef>
              <a:spcAft>
                <a:spcPts val="0"/>
              </a:spcAft>
            </a:pPr>
            <a:r>
              <a:rPr lang="zh-CN" altLang="en-US" sz="3200">
                <a:latin typeface="微软雅黑" panose="020B0503020204020204" charset="-122"/>
                <a:ea typeface="微软雅黑" panose="020B0503020204020204" charset="-122"/>
              </a:rPr>
              <a:t>西安电子科技大学</a:t>
            </a:r>
            <a:endParaRPr lang="zh-CN" altLang="en-US" sz="3200">
              <a:latin typeface="微软雅黑" panose="020B0503020204020204" charset="-122"/>
              <a:ea typeface="微软雅黑" panose="020B0503020204020204" charset="-122"/>
            </a:endParaRPr>
          </a:p>
        </p:txBody>
      </p:sp>
      <p:sp>
        <p:nvSpPr>
          <p:cNvPr id="4" name="Text Box 3"/>
          <p:cNvSpPr txBox="1"/>
          <p:nvPr/>
        </p:nvSpPr>
        <p:spPr>
          <a:xfrm>
            <a:off x="2286000" y="2875280"/>
            <a:ext cx="4572000" cy="706755"/>
          </a:xfrm>
          <a:prstGeom prst="rect">
            <a:avLst/>
          </a:prstGeom>
          <a:noFill/>
        </p:spPr>
        <p:txBody>
          <a:bodyPr wrap="square" rtlCol="0" anchor="t">
            <a:spAutoFit/>
          </a:bodyPr>
          <a:lstStyle/>
          <a:p>
            <a:pPr algn="ctr"/>
            <a:r>
              <a:rPr lang="zh-CN" altLang="en-US" sz="4000" b="1" dirty="0">
                <a:solidFill>
                  <a:srgbClr val="C16B08"/>
                </a:solidFill>
                <a:latin typeface="微软雅黑" panose="020B0503020204020204" charset="-122"/>
                <a:ea typeface="微软雅黑" panose="020B0503020204020204" charset="-122"/>
                <a:cs typeface="+mj-cs"/>
                <a:sym typeface="+mn-ea"/>
              </a:rPr>
              <a:t>第15课</a:t>
            </a:r>
            <a:endParaRPr lang="zh-CN" altLang="en-US" sz="4000" b="1" dirty="0">
              <a:solidFill>
                <a:srgbClr val="C16B08"/>
              </a:solidFill>
              <a:latin typeface="微软雅黑" panose="020B0503020204020204" charset="-122"/>
              <a:ea typeface="微软雅黑" panose="020B0503020204020204" charset="-122"/>
              <a:cs typeface="+mj-cs"/>
              <a:sym typeface="+mn-ea"/>
            </a:endParaRPr>
          </a:p>
        </p:txBody>
      </p:sp>
      <p:pic>
        <p:nvPicPr>
          <p:cNvPr id="11270" name="Picture 2"/>
          <p:cNvPicPr>
            <a:picLocks noChangeAspect="1"/>
          </p:cNvPicPr>
          <p:nvPr/>
        </p:nvPicPr>
        <p:blipFill>
          <a:blip r:embed="rId2"/>
          <a:srcRect l="8949" b="17923"/>
          <a:stretch>
            <a:fillRect/>
          </a:stretch>
        </p:blipFill>
        <p:spPr>
          <a:xfrm>
            <a:off x="8395335" y="1136650"/>
            <a:ext cx="511175" cy="542290"/>
          </a:xfrm>
          <a:prstGeom prst="rect">
            <a:avLst/>
          </a:prstGeom>
          <a:noFill/>
          <a:ln w="9525">
            <a:noFill/>
          </a:ln>
        </p:spPr>
      </p:pic>
      <p:pic>
        <p:nvPicPr>
          <p:cNvPr id="7" name="Picture 6"/>
          <p:cNvPicPr>
            <a:picLocks noChangeAspect="1"/>
          </p:cNvPicPr>
          <p:nvPr/>
        </p:nvPicPr>
        <p:blipFill>
          <a:blip r:embed="rId3"/>
          <a:stretch>
            <a:fillRect/>
          </a:stretch>
        </p:blipFill>
        <p:spPr>
          <a:xfrm>
            <a:off x="4182745" y="5848985"/>
            <a:ext cx="855980" cy="8496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小婉的分析内容一：谕言        2/4</a:t>
            </a:r>
            <a:endParaRPr lang="zh-CN" altLang="en-US"/>
          </a:p>
        </p:txBody>
      </p:sp>
      <p:sp>
        <p:nvSpPr>
          <p:cNvPr id="3" name="Text Placeholder 2"/>
          <p:cNvSpPr>
            <a:spLocks noGrp="1"/>
          </p:cNvSpPr>
          <p:nvPr>
            <p:ph type="body" idx="1"/>
          </p:nvPr>
        </p:nvSpPr>
        <p:spPr>
          <a:xfrm>
            <a:off x="207010" y="1350645"/>
            <a:ext cx="8749665" cy="4904105"/>
          </a:xfrm>
        </p:spPr>
        <p:txBody>
          <a:bodyPr>
            <a:noAutofit/>
          </a:bodyPr>
          <a:p>
            <a:pPr marL="457200" indent="-457200">
              <a:lnSpc>
                <a:spcPct val="100000"/>
              </a:lnSpc>
              <a:buFont typeface="Wingdings" panose="05000000000000000000" charset="0"/>
              <a:buChar char="o"/>
            </a:pPr>
            <a:r>
              <a:rPr lang="zh-CN" altLang="en-US" sz="2300">
                <a:solidFill>
                  <a:schemeClr val="tx1"/>
                </a:solidFill>
                <a:uFillTx/>
              </a:rPr>
              <a:t>小婉发表了第二篇论文论文：</a:t>
            </a:r>
            <a:endParaRPr lang="zh-CN" altLang="en-US" sz="2300">
              <a:solidFill>
                <a:schemeClr val="tx1"/>
              </a:solidFill>
              <a:uFillTx/>
            </a:endParaRPr>
          </a:p>
          <a:p>
            <a:pPr algn="ctr">
              <a:lnSpc>
                <a:spcPct val="100000"/>
              </a:lnSpc>
              <a:buFont typeface="Wingdings" panose="05000000000000000000" charset="0"/>
            </a:pPr>
            <a:r>
              <a:rPr lang="zh-CN" altLang="en-US" sz="2300">
                <a:solidFill>
                  <a:schemeClr val="tx1"/>
                </a:solidFill>
                <a:uFillTx/>
              </a:rPr>
              <a:t>《</a:t>
            </a:r>
            <a:r>
              <a:rPr lang="zh-CN" altLang="en-US" sz="2300">
                <a:solidFill>
                  <a:schemeClr val="tx1"/>
                </a:solidFill>
                <a:highlight>
                  <a:srgbClr val="00FF00"/>
                </a:highlight>
                <a:uFillTx/>
              </a:rPr>
              <a:t>小强发表于2019年的签名方案并没有那么高效</a:t>
            </a:r>
            <a:r>
              <a:rPr lang="zh-CN" altLang="en-US" sz="2300">
                <a:solidFill>
                  <a:schemeClr val="tx1"/>
                </a:solidFill>
                <a:uFillTx/>
              </a:rPr>
              <a:t>》</a:t>
            </a:r>
            <a:endParaRPr lang="zh-CN" altLang="en-US" sz="2300">
              <a:solidFill>
                <a:schemeClr val="tx1"/>
              </a:solidFill>
              <a:uFillTx/>
            </a:endParaRPr>
          </a:p>
          <a:p>
            <a:pPr marL="342900" indent="-342900" algn="l">
              <a:lnSpc>
                <a:spcPct val="100000"/>
              </a:lnSpc>
              <a:buFont typeface="Wingdings" panose="05000000000000000000" charset="0"/>
              <a:buChar char="o"/>
            </a:pPr>
            <a:r>
              <a:rPr lang="zh-CN" altLang="en-US" sz="2300">
                <a:sym typeface="+mn-ea"/>
              </a:rPr>
              <a:t>在这篇论文里，小婉深入分析了小强发表于2019年的签名方案《</a:t>
            </a:r>
            <a:r>
              <a:rPr sz="2300">
                <a:sym typeface="+mn-ea"/>
              </a:rPr>
              <a:t>一个更安全的数字签名方案 from 困难问题A-1</a:t>
            </a:r>
            <a:r>
              <a:rPr lang="zh-CN" altLang="en-US" sz="2300">
                <a:sym typeface="+mn-ea"/>
              </a:rPr>
              <a:t>》。</a:t>
            </a:r>
            <a:endParaRPr lang="zh-CN" altLang="en-US" sz="2300">
              <a:solidFill>
                <a:schemeClr val="tx1"/>
              </a:solidFill>
              <a:uFillTx/>
            </a:endParaRPr>
          </a:p>
          <a:p>
            <a:pPr marL="342900" indent="-342900" algn="l">
              <a:lnSpc>
                <a:spcPct val="100000"/>
              </a:lnSpc>
              <a:buFont typeface="Wingdings" panose="05000000000000000000" charset="0"/>
              <a:buChar char="o"/>
            </a:pPr>
            <a:r>
              <a:rPr lang="zh-CN" altLang="en-US" sz="2300">
                <a:solidFill>
                  <a:schemeClr val="tx1"/>
                </a:solidFill>
                <a:uFillTx/>
              </a:rPr>
              <a:t>小强在他的论文里指出方案的某个参数长度只需选择80比特就可以达到预定的安全性，因此其方案的最终签名长度为480比特（六倍于该参数长度）。小强结论是基于现有已知攻击方法得出的，而小婉在她的论文里提出了一种全新的更高效的攻击方法，可以更快地通过签名计算出私钥并伪造签名。为了应付这种新攻击方法，小强的方案必须把参数长度从80比特增加到至少100比特，因此最终签名长度从480比特增加到至少600比特，即该方案并没有小强宣称那么高效。</a:t>
            </a:r>
            <a:endParaRPr lang="zh-CN" altLang="en-US" sz="2300">
              <a:solidFill>
                <a:schemeClr val="tx1"/>
              </a:solidFill>
              <a:uFillTx/>
            </a:endParaRPr>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小婉的分析内容一：谕言        3/4</a:t>
            </a:r>
            <a:endParaRPr lang="zh-CN" altLang="en-US"/>
          </a:p>
        </p:txBody>
      </p:sp>
      <p:sp>
        <p:nvSpPr>
          <p:cNvPr id="3" name="Text Placeholder 2"/>
          <p:cNvSpPr>
            <a:spLocks noGrp="1"/>
          </p:cNvSpPr>
          <p:nvPr>
            <p:ph type="body" idx="1"/>
          </p:nvPr>
        </p:nvSpPr>
        <p:spPr>
          <a:xfrm>
            <a:off x="207010" y="1350645"/>
            <a:ext cx="8749665" cy="4904105"/>
          </a:xfrm>
        </p:spPr>
        <p:txBody>
          <a:bodyPr>
            <a:noAutofit/>
          </a:bodyPr>
          <a:p>
            <a:pPr marL="457200" indent="-457200">
              <a:lnSpc>
                <a:spcPct val="100000"/>
              </a:lnSpc>
              <a:buFont typeface="Wingdings" panose="05000000000000000000" charset="0"/>
              <a:buChar char="o"/>
            </a:pPr>
            <a:r>
              <a:rPr lang="zh-CN" altLang="en-US" sz="2300">
                <a:solidFill>
                  <a:schemeClr val="tx1"/>
                </a:solidFill>
                <a:uFillTx/>
              </a:rPr>
              <a:t>小婉发表了第三篇论文论文：</a:t>
            </a:r>
            <a:endParaRPr lang="zh-CN" altLang="en-US" sz="2300">
              <a:solidFill>
                <a:schemeClr val="tx1"/>
              </a:solidFill>
              <a:uFillTx/>
            </a:endParaRPr>
          </a:p>
          <a:p>
            <a:pPr algn="ctr">
              <a:lnSpc>
                <a:spcPct val="100000"/>
              </a:lnSpc>
              <a:buFont typeface="Wingdings" panose="05000000000000000000" charset="0"/>
            </a:pPr>
            <a:r>
              <a:rPr lang="zh-CN" altLang="en-US" sz="2300">
                <a:solidFill>
                  <a:schemeClr val="tx1"/>
                </a:solidFill>
                <a:uFillTx/>
              </a:rPr>
              <a:t>《</a:t>
            </a:r>
            <a:r>
              <a:rPr lang="zh-CN" altLang="en-US" sz="2300">
                <a:solidFill>
                  <a:schemeClr val="tx1"/>
                </a:solidFill>
                <a:highlight>
                  <a:srgbClr val="00FF00"/>
                </a:highlight>
                <a:uFillTx/>
              </a:rPr>
              <a:t>一种对小强发表于2019年的签名方案的有效侧信道攻击方法</a:t>
            </a:r>
            <a:r>
              <a:rPr lang="zh-CN" altLang="en-US" sz="2300">
                <a:solidFill>
                  <a:schemeClr val="tx1"/>
                </a:solidFill>
                <a:uFillTx/>
              </a:rPr>
              <a:t>》</a:t>
            </a:r>
            <a:endParaRPr lang="zh-CN" altLang="en-US" sz="2300">
              <a:solidFill>
                <a:schemeClr val="tx1"/>
              </a:solidFill>
              <a:uFillTx/>
            </a:endParaRPr>
          </a:p>
          <a:p>
            <a:pPr marL="342900" indent="-342900" algn="l">
              <a:lnSpc>
                <a:spcPct val="100000"/>
              </a:lnSpc>
              <a:buFont typeface="Wingdings" panose="05000000000000000000" charset="0"/>
              <a:buChar char="o"/>
            </a:pPr>
            <a:r>
              <a:rPr lang="zh-CN" altLang="en-US" sz="2300">
                <a:solidFill>
                  <a:schemeClr val="tx1"/>
                </a:solidFill>
                <a:uFillTx/>
              </a:rPr>
              <a:t>在这篇论文里，小婉深入分析了小强发表于2019年的签名方案《</a:t>
            </a:r>
            <a:r>
              <a:rPr sz="2300">
                <a:sym typeface="+mn-ea"/>
              </a:rPr>
              <a:t>一个更安全的数字签名方案 from 困难问题A-1</a:t>
            </a:r>
            <a:r>
              <a:rPr lang="zh-CN" altLang="en-US" sz="2300">
                <a:solidFill>
                  <a:schemeClr val="tx1"/>
                </a:solidFill>
                <a:uFillTx/>
              </a:rPr>
              <a:t>》。</a:t>
            </a:r>
            <a:endParaRPr lang="zh-CN" altLang="en-US" sz="2300">
              <a:solidFill>
                <a:schemeClr val="tx1"/>
              </a:solidFill>
              <a:uFillTx/>
            </a:endParaRPr>
          </a:p>
          <a:p>
            <a:pPr marL="342900" indent="-342900" algn="l">
              <a:lnSpc>
                <a:spcPct val="100000"/>
              </a:lnSpc>
              <a:buFont typeface="Wingdings" panose="05000000000000000000" charset="0"/>
              <a:buChar char="o"/>
            </a:pPr>
            <a:r>
              <a:rPr lang="zh-CN" altLang="en-US" sz="2300">
                <a:solidFill>
                  <a:schemeClr val="tx1"/>
                </a:solidFill>
                <a:uFillTx/>
              </a:rPr>
              <a:t>小强在他的论文里证明了他的方案在EUF-CMA标准安全模型下具有可证明安全性。小强的方案得到了很多开展数字业务的商业公司的关注。在小婉的这篇论文里，她对小强的方案提出了一种</a:t>
            </a:r>
            <a:r>
              <a:rPr lang="zh-CN" altLang="en-US" sz="2300">
                <a:solidFill>
                  <a:srgbClr val="C00000"/>
                </a:solidFill>
                <a:uFillTx/>
              </a:rPr>
              <a:t>安全模型之外</a:t>
            </a:r>
            <a:r>
              <a:rPr lang="zh-CN" altLang="en-US" sz="2300">
                <a:solidFill>
                  <a:schemeClr val="tx1"/>
                </a:solidFill>
                <a:uFillTx/>
              </a:rPr>
              <a:t>的攻击。这种攻击方法可以通过现实世界中的手段获得方案的签名私钥。小婉的这篇论文是对小强方案的商用警示，即小强的方案在落地应用时必须考虑侧信道攻击带来的风险。</a:t>
            </a:r>
            <a:endParaRPr lang="zh-CN" altLang="en-US" sz="2300">
              <a:solidFill>
                <a:schemeClr val="tx1"/>
              </a:solidFill>
              <a:uFillTx/>
            </a:endParaRPr>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小婉的分析内容一：谕言        4/4</a:t>
            </a:r>
            <a:endParaRPr lang="zh-CN" altLang="en-US"/>
          </a:p>
        </p:txBody>
      </p:sp>
      <p:sp>
        <p:nvSpPr>
          <p:cNvPr id="3" name="Text Placeholder 2"/>
          <p:cNvSpPr>
            <a:spLocks noGrp="1"/>
          </p:cNvSpPr>
          <p:nvPr>
            <p:ph type="body" idx="1"/>
          </p:nvPr>
        </p:nvSpPr>
        <p:spPr>
          <a:xfrm>
            <a:off x="207010" y="1350645"/>
            <a:ext cx="8749665" cy="4904105"/>
          </a:xfrm>
        </p:spPr>
        <p:txBody>
          <a:bodyPr>
            <a:noAutofit/>
          </a:bodyPr>
          <a:p>
            <a:pPr marL="457200" indent="-457200">
              <a:lnSpc>
                <a:spcPct val="100000"/>
              </a:lnSpc>
              <a:buFont typeface="Wingdings" panose="05000000000000000000" charset="0"/>
              <a:buChar char="o"/>
            </a:pPr>
            <a:r>
              <a:rPr lang="zh-CN" altLang="en-US" sz="2300">
                <a:solidFill>
                  <a:schemeClr val="tx1"/>
                </a:solidFill>
                <a:uFillTx/>
              </a:rPr>
              <a:t>小婉发表了第四篇论文论文：</a:t>
            </a:r>
            <a:endParaRPr lang="zh-CN" altLang="en-US" sz="2300">
              <a:solidFill>
                <a:schemeClr val="tx1"/>
              </a:solidFill>
              <a:uFillTx/>
            </a:endParaRPr>
          </a:p>
          <a:p>
            <a:pPr algn="ctr">
              <a:lnSpc>
                <a:spcPct val="100000"/>
              </a:lnSpc>
              <a:buFont typeface="Wingdings" panose="05000000000000000000" charset="0"/>
            </a:pPr>
            <a:r>
              <a:rPr lang="zh-CN" altLang="en-US" sz="2300">
                <a:solidFill>
                  <a:schemeClr val="tx1"/>
                </a:solidFill>
                <a:uFillTx/>
              </a:rPr>
              <a:t>《</a:t>
            </a:r>
            <a:r>
              <a:rPr lang="zh-CN" altLang="en-US" sz="2300">
                <a:solidFill>
                  <a:schemeClr val="tx1"/>
                </a:solidFill>
                <a:highlight>
                  <a:srgbClr val="00FF00"/>
                </a:highlight>
                <a:uFillTx/>
              </a:rPr>
              <a:t>论困难问题A-1和A-2的等价性</a:t>
            </a:r>
            <a:r>
              <a:rPr lang="zh-CN" altLang="en-US" sz="2300">
                <a:solidFill>
                  <a:schemeClr val="tx1"/>
                </a:solidFill>
                <a:uFillTx/>
              </a:rPr>
              <a:t>》</a:t>
            </a:r>
            <a:endParaRPr lang="zh-CN" altLang="en-US" sz="2300">
              <a:solidFill>
                <a:schemeClr val="tx1"/>
              </a:solidFill>
              <a:uFillTx/>
            </a:endParaRPr>
          </a:p>
          <a:p>
            <a:pPr marL="342900" indent="-342900" algn="l">
              <a:lnSpc>
                <a:spcPct val="100000"/>
              </a:lnSpc>
              <a:buFont typeface="Wingdings" panose="05000000000000000000" charset="0"/>
              <a:buChar char="o"/>
            </a:pPr>
            <a:r>
              <a:rPr lang="zh-CN" altLang="en-US" sz="2300">
                <a:solidFill>
                  <a:schemeClr val="tx1"/>
                </a:solidFill>
                <a:uFillTx/>
              </a:rPr>
              <a:t>在这篇论文里，小婉深入分析了小强发表于2019年的签名方案《</a:t>
            </a:r>
            <a:r>
              <a:rPr sz="2300">
                <a:sym typeface="+mn-ea"/>
              </a:rPr>
              <a:t>一个更安全的数字签名方案 from 困难问题A-1</a:t>
            </a:r>
            <a:r>
              <a:rPr lang="zh-CN" altLang="en-US" sz="2300">
                <a:solidFill>
                  <a:schemeClr val="tx1"/>
                </a:solidFill>
                <a:uFillTx/>
              </a:rPr>
              <a:t>》。</a:t>
            </a:r>
            <a:endParaRPr lang="zh-CN" altLang="en-US" sz="2300">
              <a:solidFill>
                <a:schemeClr val="tx1"/>
              </a:solidFill>
              <a:uFillTx/>
            </a:endParaRPr>
          </a:p>
          <a:p>
            <a:pPr marL="342900" indent="-342900" algn="l">
              <a:lnSpc>
                <a:spcPct val="100000"/>
              </a:lnSpc>
              <a:buFont typeface="Wingdings" panose="05000000000000000000" charset="0"/>
              <a:buChar char="o"/>
            </a:pPr>
            <a:r>
              <a:rPr lang="zh-CN" altLang="en-US" sz="2300">
                <a:uFillTx/>
              </a:rPr>
              <a:t>在此之前，我们人类只认识到A-1问题比A-2问题更困难。在这篇论文里，小婉证明了A-2问题和A-1问题一样困难。具体而言，小婉证明如果存在一个算法可以解决A-2问题，那么存在一个归约算法可以解决A-1问题，即A-2问题比A-1问题更困难。结合之前A-1问题比A-2问题更困难的结论，从而说明A-1问题和A-2问题一样困难。这个结果说明基于A-1问题的数字签名方案并不会比基于A-2问题的数字签名方案更安全。小婉的这个研究结果彻底否定了小强在2019年发表的数字签名方案的价值。和小明的方案相比，小强的方案不再具有安全方面的优势。</a:t>
            </a:r>
            <a:endParaRPr lang="zh-CN" altLang="en-US" sz="2300">
              <a:uFillTx/>
            </a:endParaRPr>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谕言一：模型之内的安全性   1/9</a:t>
            </a:r>
            <a:endParaRPr lang="en-US"/>
          </a:p>
        </p:txBody>
      </p:sp>
      <p:sp>
        <p:nvSpPr>
          <p:cNvPr id="3" name="Text Placeholder 2"/>
          <p:cNvSpPr>
            <a:spLocks noGrp="1"/>
          </p:cNvSpPr>
          <p:nvPr>
            <p:ph type="body" idx="1"/>
          </p:nvPr>
        </p:nvSpPr>
        <p:spPr/>
        <p:txBody>
          <a:bodyPr>
            <a:noAutofit/>
          </a:bodyPr>
          <a:p>
            <a:pPr marL="457200" indent="-457200">
              <a:buFont typeface="Wingdings" panose="05000000000000000000" charset="0"/>
              <a:buChar char="o"/>
            </a:pPr>
            <a:r>
              <a:rPr lang="en-US" sz="2800"/>
              <a:t>假设</a:t>
            </a:r>
            <a:r>
              <a:rPr lang="en-US" sz="2800">
                <a:solidFill>
                  <a:schemeClr val="tx1"/>
                </a:solidFill>
                <a:uFillTx/>
              </a:rPr>
              <a:t>一个数字签名方案在标准安全模型下是可证明安全的。</a:t>
            </a:r>
            <a:r>
              <a:rPr lang="zh-CN" altLang="en-US" sz="2800">
                <a:solidFill>
                  <a:schemeClr val="tx1"/>
                </a:solidFill>
                <a:uFillTx/>
              </a:rPr>
              <a:t>那么</a:t>
            </a:r>
            <a:r>
              <a:rPr lang="en-US" sz="2800">
                <a:solidFill>
                  <a:schemeClr val="tx1"/>
                </a:solidFill>
                <a:uFillTx/>
              </a:rPr>
              <a:t>，</a:t>
            </a:r>
            <a:r>
              <a:rPr lang="zh-CN" altLang="en-US" sz="2800">
                <a:solidFill>
                  <a:schemeClr val="tx1"/>
                </a:solidFill>
                <a:uFillTx/>
              </a:rPr>
              <a:t>问题来了</a:t>
            </a:r>
            <a:endParaRPr lang="en-US" sz="2800">
              <a:solidFill>
                <a:schemeClr val="tx1"/>
              </a:solidFill>
              <a:uFillTx/>
            </a:endParaRPr>
          </a:p>
          <a:p>
            <a:pPr lvl="1">
              <a:buFont typeface="Wingdings" panose="05000000000000000000" charset="0"/>
              <a:buChar char="v"/>
            </a:pPr>
            <a:r>
              <a:rPr lang="en-US" sz="2795">
                <a:solidFill>
                  <a:schemeClr val="tx1"/>
                </a:solidFill>
                <a:uFillTx/>
                <a:latin typeface="Garamond" panose="02020404030301010803" charset="0"/>
                <a:ea typeface="仿宋" panose="02010609060101010101" charset="-122"/>
              </a:rPr>
              <a:t>这个方案</a:t>
            </a:r>
            <a:r>
              <a:rPr lang="en-US" sz="2795">
                <a:solidFill>
                  <a:schemeClr val="tx1"/>
                </a:solidFill>
                <a:highlight>
                  <a:srgbClr val="FFFF00"/>
                </a:highlight>
                <a:uFillTx/>
                <a:latin typeface="Garamond" panose="02020404030301010803" charset="0"/>
                <a:ea typeface="仿宋" panose="02010609060101010101" charset="-122"/>
              </a:rPr>
              <a:t>是真的安全吗</a:t>
            </a:r>
            <a:r>
              <a:rPr lang="en-US" sz="2795">
                <a:solidFill>
                  <a:schemeClr val="tx1"/>
                </a:solidFill>
                <a:uFillTx/>
                <a:latin typeface="Garamond" panose="02020404030301010803" charset="0"/>
                <a:ea typeface="仿宋" panose="02010609060101010101" charset="-122"/>
              </a:rPr>
              <a:t>？</a:t>
            </a:r>
            <a:endParaRPr lang="en-US" sz="2795">
              <a:solidFill>
                <a:schemeClr val="tx1"/>
              </a:solidFill>
              <a:uFillTx/>
              <a:latin typeface="Garamond" panose="02020404030301010803" charset="0"/>
              <a:ea typeface="仿宋" panose="02010609060101010101" charset="-122"/>
            </a:endParaRPr>
          </a:p>
          <a:p>
            <a:pPr lvl="1">
              <a:buFont typeface="Wingdings" panose="05000000000000000000" charset="0"/>
              <a:buChar char="v"/>
            </a:pPr>
            <a:r>
              <a:rPr lang="en-US" sz="2795">
                <a:solidFill>
                  <a:schemeClr val="tx1"/>
                </a:solidFill>
                <a:uFillTx/>
                <a:latin typeface="Garamond" panose="02020404030301010803" charset="0"/>
                <a:ea typeface="仿宋" panose="02010609060101010101" charset="-122"/>
              </a:rPr>
              <a:t>这个方案</a:t>
            </a:r>
            <a:r>
              <a:rPr lang="en-US" sz="2795">
                <a:solidFill>
                  <a:schemeClr val="tx1"/>
                </a:solidFill>
                <a:highlight>
                  <a:srgbClr val="00FF00"/>
                </a:highlight>
                <a:uFillTx/>
                <a:latin typeface="Garamond" panose="02020404030301010803" charset="0"/>
                <a:ea typeface="仿宋" panose="02010609060101010101" charset="-122"/>
              </a:rPr>
              <a:t>有多么</a:t>
            </a:r>
            <a:r>
              <a:rPr lang="zh-CN" altLang="en-US" sz="2795">
                <a:solidFill>
                  <a:schemeClr val="tx1"/>
                </a:solidFill>
                <a:highlight>
                  <a:srgbClr val="00FF00"/>
                </a:highlight>
                <a:uFillTx/>
                <a:latin typeface="Garamond" panose="02020404030301010803" charset="0"/>
                <a:ea typeface="仿宋" panose="02010609060101010101" charset="-122"/>
              </a:rPr>
              <a:t>的</a:t>
            </a:r>
            <a:r>
              <a:rPr lang="en-US" sz="2795">
                <a:solidFill>
                  <a:schemeClr val="tx1"/>
                </a:solidFill>
                <a:highlight>
                  <a:srgbClr val="00FF00"/>
                </a:highlight>
                <a:uFillTx/>
                <a:latin typeface="Garamond" panose="02020404030301010803" charset="0"/>
                <a:ea typeface="仿宋" panose="02010609060101010101" charset="-122"/>
              </a:rPr>
              <a:t>安全</a:t>
            </a:r>
            <a:r>
              <a:rPr lang="en-US" sz="2795">
                <a:solidFill>
                  <a:schemeClr val="tx1"/>
                </a:solidFill>
                <a:uFillTx/>
                <a:latin typeface="Garamond" panose="02020404030301010803" charset="0"/>
                <a:ea typeface="仿宋" panose="02010609060101010101" charset="-122"/>
              </a:rPr>
              <a:t>？</a:t>
            </a:r>
            <a:endParaRPr lang="en-US" sz="2795">
              <a:solidFill>
                <a:schemeClr val="tx1"/>
              </a:solidFill>
              <a:uFillTx/>
              <a:latin typeface="Garamond" panose="02020404030301010803" charset="0"/>
              <a:ea typeface="仿宋" panose="02010609060101010101" charset="-122"/>
            </a:endParaRPr>
          </a:p>
          <a:p>
            <a:pPr marL="457200" lvl="1" indent="0">
              <a:buFont typeface="Wingdings" panose="05000000000000000000" charset="0"/>
              <a:buNone/>
            </a:pPr>
            <a:endParaRPr lang="en-US" sz="2795">
              <a:solidFill>
                <a:schemeClr val="tx1"/>
              </a:solidFill>
              <a:uFillTx/>
              <a:latin typeface="Garamond" panose="02020404030301010803" charset="0"/>
              <a:ea typeface="仿宋" panose="02010609060101010101" charset="-122"/>
            </a:endParaRPr>
          </a:p>
          <a:p>
            <a:pPr marL="457200" indent="-457200">
              <a:buFont typeface="Wingdings" panose="05000000000000000000" charset="0"/>
              <a:buChar char="o"/>
            </a:pPr>
            <a:r>
              <a:rPr lang="zh-CN" altLang="en-US" sz="2800">
                <a:solidFill>
                  <a:schemeClr val="tx1"/>
                </a:solidFill>
                <a:uFillTx/>
              </a:rPr>
              <a:t>学术圈</a:t>
            </a:r>
            <a:r>
              <a:rPr lang="en-US" sz="2800">
                <a:solidFill>
                  <a:schemeClr val="tx1"/>
                </a:solidFill>
                <a:uFillTx/>
              </a:rPr>
              <a:t>在这两个问题上研究得</a:t>
            </a:r>
            <a:r>
              <a:rPr lang="en-US" sz="2800"/>
              <a:t>不亦乐乎，尤其是第一个问题</a:t>
            </a:r>
            <a:r>
              <a:rPr lang="zh-CN" altLang="en-US" sz="2800"/>
              <a:t>（这类研究入门门槛较低相对容易）</a:t>
            </a:r>
            <a:r>
              <a:rPr lang="en-US" sz="2800"/>
              <a:t>。</a:t>
            </a:r>
            <a:endParaRPr lang="en-US" sz="2800"/>
          </a:p>
          <a:p>
            <a:pPr marL="342900" indent="-342900">
              <a:buFont typeface="Wingdings" panose="05000000000000000000" charset="0"/>
              <a:buChar char="o"/>
            </a:pPr>
            <a:endParaRPr lang="en-US" sz="2800"/>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谕言一：模型之内的安全性   2/9</a:t>
            </a:r>
            <a:endParaRPr lang="en-US"/>
          </a:p>
        </p:txBody>
      </p:sp>
      <p:sp>
        <p:nvSpPr>
          <p:cNvPr id="3" name="Text Placeholder 2"/>
          <p:cNvSpPr>
            <a:spLocks noGrp="1"/>
          </p:cNvSpPr>
          <p:nvPr>
            <p:ph type="body" idx="1"/>
          </p:nvPr>
        </p:nvSpPr>
        <p:spPr>
          <a:xfrm>
            <a:off x="207010" y="1350645"/>
            <a:ext cx="8749665" cy="4898390"/>
          </a:xfrm>
        </p:spPr>
        <p:txBody>
          <a:bodyPr>
            <a:noAutofit/>
          </a:bodyPr>
          <a:p>
            <a:pPr>
              <a:buFont typeface="Wingdings" panose="05000000000000000000" charset="0"/>
            </a:pPr>
            <a:r>
              <a:rPr lang="zh-CN" altLang="en-US" sz="2400">
                <a:highlight>
                  <a:srgbClr val="FFFF00"/>
                </a:highlight>
              </a:rPr>
              <a:t>问</a:t>
            </a:r>
            <a:r>
              <a:rPr lang="zh-CN" altLang="en-US" sz="2400"/>
              <a:t>：</a:t>
            </a:r>
            <a:r>
              <a:rPr lang="en-US" sz="2400"/>
              <a:t>这个方案是真的安全吗</a:t>
            </a:r>
            <a:r>
              <a:rPr lang="zh-CN" altLang="en-US" sz="2400"/>
              <a:t>？</a:t>
            </a:r>
            <a:endParaRPr lang="zh-CN" altLang="en-US" sz="2400"/>
          </a:p>
          <a:p>
            <a:pPr>
              <a:buFont typeface="Wingdings" panose="05000000000000000000" charset="0"/>
            </a:pPr>
            <a:r>
              <a:rPr lang="zh-CN" altLang="en-US" sz="2400">
                <a:highlight>
                  <a:srgbClr val="00FF00"/>
                </a:highlight>
              </a:rPr>
              <a:t>答</a:t>
            </a:r>
            <a:r>
              <a:rPr lang="zh-CN" altLang="en-US" sz="2400"/>
              <a:t>：</a:t>
            </a:r>
            <a:r>
              <a:rPr lang="en-US" sz="2400"/>
              <a:t>不一定！具体原因五花八门。</a:t>
            </a:r>
            <a:endParaRPr lang="en-US" sz="2400"/>
          </a:p>
          <a:p>
            <a:pPr marL="457200" indent="-457200">
              <a:buFont typeface="Wingdings" panose="05000000000000000000" charset="0"/>
              <a:buChar char="o"/>
            </a:pPr>
            <a:r>
              <a:rPr lang="en-US" sz="2400"/>
              <a:t>主要原因是安全证明</a:t>
            </a:r>
            <a:r>
              <a:rPr lang="zh-CN" altLang="en-US" sz="2400"/>
              <a:t>错误。</a:t>
            </a:r>
            <a:r>
              <a:rPr lang="en-US" sz="2400"/>
              <a:t>不安全的方案配上错误的安全证明得到一个看似可证明安全但实际上不安全的方案。</a:t>
            </a:r>
            <a:endParaRPr lang="en-US" sz="2400"/>
          </a:p>
          <a:p>
            <a:pPr marL="457200" indent="-457200">
              <a:buFont typeface="Wingdings" panose="05000000000000000000" charset="0"/>
              <a:buChar char="o"/>
            </a:pPr>
            <a:r>
              <a:rPr lang="en-US" sz="2400"/>
              <a:t>还存在着一种错误，就是在安全证明时选错了困难问题，把简单问题当成了困难问题</a:t>
            </a:r>
            <a:r>
              <a:rPr lang="zh-CN" altLang="en-US" sz="2400"/>
              <a:t>，而解决这个简答问题立即攻破方案。</a:t>
            </a:r>
            <a:endParaRPr lang="en-US" sz="2400"/>
          </a:p>
          <a:p>
            <a:pPr marL="457200" indent="-457200">
              <a:buFont typeface="Wingdings" panose="05000000000000000000" charset="0"/>
              <a:buChar char="o"/>
            </a:pPr>
            <a:r>
              <a:rPr lang="en-US" sz="2400"/>
              <a:t>当然还有其它原因，比如方案缺乏安全证明，特别是在密码学发展早期，绝大多数方案只有主观分析，缺乏客观的安全证明。</a:t>
            </a:r>
            <a:r>
              <a:rPr lang="zh-CN" altLang="en-US" sz="2400"/>
              <a:t>如今</a:t>
            </a:r>
            <a:r>
              <a:rPr lang="en-US" sz="2400"/>
              <a:t>，有些设计起点对应的数字签名方案仍然缺乏严谨的安全证明，比如以多变量作为设计起点的签名方案。</a:t>
            </a:r>
            <a:endParaRPr lang="en-US" sz="2400"/>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699770" y="1924685"/>
            <a:ext cx="7599045" cy="1338580"/>
          </a:xfrm>
          <a:prstGeom prst="rect">
            <a:avLst/>
          </a:prstGeom>
        </p:spPr>
      </p:pic>
      <p:sp>
        <p:nvSpPr>
          <p:cNvPr id="2" name="Title 1"/>
          <p:cNvSpPr>
            <a:spLocks noGrp="1"/>
          </p:cNvSpPr>
          <p:nvPr>
            <p:ph type="title"/>
          </p:nvPr>
        </p:nvSpPr>
        <p:spPr/>
        <p:txBody>
          <a:bodyPr/>
          <a:p>
            <a:r>
              <a:rPr lang="en-US">
                <a:sym typeface="+mn-ea"/>
              </a:rPr>
              <a:t>谕言一：模型之内的安全性   3/9</a:t>
            </a:r>
            <a:endParaRPr lang="en-US"/>
          </a:p>
        </p:txBody>
      </p:sp>
      <p:sp>
        <p:nvSpPr>
          <p:cNvPr id="3" name="Text Placeholder 2"/>
          <p:cNvSpPr>
            <a:spLocks noGrp="1"/>
          </p:cNvSpPr>
          <p:nvPr>
            <p:ph type="body" idx="1"/>
          </p:nvPr>
        </p:nvSpPr>
        <p:spPr>
          <a:xfrm>
            <a:off x="207010" y="1350645"/>
            <a:ext cx="8749665" cy="4898390"/>
          </a:xfrm>
        </p:spPr>
        <p:txBody>
          <a:bodyPr>
            <a:noAutofit/>
          </a:bodyPr>
          <a:p>
            <a:pPr marL="342900" indent="-342900">
              <a:lnSpc>
                <a:spcPct val="80000"/>
              </a:lnSpc>
              <a:buFont typeface="Wingdings" panose="05000000000000000000" charset="0"/>
              <a:buChar char="o"/>
            </a:pPr>
            <a:r>
              <a:rPr lang="zh-CN" sz="2400"/>
              <a:t>一</a:t>
            </a:r>
            <a:r>
              <a:rPr sz="2400"/>
              <a:t>个构造失败的数字签名方案意味着方案不安全，存在安全模型之内的有效攻击方法。</a:t>
            </a:r>
            <a:r>
              <a:rPr sz="2400">
                <a:highlight>
                  <a:srgbClr val="FFFF00"/>
                </a:highlight>
              </a:rPr>
              <a:t>失败构造可以分为三类</a:t>
            </a:r>
            <a:r>
              <a:rPr lang="zh-CN" sz="2400"/>
              <a:t>。</a:t>
            </a:r>
            <a:endParaRPr lang="zh-CN" sz="2400"/>
          </a:p>
          <a:p>
            <a:pPr marL="342900" indent="-342900">
              <a:lnSpc>
                <a:spcPct val="80000"/>
              </a:lnSpc>
              <a:buFont typeface="Wingdings" panose="05000000000000000000" charset="0"/>
              <a:buChar char="o"/>
            </a:pPr>
            <a:endParaRPr lang="zh-CN" sz="2400"/>
          </a:p>
          <a:p>
            <a:pPr marL="342900" indent="-342900">
              <a:lnSpc>
                <a:spcPct val="80000"/>
              </a:lnSpc>
              <a:buFont typeface="Wingdings" panose="05000000000000000000" charset="0"/>
              <a:buChar char="o"/>
            </a:pPr>
            <a:endParaRPr lang="zh-CN" sz="2400"/>
          </a:p>
          <a:p>
            <a:pPr marL="342900" indent="-342900">
              <a:lnSpc>
                <a:spcPct val="80000"/>
              </a:lnSpc>
              <a:buFont typeface="Wingdings" panose="05000000000000000000" charset="0"/>
              <a:buChar char="o"/>
            </a:pPr>
            <a:endParaRPr lang="zh-CN" sz="2400"/>
          </a:p>
          <a:p>
            <a:pPr marL="342900" indent="-342900">
              <a:lnSpc>
                <a:spcPct val="80000"/>
              </a:lnSpc>
              <a:buFont typeface="Wingdings" panose="05000000000000000000" charset="0"/>
              <a:buChar char="o"/>
            </a:pPr>
            <a:r>
              <a:rPr lang="zh-CN" sz="2400"/>
              <a:t>敌人的攻击方法多种多样。</a:t>
            </a:r>
            <a:endParaRPr lang="zh-CN" sz="2400"/>
          </a:p>
          <a:p>
            <a:pPr marL="800100" lvl="1" indent="-342900">
              <a:lnSpc>
                <a:spcPct val="80000"/>
              </a:lnSpc>
              <a:buFont typeface="Wingdings" panose="05000000000000000000" charset="0"/>
              <a:buChar char="o"/>
            </a:pPr>
            <a:r>
              <a:rPr lang="zh-CN" sz="2000"/>
              <a:t>通过公钥可以计算出私钥属于一种离谱指数非常高的错误，因为有了私钥就可以计算任意消息的签名，方案形同虚设。</a:t>
            </a:r>
            <a:endParaRPr lang="zh-CN" sz="2000"/>
          </a:p>
          <a:p>
            <a:pPr marL="800100" lvl="1" indent="-342900">
              <a:lnSpc>
                <a:spcPct val="80000"/>
              </a:lnSpc>
              <a:buFont typeface="Wingdings" panose="05000000000000000000" charset="0"/>
              <a:buChar char="o"/>
            </a:pPr>
            <a:r>
              <a:rPr lang="zh-CN" sz="2000"/>
              <a:t>通过公钥可以伪造某个消息的签名，在这种攻击里，虽然敌人计算不出私钥，但对安全也产生了致命的威胁。</a:t>
            </a:r>
            <a:endParaRPr lang="zh-CN" sz="2000"/>
          </a:p>
          <a:p>
            <a:pPr marL="800100" lvl="1" indent="-342900">
              <a:lnSpc>
                <a:spcPct val="80000"/>
              </a:lnSpc>
              <a:buFont typeface="Wingdings" panose="05000000000000000000" charset="0"/>
              <a:buChar char="o"/>
            </a:pPr>
            <a:r>
              <a:rPr lang="zh-CN" sz="2000"/>
              <a:t>最难被研究人员发现的错误是敌人可以通过公钥以及一些消息的签名进行巧妙组合后伪造出新消息的有效签名。</a:t>
            </a:r>
            <a:endParaRPr lang="zh-CN" sz="2000"/>
          </a:p>
          <a:p>
            <a:pPr marL="342900" indent="-342900">
              <a:lnSpc>
                <a:spcPct val="80000"/>
              </a:lnSpc>
              <a:buFont typeface="Wingdings" panose="05000000000000000000" charset="0"/>
              <a:buChar char="o"/>
            </a:pPr>
            <a:r>
              <a:rPr lang="zh-CN" sz="2400"/>
              <a:t>一个正确的可证明安全密码方案可以保证上述三种错误都不存在，这也是为什么密码圈需要安全证明的理由。</a:t>
            </a:r>
            <a:endParaRPr lang="zh-CN" sz="2400"/>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谕言一：模型之内的安全性   4/9</a:t>
            </a:r>
            <a:endParaRPr lang="en-US"/>
          </a:p>
        </p:txBody>
      </p:sp>
      <p:sp>
        <p:nvSpPr>
          <p:cNvPr id="3" name="Text Placeholder 2"/>
          <p:cNvSpPr>
            <a:spLocks noGrp="1"/>
          </p:cNvSpPr>
          <p:nvPr>
            <p:ph type="body" idx="1"/>
          </p:nvPr>
        </p:nvSpPr>
        <p:spPr>
          <a:xfrm>
            <a:off x="207010" y="1350645"/>
            <a:ext cx="8749665" cy="4898390"/>
          </a:xfrm>
        </p:spPr>
        <p:txBody>
          <a:bodyPr>
            <a:noAutofit/>
          </a:bodyPr>
          <a:p>
            <a:pPr marL="342900" indent="-342900">
              <a:lnSpc>
                <a:spcPct val="80000"/>
              </a:lnSpc>
              <a:buFont typeface="Wingdings" panose="05000000000000000000" charset="0"/>
              <a:buChar char="o"/>
            </a:pPr>
            <a:r>
              <a:rPr lang="zh-CN"/>
              <a:t>在三大类（通用构造、具体构造、通用改装）的构造中，构造失败案例最多的是具体构造，因为研究比例占大。</a:t>
            </a:r>
            <a:endParaRPr lang="zh-CN"/>
          </a:p>
          <a:p>
            <a:pPr marL="342900" indent="-342900">
              <a:lnSpc>
                <a:spcPct val="80000"/>
              </a:lnSpc>
              <a:buFont typeface="Wingdings" panose="05000000000000000000" charset="0"/>
              <a:buChar char="o"/>
            </a:pPr>
            <a:r>
              <a:rPr lang="zh-CN"/>
              <a:t>具体构造中，构造失败率最高的研究路线是寻找新的设计起点，或者通过不成熟的设计起点构造密码方案。</a:t>
            </a:r>
            <a:endParaRPr lang="zh-CN"/>
          </a:p>
          <a:p>
            <a:pPr marL="342900" indent="-342900">
              <a:lnSpc>
                <a:spcPct val="80000"/>
              </a:lnSpc>
              <a:buFont typeface="Wingdings" panose="05000000000000000000" charset="0"/>
              <a:buChar char="o"/>
            </a:pPr>
            <a:endParaRPr lang="zh-CN"/>
          </a:p>
          <a:p>
            <a:pPr marL="342900" indent="-342900">
              <a:lnSpc>
                <a:spcPct val="80000"/>
              </a:lnSpc>
              <a:buFont typeface="Wingdings" panose="05000000000000000000" charset="0"/>
              <a:buChar char="o"/>
            </a:pPr>
            <a:r>
              <a:rPr lang="zh-CN"/>
              <a:t>不是研究人员能力不足，而是这条研究路线太过于艰难。不仅需要考虑所有可能出现的简单运算，也需要考虑对密码方案可能的攻击方法。成熟的设计起点已经把所有可简单计算的对象和对方案可能的攻击之法都研究清楚了，研究人员只需要专注于如何抵抗对密码方案的各种攻击方法即可。</a:t>
            </a:r>
            <a:endParaRPr lang="zh-CN"/>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谕言一：模型之内的安全性   5/9</a:t>
            </a:r>
            <a:endParaRPr lang="en-US"/>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pic>
        <p:nvPicPr>
          <p:cNvPr id="6" name="Picture 5"/>
          <p:cNvPicPr>
            <a:picLocks noChangeAspect="1"/>
          </p:cNvPicPr>
          <p:nvPr/>
        </p:nvPicPr>
        <p:blipFill>
          <a:blip r:embed="rId1"/>
          <a:stretch>
            <a:fillRect/>
          </a:stretch>
        </p:blipFill>
        <p:spPr>
          <a:xfrm>
            <a:off x="937895" y="1161415"/>
            <a:ext cx="7267575" cy="1276350"/>
          </a:xfrm>
          <a:prstGeom prst="rect">
            <a:avLst/>
          </a:prstGeom>
        </p:spPr>
      </p:pic>
      <p:pic>
        <p:nvPicPr>
          <p:cNvPr id="7" name="Picture 6"/>
          <p:cNvPicPr>
            <a:picLocks noChangeAspect="1"/>
          </p:cNvPicPr>
          <p:nvPr/>
        </p:nvPicPr>
        <p:blipFill>
          <a:blip r:embed="rId2"/>
          <a:stretch>
            <a:fillRect/>
          </a:stretch>
        </p:blipFill>
        <p:spPr>
          <a:xfrm>
            <a:off x="503555" y="2785110"/>
            <a:ext cx="8135620" cy="32238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谕言一：模型之内的安全性   6/9</a:t>
            </a:r>
            <a:endParaRPr lang="en-US"/>
          </a:p>
        </p:txBody>
      </p:sp>
      <p:sp>
        <p:nvSpPr>
          <p:cNvPr id="3" name="Text Placeholder 2"/>
          <p:cNvSpPr>
            <a:spLocks noGrp="1"/>
          </p:cNvSpPr>
          <p:nvPr>
            <p:ph type="body" idx="1"/>
          </p:nvPr>
        </p:nvSpPr>
        <p:spPr>
          <a:xfrm>
            <a:off x="207010" y="1350645"/>
            <a:ext cx="8749665" cy="4898390"/>
          </a:xfrm>
        </p:spPr>
        <p:txBody>
          <a:bodyPr>
            <a:noAutofit/>
          </a:bodyPr>
          <a:p>
            <a:pPr>
              <a:lnSpc>
                <a:spcPct val="90000"/>
              </a:lnSpc>
              <a:buFont typeface="Wingdings" panose="05000000000000000000" charset="0"/>
            </a:pPr>
            <a:r>
              <a:rPr lang="zh-CN" altLang="en-US">
                <a:highlight>
                  <a:srgbClr val="FFFF00"/>
                </a:highlight>
                <a:sym typeface="+mn-ea"/>
              </a:rPr>
              <a:t>问</a:t>
            </a:r>
            <a:r>
              <a:rPr lang="zh-CN" altLang="en-US">
                <a:sym typeface="+mn-ea"/>
              </a:rPr>
              <a:t>：</a:t>
            </a:r>
            <a:r>
              <a:rPr>
                <a:sym typeface="+mn-ea"/>
              </a:rPr>
              <a:t>这个方案究竟有多安全？</a:t>
            </a:r>
            <a:endParaRPr>
              <a:sym typeface="+mn-ea"/>
            </a:endParaRPr>
          </a:p>
          <a:p>
            <a:pPr>
              <a:lnSpc>
                <a:spcPct val="90000"/>
              </a:lnSpc>
              <a:buFont typeface="Wingdings" panose="05000000000000000000" charset="0"/>
            </a:pPr>
            <a:r>
              <a:rPr lang="zh-CN" altLang="en-US">
                <a:highlight>
                  <a:srgbClr val="00FF00"/>
                </a:highlight>
                <a:sym typeface="+mn-ea"/>
              </a:rPr>
              <a:t>答</a:t>
            </a:r>
            <a:r>
              <a:rPr lang="zh-CN" altLang="en-US">
                <a:sym typeface="+mn-ea"/>
              </a:rPr>
              <a:t>：很难说！</a:t>
            </a:r>
            <a:endParaRPr lang="en-US"/>
          </a:p>
          <a:p>
            <a:pPr marL="457200" indent="-457200">
              <a:lnSpc>
                <a:spcPct val="90000"/>
              </a:lnSpc>
              <a:buFont typeface="Wingdings" panose="05000000000000000000" charset="0"/>
              <a:buChar char="o"/>
            </a:pPr>
            <a:r>
              <a:rPr>
                <a:sym typeface="+mn-ea"/>
              </a:rPr>
              <a:t>这是一个主观题。由于方案不仅需要</a:t>
            </a:r>
            <a:r>
              <a:rPr lang="zh-CN">
                <a:sym typeface="+mn-ea"/>
              </a:rPr>
              <a:t>选择</a:t>
            </a:r>
            <a:r>
              <a:rPr>
                <a:sym typeface="+mn-ea"/>
              </a:rPr>
              <a:t>参数</a:t>
            </a:r>
            <a:r>
              <a:rPr lang="zh-CN">
                <a:sym typeface="+mn-ea"/>
              </a:rPr>
              <a:t>（公钥）足够</a:t>
            </a:r>
            <a:r>
              <a:rPr>
                <a:sym typeface="+mn-ea"/>
              </a:rPr>
              <a:t>长来保证可以抵抗敌手的攻击，又需要降低参数长度使得合法用户可以顺畅运行</a:t>
            </a:r>
            <a:r>
              <a:rPr lang="zh-CN">
                <a:sym typeface="+mn-ea"/>
              </a:rPr>
              <a:t>（公钥太长则运行太慢）</a:t>
            </a:r>
            <a:r>
              <a:rPr>
                <a:sym typeface="+mn-ea"/>
              </a:rPr>
              <a:t>。</a:t>
            </a:r>
            <a:r>
              <a:rPr lang="en-US">
                <a:sym typeface="+mn-ea"/>
              </a:rPr>
              <a:t> </a:t>
            </a:r>
            <a:r>
              <a:rPr lang="zh-CN" altLang="en-US">
                <a:solidFill>
                  <a:srgbClr val="C00000"/>
                </a:solidFill>
                <a:sym typeface="+mn-ea"/>
              </a:rPr>
              <a:t>在安全和效率之前保持平衡</a:t>
            </a:r>
            <a:endParaRPr>
              <a:sym typeface="+mn-ea"/>
            </a:endParaRPr>
          </a:p>
          <a:p>
            <a:pPr marL="457200" indent="-457200">
              <a:lnSpc>
                <a:spcPct val="90000"/>
              </a:lnSpc>
              <a:buFont typeface="Wingdings" panose="05000000000000000000" charset="0"/>
              <a:buChar char="o"/>
            </a:pPr>
            <a:r>
              <a:rPr>
                <a:sym typeface="+mn-ea"/>
              </a:rPr>
              <a:t>为了平衡两者，研究人员定义了一些安全等级，比如80比特安全和128比特安全等。在构造方案选择密钥参数的长度时，他们会根据已知的攻击方法和指定的安全等级计算出最佳的也就是安全范围内最短的密钥参数长度，从而提高合法用户的计算效率。</a:t>
            </a:r>
            <a:endParaRPr>
              <a:sym typeface="+mn-ea"/>
            </a:endParaRPr>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谕言一：模型之内的安全性   7/9</a:t>
            </a:r>
            <a:endParaRPr lang="en-US"/>
          </a:p>
        </p:txBody>
      </p:sp>
      <p:sp>
        <p:nvSpPr>
          <p:cNvPr id="3" name="Text Placeholder 2"/>
          <p:cNvSpPr>
            <a:spLocks noGrp="1"/>
          </p:cNvSpPr>
          <p:nvPr>
            <p:ph type="body" idx="1"/>
          </p:nvPr>
        </p:nvSpPr>
        <p:spPr>
          <a:xfrm>
            <a:off x="207010" y="1350645"/>
            <a:ext cx="8749665" cy="4898390"/>
          </a:xfrm>
        </p:spPr>
        <p:txBody>
          <a:bodyPr>
            <a:noAutofit/>
          </a:bodyPr>
          <a:p>
            <a:pPr marL="457200" indent="-457200">
              <a:lnSpc>
                <a:spcPct val="90000"/>
              </a:lnSpc>
              <a:buFont typeface="Wingdings" panose="05000000000000000000" charset="0"/>
              <a:buChar char="o"/>
            </a:pPr>
            <a:r>
              <a:rPr>
                <a:sym typeface="+mn-ea"/>
              </a:rPr>
              <a:t>问题来了：研究人员是根据</a:t>
            </a:r>
            <a:r>
              <a:rPr>
                <a:highlight>
                  <a:srgbClr val="FFFF00"/>
                </a:highlight>
                <a:sym typeface="+mn-ea"/>
              </a:rPr>
              <a:t>现有攻击方法中</a:t>
            </a:r>
            <a:r>
              <a:rPr>
                <a:sym typeface="+mn-ea"/>
              </a:rPr>
              <a:t>最高效的</a:t>
            </a:r>
            <a:r>
              <a:rPr lang="zh-CN">
                <a:sym typeface="+mn-ea"/>
              </a:rPr>
              <a:t>攻击</a:t>
            </a:r>
            <a:r>
              <a:rPr>
                <a:sym typeface="+mn-ea"/>
              </a:rPr>
              <a:t>算法计算最佳参数，而不是采用真正对该方案攻击最高效的攻击算法（因为我们人类可能没有能力找到最高效的攻击算法）。</a:t>
            </a:r>
            <a:endParaRPr>
              <a:sym typeface="+mn-ea"/>
            </a:endParaRPr>
          </a:p>
          <a:p>
            <a:pPr marL="457200" indent="-457200">
              <a:lnSpc>
                <a:spcPct val="90000"/>
              </a:lnSpc>
              <a:buFont typeface="Wingdings" panose="05000000000000000000" charset="0"/>
              <a:buChar char="o"/>
            </a:pPr>
            <a:endParaRPr>
              <a:sym typeface="+mn-ea"/>
            </a:endParaRPr>
          </a:p>
          <a:p>
            <a:pPr marL="457200" indent="-457200">
              <a:lnSpc>
                <a:spcPct val="90000"/>
              </a:lnSpc>
              <a:buFont typeface="Wingdings" panose="05000000000000000000" charset="0"/>
              <a:buChar char="o"/>
            </a:pPr>
            <a:r>
              <a:rPr>
                <a:sym typeface="+mn-ea"/>
              </a:rPr>
              <a:t>给定一个数字签名方案，小强通过</a:t>
            </a:r>
            <a:r>
              <a:rPr>
                <a:highlight>
                  <a:srgbClr val="FFFF00"/>
                </a:highlight>
                <a:sym typeface="+mn-ea"/>
              </a:rPr>
              <a:t>目前最高效的攻击算法A</a:t>
            </a:r>
            <a:r>
              <a:rPr>
                <a:sym typeface="+mn-ea"/>
              </a:rPr>
              <a:t>计算出签名方案的最佳密钥参数长度。</a:t>
            </a:r>
            <a:endParaRPr>
              <a:sym typeface="+mn-ea"/>
            </a:endParaRPr>
          </a:p>
          <a:p>
            <a:pPr marL="457200" indent="-457200">
              <a:lnSpc>
                <a:spcPct val="90000"/>
              </a:lnSpc>
              <a:buFont typeface="Wingdings" panose="05000000000000000000" charset="0"/>
              <a:buChar char="o"/>
            </a:pPr>
            <a:r>
              <a:rPr>
                <a:sym typeface="+mn-ea"/>
              </a:rPr>
              <a:t>然而，小婉有可能提出一个比攻击算法A更高效的攻击算法B</a:t>
            </a:r>
            <a:r>
              <a:rPr lang="zh-CN">
                <a:sym typeface="+mn-ea"/>
              </a:rPr>
              <a:t>。在这个算法</a:t>
            </a:r>
            <a:r>
              <a:rPr lang="en-US" altLang="zh-CN">
                <a:sym typeface="+mn-ea"/>
              </a:rPr>
              <a:t>B</a:t>
            </a:r>
            <a:r>
              <a:rPr lang="zh-CN" altLang="en-US">
                <a:sym typeface="+mn-ea"/>
              </a:rPr>
              <a:t>面前，</a:t>
            </a:r>
            <a:r>
              <a:rPr>
                <a:sym typeface="+mn-ea"/>
              </a:rPr>
              <a:t>小强方案的安全性就会被</a:t>
            </a:r>
            <a:r>
              <a:rPr lang="zh-CN">
                <a:sym typeface="+mn-ea"/>
              </a:rPr>
              <a:t>自动</a:t>
            </a:r>
            <a:r>
              <a:rPr>
                <a:sym typeface="+mn-ea"/>
              </a:rPr>
              <a:t>降级。</a:t>
            </a:r>
            <a:endParaRPr>
              <a:sym typeface="+mn-ea"/>
            </a:endParaRPr>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t>内容回顾</a:t>
            </a:r>
            <a:r>
              <a:rPr lang="en-US" altLang="zh-CN">
                <a:sym typeface="+mn-ea"/>
              </a:rPr>
              <a:t>             </a:t>
            </a:r>
            <a:endParaRPr lang="en-US" altLang="zh-CN"/>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
        <p:nvSpPr>
          <p:cNvPr id="7" name="Text Box 6"/>
          <p:cNvSpPr txBox="1"/>
          <p:nvPr/>
        </p:nvSpPr>
        <p:spPr>
          <a:xfrm>
            <a:off x="41275" y="3132455"/>
            <a:ext cx="2237105" cy="521970"/>
          </a:xfrm>
          <a:prstGeom prst="rect">
            <a:avLst/>
          </a:prstGeom>
          <a:noFill/>
        </p:spPr>
        <p:txBody>
          <a:bodyPr wrap="square" rtlCol="0" anchor="t">
            <a:spAutoFit/>
          </a:bodyPr>
          <a:p>
            <a:r>
              <a:rPr lang="zh-CN" altLang="en-US" sz="2800">
                <a:latin typeface="Garamond" panose="02020404030301010803" charset="0"/>
                <a:ea typeface="仿宋" panose="02010609060101010101" charset="-122"/>
                <a:cs typeface="Garamond" panose="02020404030301010803" charset="0"/>
                <a:sym typeface="+mn-ea"/>
              </a:rPr>
              <a:t>Cryptology</a:t>
            </a:r>
            <a:endParaRPr lang="zh-CN" altLang="en-US" sz="2800">
              <a:latin typeface="Garamond" panose="02020404030301010803" charset="0"/>
              <a:ea typeface="仿宋" panose="02010609060101010101" charset="-122"/>
              <a:cs typeface="Garamond" panose="02020404030301010803" charset="0"/>
              <a:sym typeface="+mn-ea"/>
            </a:endParaRPr>
          </a:p>
        </p:txBody>
      </p:sp>
      <p:sp>
        <p:nvSpPr>
          <p:cNvPr id="8" name="Left Brace 7"/>
          <p:cNvSpPr/>
          <p:nvPr/>
        </p:nvSpPr>
        <p:spPr>
          <a:xfrm>
            <a:off x="1998980" y="2019300"/>
            <a:ext cx="680720" cy="274828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
        <p:nvSpPr>
          <p:cNvPr id="9" name="Text Box 8"/>
          <p:cNvSpPr txBox="1"/>
          <p:nvPr/>
        </p:nvSpPr>
        <p:spPr>
          <a:xfrm>
            <a:off x="2679700" y="1951355"/>
            <a:ext cx="2356485" cy="460375"/>
          </a:xfrm>
          <a:prstGeom prst="rect">
            <a:avLst/>
          </a:prstGeom>
          <a:noFill/>
        </p:spPr>
        <p:txBody>
          <a:bodyPr wrap="square" rtlCol="0" anchor="t">
            <a:spAutoFit/>
          </a:bodyPr>
          <a:p>
            <a:r>
              <a:rPr lang="en-US" altLang="zh-CN" sz="2400">
                <a:highlight>
                  <a:srgbClr val="FFFF00"/>
                </a:highlight>
                <a:latin typeface="Garamond" panose="02020404030301010803" charset="0"/>
                <a:ea typeface="仿宋" panose="02010609060101010101" charset="-122"/>
                <a:cs typeface="Garamond" panose="02020404030301010803" charset="0"/>
                <a:sym typeface="+mn-ea"/>
              </a:rPr>
              <a:t>Cryptography</a:t>
            </a:r>
            <a:endParaRPr lang="en-US" altLang="zh-CN" sz="2400">
              <a:highlight>
                <a:srgbClr val="FFFF00"/>
              </a:highlight>
              <a:latin typeface="Garamond" panose="02020404030301010803" charset="0"/>
              <a:ea typeface="仿宋" panose="02010609060101010101" charset="-122"/>
              <a:cs typeface="Garamond" panose="02020404030301010803" charset="0"/>
              <a:sym typeface="+mn-ea"/>
            </a:endParaRPr>
          </a:p>
        </p:txBody>
      </p:sp>
      <p:sp>
        <p:nvSpPr>
          <p:cNvPr id="10" name="Text Box 9"/>
          <p:cNvSpPr txBox="1"/>
          <p:nvPr/>
        </p:nvSpPr>
        <p:spPr>
          <a:xfrm>
            <a:off x="2679700" y="3724275"/>
            <a:ext cx="2356485" cy="460375"/>
          </a:xfrm>
          <a:prstGeom prst="rect">
            <a:avLst/>
          </a:prstGeom>
          <a:noFill/>
        </p:spPr>
        <p:txBody>
          <a:bodyPr wrap="square" rtlCol="0" anchor="t">
            <a:spAutoFit/>
          </a:bodyPr>
          <a:p>
            <a:r>
              <a:rPr lang="en-US" altLang="zh-CN" sz="2400">
                <a:latin typeface="Garamond" panose="02020404030301010803" charset="0"/>
                <a:ea typeface="仿宋" panose="02010609060101010101" charset="-122"/>
                <a:cs typeface="Garamond" panose="02020404030301010803" charset="0"/>
                <a:sym typeface="+mn-ea"/>
              </a:rPr>
              <a:t>Cryptanalysis</a:t>
            </a:r>
            <a:endParaRPr lang="en-US" altLang="zh-CN" sz="2400">
              <a:latin typeface="Garamond" panose="02020404030301010803" charset="0"/>
              <a:ea typeface="仿宋" panose="02010609060101010101" charset="-122"/>
              <a:cs typeface="Garamond" panose="02020404030301010803" charset="0"/>
              <a:sym typeface="+mn-ea"/>
            </a:endParaRPr>
          </a:p>
        </p:txBody>
      </p:sp>
      <p:sp>
        <p:nvSpPr>
          <p:cNvPr id="11" name="Text Box 10"/>
          <p:cNvSpPr txBox="1"/>
          <p:nvPr/>
        </p:nvSpPr>
        <p:spPr>
          <a:xfrm>
            <a:off x="2896870" y="4122420"/>
            <a:ext cx="4572000" cy="829945"/>
          </a:xfrm>
          <a:prstGeom prst="rect">
            <a:avLst/>
          </a:prstGeom>
          <a:noFill/>
        </p:spPr>
        <p:txBody>
          <a:bodyPr wrap="square" rtlCol="0" anchor="t">
            <a:spAutoFit/>
          </a:bodyPr>
          <a:p>
            <a:pPr marL="285750" indent="-285750">
              <a:buFont typeface="Wingdings" panose="05000000000000000000" charset="0"/>
              <a:buChar char="o"/>
            </a:pPr>
            <a:r>
              <a:rPr lang="zh-CN" altLang="en-US" sz="2400">
                <a:sym typeface="+mn-ea"/>
              </a:rPr>
              <a:t>分析现有的密码技术概念</a:t>
            </a:r>
            <a:endParaRPr lang="zh-CN" altLang="en-US" sz="2400">
              <a:sym typeface="+mn-ea"/>
            </a:endParaRPr>
          </a:p>
          <a:p>
            <a:pPr marL="285750" indent="-285750">
              <a:buFont typeface="Wingdings" panose="05000000000000000000" charset="0"/>
              <a:buChar char="o"/>
            </a:pPr>
            <a:r>
              <a:rPr lang="zh-CN" altLang="en-US" sz="2400">
                <a:sym typeface="+mn-ea"/>
              </a:rPr>
              <a:t>分析现有被提的方案协议</a:t>
            </a:r>
            <a:endParaRPr lang="zh-CN" altLang="en-US" sz="2400">
              <a:sym typeface="+mn-ea"/>
            </a:endParaRPr>
          </a:p>
        </p:txBody>
      </p:sp>
      <p:sp>
        <p:nvSpPr>
          <p:cNvPr id="12" name="Text Box 11"/>
          <p:cNvSpPr txBox="1"/>
          <p:nvPr/>
        </p:nvSpPr>
        <p:spPr>
          <a:xfrm>
            <a:off x="2896870" y="2411730"/>
            <a:ext cx="4572000" cy="829945"/>
          </a:xfrm>
          <a:prstGeom prst="rect">
            <a:avLst/>
          </a:prstGeom>
          <a:noFill/>
        </p:spPr>
        <p:txBody>
          <a:bodyPr wrap="square" rtlCol="0" anchor="t">
            <a:spAutoFit/>
          </a:bodyPr>
          <a:p>
            <a:pPr marL="285750" indent="-285750">
              <a:buFont typeface="Wingdings" panose="05000000000000000000" charset="0"/>
              <a:buChar char="o"/>
            </a:pPr>
            <a:r>
              <a:rPr lang="zh-CN" altLang="en-US" sz="2400">
                <a:sym typeface="+mn-ea"/>
              </a:rPr>
              <a:t>设计新的密码技术概念</a:t>
            </a:r>
            <a:endParaRPr lang="zh-CN" altLang="en-US" sz="2400">
              <a:sym typeface="+mn-ea"/>
            </a:endParaRPr>
          </a:p>
          <a:p>
            <a:pPr marL="285750" indent="-285750">
              <a:buFont typeface="Wingdings" panose="05000000000000000000" charset="0"/>
              <a:buChar char="o"/>
            </a:pPr>
            <a:r>
              <a:rPr lang="zh-CN" altLang="en-US" sz="2400">
                <a:sym typeface="+mn-ea"/>
              </a:rPr>
              <a:t>设计更好用的方案协议</a:t>
            </a:r>
            <a:endParaRPr lang="zh-CN" altLang="en-US" sz="2400">
              <a:sym typeface="+mn-ea"/>
            </a:endParaRPr>
          </a:p>
        </p:txBody>
      </p:sp>
      <p:sp>
        <p:nvSpPr>
          <p:cNvPr id="14" name="Left Brace 13"/>
          <p:cNvSpPr/>
          <p:nvPr/>
        </p:nvSpPr>
        <p:spPr>
          <a:xfrm>
            <a:off x="6652895" y="2352040"/>
            <a:ext cx="680720" cy="780415"/>
          </a:xfrm>
          <a:prstGeom prst="leftBrace">
            <a:avLst/>
          </a:prstGeom>
          <a:ln w="12700" cmpd="sng">
            <a:solidFill>
              <a:srgbClr val="C0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
        <p:nvSpPr>
          <p:cNvPr id="15" name="Text Box 14"/>
          <p:cNvSpPr txBox="1"/>
          <p:nvPr/>
        </p:nvSpPr>
        <p:spPr>
          <a:xfrm>
            <a:off x="7330440" y="2512060"/>
            <a:ext cx="1626235" cy="460375"/>
          </a:xfrm>
          <a:prstGeom prst="rect">
            <a:avLst/>
          </a:prstGeom>
          <a:noFill/>
        </p:spPr>
        <p:txBody>
          <a:bodyPr wrap="square" rtlCol="0" anchor="t">
            <a:spAutoFit/>
          </a:bodyPr>
          <a:p>
            <a:r>
              <a:rPr lang="zh-CN" altLang="en-US" sz="2400">
                <a:solidFill>
                  <a:schemeClr val="tx1"/>
                </a:solidFill>
                <a:sym typeface="+mn-ea"/>
              </a:rPr>
              <a:t>都是算法</a:t>
            </a:r>
            <a:endParaRPr lang="zh-CN" altLang="en-US" sz="2400">
              <a:solidFill>
                <a:schemeClr val="tx1"/>
              </a:solidFill>
              <a:sym typeface="+mn-ea"/>
            </a:endParaRPr>
          </a:p>
        </p:txBody>
      </p:sp>
      <p:sp>
        <p:nvSpPr>
          <p:cNvPr id="13" name="Left Brace 12"/>
          <p:cNvSpPr/>
          <p:nvPr/>
        </p:nvSpPr>
        <p:spPr>
          <a:xfrm>
            <a:off x="6649720" y="4184650"/>
            <a:ext cx="680720" cy="780415"/>
          </a:xfrm>
          <a:prstGeom prst="leftBrace">
            <a:avLst/>
          </a:prstGeom>
          <a:ln w="12700" cmpd="sng">
            <a:solidFill>
              <a:srgbClr val="C00000"/>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
        <p:nvSpPr>
          <p:cNvPr id="16" name="Text Box 15"/>
          <p:cNvSpPr txBox="1"/>
          <p:nvPr/>
        </p:nvSpPr>
        <p:spPr>
          <a:xfrm>
            <a:off x="7327265" y="4344670"/>
            <a:ext cx="1626235" cy="460375"/>
          </a:xfrm>
          <a:prstGeom prst="rect">
            <a:avLst/>
          </a:prstGeom>
          <a:noFill/>
        </p:spPr>
        <p:txBody>
          <a:bodyPr wrap="square" rtlCol="0" anchor="t">
            <a:spAutoFit/>
          </a:bodyPr>
          <a:p>
            <a:r>
              <a:rPr lang="zh-CN" altLang="en-US" sz="2400">
                <a:solidFill>
                  <a:schemeClr val="bg1"/>
                </a:solidFill>
                <a:highlight>
                  <a:srgbClr val="FF0000"/>
                </a:highlight>
                <a:sym typeface="+mn-ea"/>
              </a:rPr>
              <a:t>都是分析</a:t>
            </a:r>
            <a:endParaRPr lang="zh-CN" altLang="en-US" sz="2400">
              <a:solidFill>
                <a:schemeClr val="bg1"/>
              </a:solidFill>
              <a:highlight>
                <a:srgbClr val="FF0000"/>
              </a:highlight>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tretch>
            <a:fillRect/>
          </a:stretch>
        </p:blipFill>
        <p:spPr>
          <a:xfrm>
            <a:off x="952500" y="716280"/>
            <a:ext cx="7239000" cy="1257300"/>
          </a:xfrm>
          <a:prstGeom prst="rect">
            <a:avLst/>
          </a:prstGeom>
        </p:spPr>
      </p:pic>
      <p:sp>
        <p:nvSpPr>
          <p:cNvPr id="2" name="Title 1"/>
          <p:cNvSpPr>
            <a:spLocks noGrp="1"/>
          </p:cNvSpPr>
          <p:nvPr>
            <p:ph type="title"/>
          </p:nvPr>
        </p:nvSpPr>
        <p:spPr/>
        <p:txBody>
          <a:bodyPr/>
          <a:p>
            <a:r>
              <a:rPr lang="en-US">
                <a:sym typeface="+mn-ea"/>
              </a:rPr>
              <a:t>谕言一：模型之内的安全性   8/9</a:t>
            </a:r>
            <a:endParaRPr lang="en-US"/>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pic>
        <p:nvPicPr>
          <p:cNvPr id="8" name="Picture 7"/>
          <p:cNvPicPr>
            <a:picLocks noChangeAspect="1"/>
          </p:cNvPicPr>
          <p:nvPr/>
        </p:nvPicPr>
        <p:blipFill>
          <a:blip r:embed="rId2"/>
          <a:stretch>
            <a:fillRect/>
          </a:stretch>
        </p:blipFill>
        <p:spPr>
          <a:xfrm>
            <a:off x="812165" y="2202815"/>
            <a:ext cx="7277100" cy="39243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谕言一：模型之内的安全性   9/9</a:t>
            </a:r>
            <a:endParaRPr lang="en-US"/>
          </a:p>
        </p:txBody>
      </p:sp>
      <p:sp>
        <p:nvSpPr>
          <p:cNvPr id="3" name="Text Placeholder 2"/>
          <p:cNvSpPr>
            <a:spLocks noGrp="1"/>
          </p:cNvSpPr>
          <p:nvPr>
            <p:ph type="body" idx="1"/>
          </p:nvPr>
        </p:nvSpPr>
        <p:spPr>
          <a:xfrm>
            <a:off x="207010" y="1350645"/>
            <a:ext cx="8749665" cy="4898390"/>
          </a:xfrm>
        </p:spPr>
        <p:txBody>
          <a:bodyPr>
            <a:noAutofit/>
          </a:bodyPr>
          <a:p>
            <a:pPr marL="457200" indent="-457200">
              <a:lnSpc>
                <a:spcPct val="90000"/>
              </a:lnSpc>
              <a:buFont typeface="Wingdings" panose="05000000000000000000" charset="0"/>
              <a:buChar char="o"/>
            </a:pPr>
            <a:r>
              <a:rPr>
                <a:sym typeface="+mn-ea"/>
              </a:rPr>
              <a:t>密码学研究为什么会出现这么一个令人崩溃的问题？ </a:t>
            </a:r>
            <a:r>
              <a:rPr lang="zh-CN">
                <a:sym typeface="+mn-ea"/>
              </a:rPr>
              <a:t>即</a:t>
            </a:r>
            <a:r>
              <a:rPr lang="zh-CN">
                <a:highlight>
                  <a:srgbClr val="FFFF00"/>
                </a:highlight>
                <a:sym typeface="+mn-ea"/>
              </a:rPr>
              <a:t>可证明安全的方案其安全性仍然模糊</a:t>
            </a:r>
            <a:r>
              <a:rPr lang="zh-CN">
                <a:sym typeface="+mn-ea"/>
              </a:rPr>
              <a:t>。</a:t>
            </a:r>
            <a:endParaRPr lang="zh-CN">
              <a:sym typeface="+mn-ea"/>
            </a:endParaRPr>
          </a:p>
          <a:p>
            <a:pPr marL="457200" indent="-457200">
              <a:lnSpc>
                <a:spcPct val="90000"/>
              </a:lnSpc>
              <a:buFont typeface="Wingdings" panose="05000000000000000000" charset="0"/>
              <a:buChar char="o"/>
            </a:pPr>
            <a:endParaRPr lang="zh-CN">
              <a:sym typeface="+mn-ea"/>
            </a:endParaRPr>
          </a:p>
          <a:p>
            <a:pPr marL="457200" indent="-457200">
              <a:lnSpc>
                <a:spcPct val="90000"/>
              </a:lnSpc>
              <a:buFont typeface="Wingdings" panose="05000000000000000000" charset="0"/>
              <a:buChar char="o"/>
            </a:pPr>
            <a:r>
              <a:rPr lang="zh-CN">
                <a:sym typeface="+mn-ea"/>
              </a:rPr>
              <a:t>这是因为</a:t>
            </a:r>
            <a:r>
              <a:rPr>
                <a:sym typeface="+mn-ea"/>
              </a:rPr>
              <a:t>我们人类还尚未解决P类与NP类等价性问题时就已经在P≠NP的基础上盖出一栋摩天大厦，而且整个人类都已经入住。</a:t>
            </a:r>
            <a:endParaRPr>
              <a:sym typeface="+mn-ea"/>
            </a:endParaRPr>
          </a:p>
          <a:p>
            <a:pPr marL="457200" indent="-457200">
              <a:lnSpc>
                <a:spcPct val="90000"/>
              </a:lnSpc>
              <a:buFont typeface="Wingdings" panose="05000000000000000000" charset="0"/>
              <a:buChar char="o"/>
            </a:pPr>
            <a:r>
              <a:rPr>
                <a:sym typeface="+mn-ea"/>
              </a:rPr>
              <a:t>具体而言，给定一个计算困难问题A，我们人类只清楚在已知可以解决问题A的所有算法中哪一个算法最高效，但是很难弄清楚是否还存在更高效的未知算法可以解决问题A。一旦找到更高效的算法，问题A的困难性会大大降低。 </a:t>
            </a:r>
            <a:endParaRPr>
              <a:sym typeface="+mn-ea"/>
            </a:endParaRPr>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a:t>
            </a:r>
            <a:r>
              <a:rPr lang="zh-CN" altLang="en-US">
                <a:sym typeface="+mn-ea"/>
              </a:rPr>
              <a:t>二</a:t>
            </a:r>
            <a:r>
              <a:rPr lang="en-US">
                <a:sym typeface="+mn-ea"/>
              </a:rPr>
              <a:t>：模型之</a:t>
            </a:r>
            <a:r>
              <a:rPr lang="zh-CN" altLang="en-US">
                <a:sym typeface="+mn-ea"/>
              </a:rPr>
              <a:t>外</a:t>
            </a:r>
            <a:r>
              <a:rPr lang="en-US">
                <a:sym typeface="+mn-ea"/>
              </a:rPr>
              <a:t>的安全性   1/5</a:t>
            </a:r>
            <a:endParaRPr lang="en-US"/>
          </a:p>
        </p:txBody>
      </p:sp>
      <p:sp>
        <p:nvSpPr>
          <p:cNvPr id="3" name="Text Placeholder 2"/>
          <p:cNvSpPr>
            <a:spLocks noGrp="1"/>
          </p:cNvSpPr>
          <p:nvPr>
            <p:ph type="body" idx="1"/>
          </p:nvPr>
        </p:nvSpPr>
        <p:spPr/>
        <p:txBody>
          <a:bodyPr>
            <a:noAutofit/>
          </a:bodyPr>
          <a:p>
            <a:pPr marL="457200" indent="-457200">
              <a:buFont typeface="Wingdings" panose="05000000000000000000" charset="0"/>
              <a:buChar char="o"/>
            </a:pPr>
            <a:r>
              <a:rPr sz="2800"/>
              <a:t>假设有一个数字签名方案在标准安全模型下证明是安全的，而且安全证明是正确的。</a:t>
            </a:r>
            <a:endParaRPr sz="2800"/>
          </a:p>
          <a:p>
            <a:pPr marL="457200" indent="-457200">
              <a:buFont typeface="Wingdings" panose="05000000000000000000" charset="0"/>
              <a:buChar char="o"/>
            </a:pPr>
            <a:endParaRPr sz="2800"/>
          </a:p>
          <a:p>
            <a:pPr marL="457200" indent="-457200">
              <a:buFont typeface="Wingdings" panose="05000000000000000000" charset="0"/>
              <a:buChar char="o"/>
            </a:pPr>
            <a:r>
              <a:rPr sz="2800"/>
              <a:t>假如暂时没有新的更高效的攻击算法出现，</a:t>
            </a:r>
            <a:r>
              <a:rPr sz="2800">
                <a:highlight>
                  <a:srgbClr val="FFFF00"/>
                </a:highlight>
              </a:rPr>
              <a:t>问题来了</a:t>
            </a:r>
            <a:r>
              <a:rPr sz="2800"/>
              <a:t>：这样的数字签名方案用起来一定很安全可靠吗？</a:t>
            </a:r>
            <a:endParaRPr sz="2800"/>
          </a:p>
          <a:p>
            <a:pPr marL="457200" indent="-457200">
              <a:buFont typeface="Wingdings" panose="05000000000000000000" charset="0"/>
              <a:buChar char="o"/>
            </a:pPr>
            <a:endParaRPr sz="2800"/>
          </a:p>
          <a:p>
            <a:pPr marL="457200" indent="-457200">
              <a:buFont typeface="Wingdings" panose="05000000000000000000" charset="0"/>
              <a:buChar char="o"/>
            </a:pPr>
            <a:r>
              <a:rPr sz="2800"/>
              <a:t>答案当然是：</a:t>
            </a:r>
            <a:r>
              <a:rPr sz="2800">
                <a:highlight>
                  <a:srgbClr val="00FF00"/>
                </a:highlight>
              </a:rPr>
              <a:t>不！</a:t>
            </a:r>
            <a:endParaRPr sz="2800">
              <a:highlight>
                <a:srgbClr val="00FF00"/>
              </a:highlight>
            </a:endParaRPr>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a:t>
            </a:r>
            <a:r>
              <a:rPr lang="zh-CN" altLang="en-US">
                <a:sym typeface="+mn-ea"/>
              </a:rPr>
              <a:t>二</a:t>
            </a:r>
            <a:r>
              <a:rPr lang="en-US">
                <a:sym typeface="+mn-ea"/>
              </a:rPr>
              <a:t>：模型之</a:t>
            </a:r>
            <a:r>
              <a:rPr lang="zh-CN" altLang="en-US">
                <a:sym typeface="+mn-ea"/>
              </a:rPr>
              <a:t>外</a:t>
            </a:r>
            <a:r>
              <a:rPr lang="en-US">
                <a:sym typeface="+mn-ea"/>
              </a:rPr>
              <a:t>的安全性   2/5</a:t>
            </a:r>
            <a:endParaRPr lang="en-US"/>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pic>
        <p:nvPicPr>
          <p:cNvPr id="7" name="Picture 6"/>
          <p:cNvPicPr>
            <a:picLocks noChangeAspect="1"/>
          </p:cNvPicPr>
          <p:nvPr/>
        </p:nvPicPr>
        <p:blipFill>
          <a:blip r:embed="rId1"/>
          <a:stretch>
            <a:fillRect/>
          </a:stretch>
        </p:blipFill>
        <p:spPr>
          <a:xfrm>
            <a:off x="476885" y="1089660"/>
            <a:ext cx="8190230" cy="4916170"/>
          </a:xfrm>
          <a:prstGeom prst="rect">
            <a:avLst/>
          </a:prstGeom>
        </p:spPr>
      </p:pic>
      <p:sp>
        <p:nvSpPr>
          <p:cNvPr id="8" name="Rectangles 7"/>
          <p:cNvSpPr/>
          <p:nvPr/>
        </p:nvSpPr>
        <p:spPr>
          <a:xfrm>
            <a:off x="2327275" y="3462655"/>
            <a:ext cx="4374515" cy="728980"/>
          </a:xfrm>
          <a:prstGeom prst="rect">
            <a:avLst/>
          </a:prstGeom>
          <a:noFill/>
          <a:ln w="25400">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a:t>
            </a:r>
            <a:r>
              <a:rPr lang="zh-CN" altLang="en-US">
                <a:sym typeface="+mn-ea"/>
              </a:rPr>
              <a:t>二</a:t>
            </a:r>
            <a:r>
              <a:rPr lang="en-US">
                <a:sym typeface="+mn-ea"/>
              </a:rPr>
              <a:t>：模型之</a:t>
            </a:r>
            <a:r>
              <a:rPr lang="zh-CN" altLang="en-US">
                <a:sym typeface="+mn-ea"/>
              </a:rPr>
              <a:t>外</a:t>
            </a:r>
            <a:r>
              <a:rPr lang="en-US">
                <a:sym typeface="+mn-ea"/>
              </a:rPr>
              <a:t>的安全性   3/5</a:t>
            </a:r>
            <a:endParaRPr lang="en-US"/>
          </a:p>
        </p:txBody>
      </p:sp>
      <p:sp>
        <p:nvSpPr>
          <p:cNvPr id="3" name="Text Placeholder 2"/>
          <p:cNvSpPr>
            <a:spLocks noGrp="1"/>
          </p:cNvSpPr>
          <p:nvPr>
            <p:ph type="body" idx="1"/>
          </p:nvPr>
        </p:nvSpPr>
        <p:spPr>
          <a:xfrm>
            <a:off x="207010" y="1350645"/>
            <a:ext cx="8749665" cy="4773295"/>
          </a:xfrm>
        </p:spPr>
        <p:txBody>
          <a:bodyPr>
            <a:noAutofit/>
          </a:bodyPr>
          <a:p>
            <a:pPr marL="457200" indent="-457200">
              <a:buFont typeface="Wingdings" panose="05000000000000000000" charset="0"/>
              <a:buChar char="o"/>
            </a:pPr>
            <a:r>
              <a:rPr sz="2800"/>
              <a:t>以一个在标准安全模型下可证明安全的数字签名方案为例</a:t>
            </a:r>
            <a:r>
              <a:rPr lang="zh-CN" sz="2800"/>
              <a:t>。</a:t>
            </a:r>
            <a:endParaRPr lang="zh-CN" sz="2800"/>
          </a:p>
          <a:p>
            <a:pPr marL="457200" indent="-457200">
              <a:buFont typeface="Wingdings" panose="05000000000000000000" charset="0"/>
              <a:buChar char="o"/>
            </a:pPr>
            <a:r>
              <a:rPr sz="2800"/>
              <a:t>敌人可以询问任意消息的签名，但仅此而已</a:t>
            </a:r>
            <a:r>
              <a:rPr lang="zh-CN" sz="2800"/>
              <a:t>。</a:t>
            </a:r>
            <a:r>
              <a:rPr sz="2800"/>
              <a:t>如果敌人尝试在标准安全模型下攻破该方案，那么它一定是个莽夫。</a:t>
            </a:r>
            <a:endParaRPr sz="2800"/>
          </a:p>
          <a:p>
            <a:pPr marL="457200" indent="-457200">
              <a:buFont typeface="Wingdings" panose="05000000000000000000" charset="0"/>
              <a:buChar char="o"/>
            </a:pPr>
            <a:r>
              <a:rPr sz="2800"/>
              <a:t>真正狡猾的敌人会通过</a:t>
            </a:r>
            <a:r>
              <a:rPr sz="2800">
                <a:highlight>
                  <a:srgbClr val="00FF00"/>
                </a:highlight>
              </a:rPr>
              <a:t>安全模型之外</a:t>
            </a:r>
            <a:r>
              <a:rPr sz="2800"/>
              <a:t>的方法攻破该方案，这也是模型之外的意思。</a:t>
            </a:r>
            <a:endParaRPr sz="2800"/>
          </a:p>
          <a:p>
            <a:pPr marL="457200" indent="-457200">
              <a:buFont typeface="Wingdings" panose="05000000000000000000" charset="0"/>
              <a:buChar char="o"/>
            </a:pPr>
            <a:endParaRPr sz="2800"/>
          </a:p>
          <a:p>
            <a:pPr>
              <a:buFont typeface="Wingdings" panose="05000000000000000000" charset="0"/>
            </a:pPr>
            <a:r>
              <a:rPr lang="zh-CN" sz="2800"/>
              <a:t>敌人：我干嘛要在你限制的模型内攻破你！</a:t>
            </a:r>
            <a:endParaRPr lang="en-US" altLang="zh-CN" sz="2800"/>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a:t>
            </a:r>
            <a:r>
              <a:rPr lang="zh-CN" altLang="en-US">
                <a:sym typeface="+mn-ea"/>
              </a:rPr>
              <a:t>二</a:t>
            </a:r>
            <a:r>
              <a:rPr lang="en-US">
                <a:sym typeface="+mn-ea"/>
              </a:rPr>
              <a:t>：模型之</a:t>
            </a:r>
            <a:r>
              <a:rPr lang="zh-CN" altLang="en-US">
                <a:sym typeface="+mn-ea"/>
              </a:rPr>
              <a:t>外</a:t>
            </a:r>
            <a:r>
              <a:rPr lang="en-US">
                <a:sym typeface="+mn-ea"/>
              </a:rPr>
              <a:t>的安全性   4/5</a:t>
            </a:r>
            <a:endParaRPr lang="en-US"/>
          </a:p>
        </p:txBody>
      </p:sp>
      <p:sp>
        <p:nvSpPr>
          <p:cNvPr id="3" name="Text Placeholder 2"/>
          <p:cNvSpPr>
            <a:spLocks noGrp="1"/>
          </p:cNvSpPr>
          <p:nvPr>
            <p:ph type="body" idx="1"/>
          </p:nvPr>
        </p:nvSpPr>
        <p:spPr>
          <a:xfrm>
            <a:off x="207010" y="1350645"/>
            <a:ext cx="8749665" cy="4773295"/>
          </a:xfrm>
        </p:spPr>
        <p:txBody>
          <a:bodyPr>
            <a:noAutofit/>
          </a:bodyPr>
          <a:p>
            <a:pPr marL="457200" indent="-457200">
              <a:buFont typeface="Wingdings" panose="05000000000000000000" charset="0"/>
              <a:buChar char="o"/>
            </a:pPr>
            <a:r>
              <a:rPr sz="2800"/>
              <a:t>在模型之外，敌人可以有多种多样的方法尝试获得更多的信息，</a:t>
            </a:r>
            <a:r>
              <a:rPr sz="2800">
                <a:highlight>
                  <a:srgbClr val="FFFF00"/>
                </a:highlight>
              </a:rPr>
              <a:t>侧信道攻击</a:t>
            </a:r>
            <a:r>
              <a:rPr sz="2800"/>
              <a:t>和</a:t>
            </a:r>
            <a:r>
              <a:rPr sz="2800">
                <a:highlight>
                  <a:srgbClr val="00FF00"/>
                </a:highlight>
              </a:rPr>
              <a:t>斯诺登式攻击</a:t>
            </a:r>
            <a:r>
              <a:rPr lang="zh-CN" sz="2800">
                <a:highlight>
                  <a:srgbClr val="00FF00"/>
                </a:highlight>
              </a:rPr>
              <a:t>（嵌入后门）</a:t>
            </a:r>
            <a:r>
              <a:rPr sz="2800"/>
              <a:t>就是两种非常有效的方法，它们都有可能帮助敌人获得签名的私钥。</a:t>
            </a:r>
            <a:endParaRPr sz="2800"/>
          </a:p>
          <a:p>
            <a:pPr marL="457200" indent="-457200">
              <a:buFont typeface="Wingdings" panose="05000000000000000000" charset="0"/>
              <a:buChar char="o"/>
            </a:pPr>
            <a:endParaRPr sz="2800"/>
          </a:p>
          <a:p>
            <a:pPr marL="457200" indent="-457200">
              <a:buFont typeface="Wingdings" panose="05000000000000000000" charset="0"/>
              <a:buChar char="o"/>
            </a:pPr>
            <a:r>
              <a:rPr sz="2800"/>
              <a:t>因此，给定一个方案，能不能通过模型之外的方法有效地攻击它呢？这个问题也是密码圈一直热衷探讨的问题。 当然，一般只有已经广泛受到认可的方案才会引起大家的注意和兴趣，比如已经被采用为算法标准的签名方案</a:t>
            </a:r>
            <a:r>
              <a:rPr lang="zh-CN" sz="2800"/>
              <a:t>。</a:t>
            </a:r>
            <a:endParaRPr lang="zh-CN" sz="2800"/>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a:t>
            </a:r>
            <a:r>
              <a:rPr lang="zh-CN" altLang="en-US">
                <a:sym typeface="+mn-ea"/>
              </a:rPr>
              <a:t>二</a:t>
            </a:r>
            <a:r>
              <a:rPr lang="en-US">
                <a:sym typeface="+mn-ea"/>
              </a:rPr>
              <a:t>：模型之</a:t>
            </a:r>
            <a:r>
              <a:rPr lang="zh-CN" altLang="en-US">
                <a:sym typeface="+mn-ea"/>
              </a:rPr>
              <a:t>外</a:t>
            </a:r>
            <a:r>
              <a:rPr lang="en-US">
                <a:sym typeface="+mn-ea"/>
              </a:rPr>
              <a:t>的安全性   5/5</a:t>
            </a:r>
            <a:endParaRPr lang="en-US"/>
          </a:p>
        </p:txBody>
      </p:sp>
      <p:sp>
        <p:nvSpPr>
          <p:cNvPr id="3" name="Text Placeholder 2"/>
          <p:cNvSpPr>
            <a:spLocks noGrp="1"/>
          </p:cNvSpPr>
          <p:nvPr>
            <p:ph type="body" idx="1"/>
          </p:nvPr>
        </p:nvSpPr>
        <p:spPr>
          <a:xfrm>
            <a:off x="207010" y="1350645"/>
            <a:ext cx="8749665" cy="4773295"/>
          </a:xfrm>
        </p:spPr>
        <p:txBody>
          <a:bodyPr>
            <a:noAutofit/>
          </a:bodyPr>
          <a:p>
            <a:pPr marL="457200" indent="-457200">
              <a:buFont typeface="Wingdings" panose="05000000000000000000" charset="0"/>
              <a:buChar char="o"/>
            </a:pPr>
            <a:r>
              <a:rPr sz="2800"/>
              <a:t>小强在证明一个方案的安全性时，可以合理地定义一个安全模型，限制敌人能够获取的信息，并证明方案在该安全模型下是安全的，即方案可以抵抗该模型之下所有的攻击。</a:t>
            </a:r>
            <a:endParaRPr sz="2800"/>
          </a:p>
          <a:p>
            <a:pPr marL="457200" indent="-457200">
              <a:buFont typeface="Wingdings" panose="05000000000000000000" charset="0"/>
              <a:buChar char="o"/>
            </a:pPr>
            <a:r>
              <a:rPr sz="2800"/>
              <a:t>然而，在现实世界里，我们或许很难把敌人的攻击限制在这一安全模型里。这也是为什么一个可证明安全方案会出现不安全问题的理由。</a:t>
            </a:r>
            <a:endParaRPr sz="2800"/>
          </a:p>
          <a:p>
            <a:pPr marL="457200" indent="-457200">
              <a:buFont typeface="Wingdings" panose="05000000000000000000" charset="0"/>
              <a:buChar char="o"/>
            </a:pPr>
            <a:r>
              <a:rPr sz="2800"/>
              <a:t>到了这里，</a:t>
            </a:r>
            <a:r>
              <a:rPr lang="zh-CN" sz="2800"/>
              <a:t>研究生应该</a:t>
            </a:r>
            <a:r>
              <a:rPr sz="2800"/>
              <a:t>明白</a:t>
            </a:r>
            <a:r>
              <a:rPr sz="2800">
                <a:highlight>
                  <a:srgbClr val="FFFF00"/>
                </a:highlight>
              </a:rPr>
              <a:t>可证明安全的真正含义</a:t>
            </a:r>
            <a:r>
              <a:rPr sz="2800"/>
              <a:t>，可证明安全不是真正的安全，而是保证可以抵抗来自安全模型之内的攻击，仅此而已。</a:t>
            </a:r>
            <a:endParaRPr sz="2800"/>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a:t>
            </a:r>
            <a:r>
              <a:rPr lang="zh-CN" altLang="en-US">
                <a:sym typeface="+mn-ea"/>
              </a:rPr>
              <a:t>三</a:t>
            </a:r>
            <a:r>
              <a:rPr lang="en-US">
                <a:sym typeface="+mn-ea"/>
              </a:rPr>
              <a:t>：</a:t>
            </a:r>
            <a:r>
              <a:rPr lang="zh-CN">
                <a:sym typeface="+mn-ea"/>
              </a:rPr>
              <a:t>等价关系</a:t>
            </a:r>
            <a:r>
              <a:rPr lang="en-US" altLang="zh-CN">
                <a:sym typeface="+mn-ea"/>
              </a:rPr>
              <a:t>              </a:t>
            </a:r>
            <a:r>
              <a:rPr lang="en-US">
                <a:sym typeface="+mn-ea"/>
              </a:rPr>
              <a:t>   1/5</a:t>
            </a:r>
            <a:endParaRPr lang="en-US"/>
          </a:p>
        </p:txBody>
      </p:sp>
      <p:sp>
        <p:nvSpPr>
          <p:cNvPr id="3" name="Text Placeholder 2"/>
          <p:cNvSpPr>
            <a:spLocks noGrp="1"/>
          </p:cNvSpPr>
          <p:nvPr>
            <p:ph type="body" idx="1"/>
          </p:nvPr>
        </p:nvSpPr>
        <p:spPr>
          <a:xfrm>
            <a:off x="207010" y="1350645"/>
            <a:ext cx="8749665" cy="4738370"/>
          </a:xfrm>
        </p:spPr>
        <p:txBody>
          <a:bodyPr>
            <a:noAutofit/>
          </a:bodyPr>
          <a:p>
            <a:pPr marL="457200" indent="-457200">
              <a:buFont typeface="Wingdings" panose="05000000000000000000" charset="0"/>
              <a:buChar char="o"/>
            </a:pPr>
            <a:r>
              <a:rPr lang="zh-CN" sz="2800"/>
              <a:t>给定两个对象</a:t>
            </a:r>
            <a:r>
              <a:rPr lang="en-US" altLang="zh-CN" sz="2800"/>
              <a:t>A</a:t>
            </a:r>
            <a:r>
              <a:rPr lang="zh-CN" altLang="en-US" sz="2800"/>
              <a:t>和</a:t>
            </a:r>
            <a:r>
              <a:rPr lang="en-US" altLang="zh-CN" sz="2800"/>
              <a:t>B</a:t>
            </a:r>
            <a:r>
              <a:rPr lang="zh-CN" altLang="en-US" sz="2800"/>
              <a:t>。</a:t>
            </a:r>
            <a:endParaRPr lang="zh-CN" altLang="en-US" sz="2800"/>
          </a:p>
          <a:p>
            <a:pPr marL="457200" indent="-457200">
              <a:buFont typeface="Wingdings" panose="05000000000000000000" charset="0"/>
              <a:buChar char="o"/>
            </a:pPr>
            <a:endParaRPr lang="zh-CN" altLang="en-US" sz="2800">
              <a:highlight>
                <a:srgbClr val="00FF00"/>
              </a:highlight>
            </a:endParaRPr>
          </a:p>
          <a:p>
            <a:pPr marL="457200" indent="-457200">
              <a:buFont typeface="Wingdings" panose="05000000000000000000" charset="0"/>
              <a:buChar char="o"/>
            </a:pPr>
            <a:r>
              <a:rPr lang="zh-CN" altLang="en-US" sz="2800">
                <a:highlight>
                  <a:srgbClr val="00FF00"/>
                </a:highlight>
              </a:rPr>
              <a:t>问题来了</a:t>
            </a:r>
            <a:r>
              <a:rPr lang="zh-CN" altLang="en-US" sz="2800"/>
              <a:t>：这两者有什么关系？</a:t>
            </a:r>
            <a:endParaRPr lang="zh-CN" altLang="en-US" sz="2800"/>
          </a:p>
          <a:p>
            <a:pPr lvl="1">
              <a:buFont typeface="Wingdings" panose="05000000000000000000" charset="0"/>
              <a:buChar char="v"/>
            </a:pPr>
            <a:r>
              <a:rPr lang="en-US" altLang="zh-CN" sz="2800"/>
              <a:t> A⊆B</a:t>
            </a:r>
            <a:r>
              <a:rPr lang="zh-CN" altLang="en-US" sz="2800"/>
              <a:t>，</a:t>
            </a:r>
            <a:r>
              <a:rPr lang="en-US" altLang="zh-CN" sz="2800"/>
              <a:t> </a:t>
            </a:r>
            <a:r>
              <a:rPr lang="zh-CN" altLang="en-US" sz="2800"/>
              <a:t>还是</a:t>
            </a:r>
            <a:endParaRPr lang="zh-CN" altLang="en-US" sz="2800"/>
          </a:p>
          <a:p>
            <a:pPr lvl="1">
              <a:buFont typeface="Wingdings" panose="05000000000000000000" charset="0"/>
              <a:buChar char="v"/>
            </a:pPr>
            <a:r>
              <a:rPr lang="en-US" altLang="zh-CN" sz="2800"/>
              <a:t> B⊆A</a:t>
            </a:r>
            <a:r>
              <a:rPr lang="zh-CN" altLang="en-US" sz="2800"/>
              <a:t>，</a:t>
            </a:r>
            <a:r>
              <a:rPr lang="en-US" altLang="zh-CN" sz="2800"/>
              <a:t> </a:t>
            </a:r>
            <a:r>
              <a:rPr lang="zh-CN" altLang="en-US" sz="2800"/>
              <a:t>还是</a:t>
            </a:r>
            <a:endParaRPr lang="zh-CN" altLang="en-US" sz="2800"/>
          </a:p>
          <a:p>
            <a:pPr lvl="1">
              <a:buFont typeface="Wingdings" panose="05000000000000000000" charset="0"/>
              <a:buChar char="v"/>
            </a:pPr>
            <a:r>
              <a:rPr lang="en-US" altLang="zh-CN" sz="2800"/>
              <a:t> A =B</a:t>
            </a:r>
            <a:r>
              <a:rPr lang="zh-CN" altLang="en-US" sz="2800"/>
              <a:t>？</a:t>
            </a:r>
            <a:endParaRPr lang="zh-CN" altLang="en-US" sz="2800"/>
          </a:p>
          <a:p>
            <a:pPr lvl="1">
              <a:buFont typeface="Wingdings" panose="05000000000000000000" charset="0"/>
              <a:buChar char="v"/>
            </a:pPr>
            <a:endParaRPr lang="zh-CN" altLang="en-US" sz="2400"/>
          </a:p>
          <a:p>
            <a:pPr marL="457200" indent="-457200">
              <a:buFont typeface="Wingdings" panose="05000000000000000000" charset="0"/>
              <a:buChar char="o"/>
            </a:pPr>
            <a:r>
              <a:rPr lang="zh-CN" altLang="en-US" sz="2800"/>
              <a:t>在密码学相关领域，对象可以指（</a:t>
            </a:r>
            <a:r>
              <a:rPr lang="en-US" altLang="zh-CN" sz="2800"/>
              <a:t>1</a:t>
            </a:r>
            <a:r>
              <a:rPr lang="zh-CN" altLang="en-US" sz="2800"/>
              <a:t>）问题类、（</a:t>
            </a:r>
            <a:r>
              <a:rPr lang="en-US" altLang="zh-CN" sz="2800"/>
              <a:t>2</a:t>
            </a:r>
            <a:r>
              <a:rPr lang="zh-CN" altLang="en-US" sz="2800"/>
              <a:t>）困难性、以及（</a:t>
            </a:r>
            <a:r>
              <a:rPr lang="en-US" altLang="zh-CN" sz="2800"/>
              <a:t>3</a:t>
            </a:r>
            <a:r>
              <a:rPr lang="zh-CN" altLang="en-US" sz="2800"/>
              <a:t>）某类密码技术。</a:t>
            </a:r>
            <a:endParaRPr lang="zh-CN" altLang="en-US" sz="2800"/>
          </a:p>
          <a:p>
            <a:pPr marL="457200" indent="-457200">
              <a:buFont typeface="Wingdings" panose="05000000000000000000" charset="0"/>
              <a:buChar char="o"/>
            </a:pPr>
            <a:endParaRPr lang="zh-CN" altLang="en-US" sz="2800"/>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a:t>
            </a:r>
            <a:r>
              <a:rPr lang="zh-CN" altLang="en-US">
                <a:sym typeface="+mn-ea"/>
              </a:rPr>
              <a:t>三</a:t>
            </a:r>
            <a:r>
              <a:rPr lang="en-US">
                <a:sym typeface="+mn-ea"/>
              </a:rPr>
              <a:t>：</a:t>
            </a:r>
            <a:r>
              <a:rPr lang="zh-CN">
                <a:sym typeface="+mn-ea"/>
              </a:rPr>
              <a:t>等价关系</a:t>
            </a:r>
            <a:r>
              <a:rPr lang="en-US" altLang="zh-CN">
                <a:sym typeface="+mn-ea"/>
              </a:rPr>
              <a:t>              </a:t>
            </a:r>
            <a:r>
              <a:rPr lang="en-US">
                <a:sym typeface="+mn-ea"/>
              </a:rPr>
              <a:t>   2/5</a:t>
            </a:r>
            <a:endParaRPr lang="en-US"/>
          </a:p>
        </p:txBody>
      </p:sp>
      <p:sp>
        <p:nvSpPr>
          <p:cNvPr id="3" name="Text Placeholder 2"/>
          <p:cNvSpPr>
            <a:spLocks noGrp="1"/>
          </p:cNvSpPr>
          <p:nvPr>
            <p:ph type="body" idx="1"/>
          </p:nvPr>
        </p:nvSpPr>
        <p:spPr>
          <a:xfrm>
            <a:off x="207010" y="1350645"/>
            <a:ext cx="8749665" cy="4738370"/>
          </a:xfrm>
        </p:spPr>
        <p:txBody>
          <a:bodyPr>
            <a:noAutofit/>
          </a:bodyPr>
          <a:p>
            <a:pPr marL="457200" indent="-457200">
              <a:buFont typeface="Wingdings" panose="05000000000000000000" charset="0"/>
              <a:buChar char="o"/>
            </a:pPr>
            <a:r>
              <a:rPr sz="2800"/>
              <a:t>在计算复杂性理论的研究领域，</a:t>
            </a:r>
            <a:r>
              <a:rPr lang="zh-CN" sz="2800"/>
              <a:t>每一问题</a:t>
            </a:r>
            <a:r>
              <a:rPr lang="zh-CN">
                <a:sym typeface="+mn-ea"/>
              </a:rPr>
              <a:t>类</a:t>
            </a:r>
            <a:r>
              <a:rPr lang="en-US" altLang="zh-CN" sz="2800"/>
              <a:t>(class)</a:t>
            </a:r>
            <a:r>
              <a:rPr lang="zh-CN" altLang="en-US" sz="2800"/>
              <a:t>通过计算模型、消耗计算、测量方式等不同方式定义出来。</a:t>
            </a:r>
            <a:endParaRPr lang="zh-CN" altLang="en-US" sz="2800"/>
          </a:p>
          <a:p>
            <a:pPr marL="457200" indent="-457200">
              <a:buFont typeface="Wingdings" panose="05000000000000000000" charset="0"/>
              <a:buChar char="o"/>
            </a:pPr>
            <a:endParaRPr lang="zh-CN" altLang="en-US" sz="2800">
              <a:sym typeface="+mn-ea"/>
            </a:endParaRPr>
          </a:p>
          <a:p>
            <a:pPr marL="457200" indent="-457200">
              <a:buFont typeface="Wingdings" panose="05000000000000000000" charset="0"/>
              <a:buChar char="o"/>
            </a:pPr>
            <a:r>
              <a:rPr>
                <a:sym typeface="+mn-ea"/>
              </a:rPr>
              <a:t>这里的类就是一种问题集合，其中P类问题和NP类问题是最著名的两类。</a:t>
            </a:r>
            <a:endParaRPr>
              <a:sym typeface="+mn-ea"/>
            </a:endParaRPr>
          </a:p>
          <a:p>
            <a:pPr marL="457200" indent="-457200">
              <a:buFont typeface="Wingdings" panose="05000000000000000000" charset="0"/>
              <a:buChar char="o"/>
            </a:pPr>
            <a:endParaRPr sz="2800"/>
          </a:p>
          <a:p>
            <a:pPr marL="457200" indent="-457200">
              <a:buFont typeface="Wingdings" panose="05000000000000000000" charset="0"/>
              <a:buChar char="o"/>
            </a:pPr>
            <a:r>
              <a:rPr sz="2800"/>
              <a:t>截止2021年，研究人员总共定义了大约545个类问题，并热衷于</a:t>
            </a:r>
            <a:r>
              <a:rPr sz="2800">
                <a:highlight>
                  <a:srgbClr val="FFFF00"/>
                </a:highlight>
              </a:rPr>
              <a:t>这些类问题之间的关系</a:t>
            </a:r>
            <a:r>
              <a:rPr lang="zh-CN" sz="2800">
                <a:highlight>
                  <a:srgbClr val="FFFF00"/>
                </a:highlight>
              </a:rPr>
              <a:t>（比如</a:t>
            </a:r>
            <a:r>
              <a:rPr lang="en-US" altLang="zh-CN" sz="2800">
                <a:highlight>
                  <a:srgbClr val="FFFF00"/>
                </a:highlight>
              </a:rPr>
              <a:t>P=NP</a:t>
            </a:r>
            <a:r>
              <a:rPr lang="zh-CN" altLang="en-US" sz="2800">
                <a:highlight>
                  <a:srgbClr val="FFFF00"/>
                </a:highlight>
              </a:rPr>
              <a:t>？</a:t>
            </a:r>
            <a:r>
              <a:rPr lang="zh-CN" sz="2800">
                <a:highlight>
                  <a:srgbClr val="FFFF00"/>
                </a:highlight>
              </a:rPr>
              <a:t>）</a:t>
            </a:r>
            <a:r>
              <a:rPr sz="2800"/>
              <a:t>。</a:t>
            </a:r>
            <a:endParaRPr sz="2800"/>
          </a:p>
          <a:p>
            <a:pPr marL="457200" indent="-457200">
              <a:buFont typeface="Wingdings" panose="05000000000000000000" charset="0"/>
              <a:buChar char="o"/>
            </a:pPr>
            <a:endParaRPr sz="2800"/>
          </a:p>
          <a:p>
            <a:pPr marL="457200" indent="-457200">
              <a:buFont typeface="Wingdings" panose="05000000000000000000" charset="0"/>
              <a:buChar char="o"/>
            </a:pPr>
            <a:endParaRPr sz="2800"/>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a:t>
            </a:r>
            <a:r>
              <a:rPr lang="zh-CN" altLang="en-US">
                <a:sym typeface="+mn-ea"/>
              </a:rPr>
              <a:t>三</a:t>
            </a:r>
            <a:r>
              <a:rPr lang="en-US">
                <a:sym typeface="+mn-ea"/>
              </a:rPr>
              <a:t>：</a:t>
            </a:r>
            <a:r>
              <a:rPr lang="zh-CN">
                <a:sym typeface="+mn-ea"/>
              </a:rPr>
              <a:t>等价关系</a:t>
            </a:r>
            <a:r>
              <a:rPr lang="en-US" altLang="zh-CN">
                <a:sym typeface="+mn-ea"/>
              </a:rPr>
              <a:t>              </a:t>
            </a:r>
            <a:r>
              <a:rPr lang="en-US">
                <a:sym typeface="+mn-ea"/>
              </a:rPr>
              <a:t>   3/5</a:t>
            </a:r>
            <a:endParaRPr lang="en-US"/>
          </a:p>
        </p:txBody>
      </p:sp>
      <p:sp>
        <p:nvSpPr>
          <p:cNvPr id="3" name="Text Placeholder 2"/>
          <p:cNvSpPr>
            <a:spLocks noGrp="1"/>
          </p:cNvSpPr>
          <p:nvPr>
            <p:ph type="body" idx="1"/>
          </p:nvPr>
        </p:nvSpPr>
        <p:spPr>
          <a:xfrm>
            <a:off x="207010" y="1350645"/>
            <a:ext cx="8749665" cy="4738370"/>
          </a:xfrm>
        </p:spPr>
        <p:txBody>
          <a:bodyPr>
            <a:noAutofit/>
          </a:bodyPr>
          <a:p>
            <a:pPr marL="457200" indent="-457200">
              <a:buFont typeface="Wingdings" panose="05000000000000000000" charset="0"/>
              <a:buChar char="o"/>
            </a:pPr>
            <a:r>
              <a:t>在困难问题方面，等价关系还有另一种解释，即问题与问题之间的归约关系。</a:t>
            </a:r>
          </a:p>
          <a:p>
            <a:pPr marL="457200" indent="-457200">
              <a:buFont typeface="Wingdings" panose="05000000000000000000" charset="0"/>
              <a:buChar char="o"/>
            </a:pPr>
            <a:r>
              <a:t>如果两个问题A和B满足A=B， 那么有问题A可以归约到问题B（A比B困难）以及问题B可以归约到问题A（B比A困难）同时成立</a:t>
            </a:r>
            <a:r>
              <a:rPr lang="zh-CN"/>
              <a:t>。</a:t>
            </a:r>
            <a:endParaRPr lang="zh-CN"/>
          </a:p>
          <a:p>
            <a:pPr marL="457200" indent="-457200">
              <a:buFont typeface="Wingdings" panose="05000000000000000000" charset="0"/>
              <a:buChar char="o"/>
            </a:pPr>
            <a:endParaRPr lang="zh-CN"/>
          </a:p>
          <a:p>
            <a:pPr marL="457200" indent="-457200">
              <a:buFont typeface="Wingdings" panose="05000000000000000000" charset="0"/>
              <a:buChar char="o"/>
            </a:pPr>
            <a:r>
              <a:t>A可以归约到B</a:t>
            </a:r>
            <a:r>
              <a:rPr lang="en-US"/>
              <a:t> </a:t>
            </a:r>
            <a:r>
              <a:rPr lang="zh-CN" altLang="en-US"/>
              <a:t>（</a:t>
            </a:r>
            <a:r>
              <a:rPr lang="en-US" altLang="zh-CN"/>
              <a:t>solving A can be reduced to solving B ≈ B is reducible to A</a:t>
            </a:r>
            <a:r>
              <a:rPr lang="zh-CN" altLang="en-US"/>
              <a:t>）</a:t>
            </a:r>
            <a:r>
              <a:t>指的是只要能解决问题A就可以解决问题B。由于目前学术圈的描述方法存在一定混淆，中英文表达又不一样，</a:t>
            </a:r>
            <a:r>
              <a:rPr lang="zh-CN"/>
              <a:t>大家需要注意。</a:t>
            </a:r>
            <a:endParaRPr lang="zh-CN"/>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Outline</a:t>
            </a:r>
            <a:r>
              <a:rPr lang="zh-CN" altLang="en-US"/>
              <a:t>：</a:t>
            </a:r>
            <a:r>
              <a:rPr lang="zh-CN" altLang="en-US" sz="3200"/>
              <a:t>密码分析学（上）</a:t>
            </a:r>
            <a:endParaRPr lang="zh-CN" altLang="en-US" sz="3200"/>
          </a:p>
        </p:txBody>
      </p:sp>
      <p:sp>
        <p:nvSpPr>
          <p:cNvPr id="3" name="Text Placeholder 2"/>
          <p:cNvSpPr>
            <a:spLocks noGrp="1"/>
          </p:cNvSpPr>
          <p:nvPr>
            <p:ph type="body" idx="1"/>
          </p:nvPr>
        </p:nvSpPr>
        <p:spPr/>
        <p:txBody>
          <a:bodyPr>
            <a:normAutofit lnSpcReduction="10000"/>
          </a:bodyPr>
          <a:p>
            <a:pPr marL="457200" indent="-457200">
              <a:buFont typeface="Wingdings" panose="05000000000000000000" charset="0"/>
              <a:buChar char="§"/>
            </a:pPr>
            <a:r>
              <a:rPr lang="en-US"/>
              <a:t>密码分析学</a:t>
            </a:r>
            <a:endParaRPr lang="en-US"/>
          </a:p>
          <a:p>
            <a:pPr marL="457200" indent="-457200">
              <a:buFont typeface="Wingdings" panose="05000000000000000000" charset="0"/>
              <a:buChar char="§"/>
            </a:pPr>
            <a:r>
              <a:rPr lang="en-US"/>
              <a:t>小强的研究内容</a:t>
            </a:r>
            <a:endParaRPr lang="en-US"/>
          </a:p>
          <a:p>
            <a:pPr marL="457200" indent="-457200">
              <a:buFont typeface="Wingdings" panose="05000000000000000000" charset="0"/>
              <a:buChar char="§"/>
            </a:pPr>
            <a:r>
              <a:rPr lang="en-US"/>
              <a:t>小婉的分析内容一：谕言</a:t>
            </a:r>
            <a:endParaRPr lang="en-US"/>
          </a:p>
          <a:p>
            <a:pPr marL="457200" indent="-457200">
              <a:buFont typeface="Wingdings" panose="05000000000000000000" charset="0"/>
              <a:buChar char="§"/>
            </a:pPr>
            <a:r>
              <a:rPr lang="en-US"/>
              <a:t>谕言的目的</a:t>
            </a:r>
            <a:endParaRPr lang="en-US"/>
          </a:p>
          <a:p>
            <a:pPr marL="457200" indent="-457200">
              <a:buFont typeface="Wingdings" panose="05000000000000000000" charset="0"/>
              <a:buChar char="§"/>
            </a:pPr>
            <a:r>
              <a:rPr lang="en-US"/>
              <a:t>谕言一：模型之内的安全性</a:t>
            </a:r>
            <a:endParaRPr lang="en-US"/>
          </a:p>
          <a:p>
            <a:pPr marL="457200" indent="-457200">
              <a:buFont typeface="Wingdings" panose="05000000000000000000" charset="0"/>
              <a:buChar char="§"/>
            </a:pPr>
            <a:r>
              <a:rPr lang="en-US"/>
              <a:t>谕言二：模型之外的安全性</a:t>
            </a:r>
            <a:endParaRPr lang="en-US"/>
          </a:p>
          <a:p>
            <a:pPr marL="457200" indent="-457200">
              <a:buFont typeface="Wingdings" panose="05000000000000000000" charset="0"/>
              <a:buChar char="§"/>
            </a:pPr>
            <a:r>
              <a:rPr lang="en-US"/>
              <a:t>谕言三：概念之间的关系性</a:t>
            </a:r>
            <a:endParaRPr lang="en-US"/>
          </a:p>
          <a:p>
            <a:pPr marL="457200" indent="-457200">
              <a:buFont typeface="Wingdings" panose="05000000000000000000" charset="0"/>
              <a:buChar char="§"/>
            </a:pPr>
            <a:r>
              <a:rPr lang="en-US"/>
              <a:t>谕言四：谕言加强</a:t>
            </a:r>
            <a:endParaRPr lang="en-US"/>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a:t>
            </a:r>
            <a:r>
              <a:rPr lang="zh-CN" altLang="en-US">
                <a:sym typeface="+mn-ea"/>
              </a:rPr>
              <a:t>三</a:t>
            </a:r>
            <a:r>
              <a:rPr lang="en-US">
                <a:sym typeface="+mn-ea"/>
              </a:rPr>
              <a:t>：</a:t>
            </a:r>
            <a:r>
              <a:rPr lang="zh-CN">
                <a:sym typeface="+mn-ea"/>
              </a:rPr>
              <a:t>等价关系</a:t>
            </a:r>
            <a:r>
              <a:rPr lang="en-US" altLang="zh-CN">
                <a:sym typeface="+mn-ea"/>
              </a:rPr>
              <a:t>              </a:t>
            </a:r>
            <a:r>
              <a:rPr lang="en-US">
                <a:sym typeface="+mn-ea"/>
              </a:rPr>
              <a:t>   4/5</a:t>
            </a:r>
            <a:endParaRPr lang="en-US"/>
          </a:p>
        </p:txBody>
      </p:sp>
      <p:sp>
        <p:nvSpPr>
          <p:cNvPr id="3" name="Text Placeholder 2"/>
          <p:cNvSpPr>
            <a:spLocks noGrp="1"/>
          </p:cNvSpPr>
          <p:nvPr>
            <p:ph type="body" idx="1"/>
          </p:nvPr>
        </p:nvSpPr>
        <p:spPr>
          <a:xfrm>
            <a:off x="207010" y="1350645"/>
            <a:ext cx="8749665" cy="4738370"/>
          </a:xfrm>
        </p:spPr>
        <p:txBody>
          <a:bodyPr>
            <a:noAutofit/>
          </a:bodyPr>
          <a:p>
            <a:pPr marL="457200" indent="-457200">
              <a:buFont typeface="Wingdings" panose="05000000000000000000" charset="0"/>
              <a:buChar char="o"/>
            </a:pPr>
            <a:r>
              <a:t>数字签名方案的构造</a:t>
            </a:r>
            <a:r>
              <a:rPr lang="zh-CN"/>
              <a:t>有</a:t>
            </a:r>
            <a:r>
              <a:t>通用构造和通用改装。这两者都可以表达成从A到B的方案构造，其中B是目标方案，A是另外一种密码技术或者设计起点。当</a:t>
            </a:r>
          </a:p>
          <a:p>
            <a:pPr marL="457200" indent="-457200">
              <a:buFont typeface="Wingdings" panose="05000000000000000000" charset="0"/>
              <a:buChar char="o"/>
            </a:pPr>
            <a:r>
              <a:t>从A到B这种关系成立时，结果意味着A比B更基础（Fundamental），即A离最低级的单向函数（One-Way Function）更近一些。 </a:t>
            </a:r>
          </a:p>
          <a:p>
            <a:pPr marL="457200" indent="-457200">
              <a:buFont typeface="Wingdings" panose="05000000000000000000" charset="0"/>
              <a:buChar char="o"/>
            </a:pPr>
            <a:r>
              <a:t>既然有从A到B的结果，那能不能同时有从B到A的结果呢？ 如果能，那意味着A和B是等价的，可以互相构造。从这个角度上看，这种等价关系的研究就是一种高级别的从A到B的研究逻辑。</a:t>
            </a:r>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1129665" y="738505"/>
            <a:ext cx="6621145" cy="1417320"/>
          </a:xfrm>
          <a:prstGeom prst="rect">
            <a:avLst/>
          </a:prstGeom>
        </p:spPr>
      </p:pic>
      <p:sp>
        <p:nvSpPr>
          <p:cNvPr id="2" name="Title 1"/>
          <p:cNvSpPr>
            <a:spLocks noGrp="1"/>
          </p:cNvSpPr>
          <p:nvPr>
            <p:ph type="title"/>
          </p:nvPr>
        </p:nvSpPr>
        <p:spPr/>
        <p:txBody>
          <a:bodyPr/>
          <a:p>
            <a:r>
              <a:rPr lang="en-US">
                <a:sym typeface="+mn-ea"/>
              </a:rPr>
              <a:t>谕言</a:t>
            </a:r>
            <a:r>
              <a:rPr lang="zh-CN" altLang="en-US">
                <a:sym typeface="+mn-ea"/>
              </a:rPr>
              <a:t>三</a:t>
            </a:r>
            <a:r>
              <a:rPr lang="en-US">
                <a:sym typeface="+mn-ea"/>
              </a:rPr>
              <a:t>：</a:t>
            </a:r>
            <a:r>
              <a:rPr lang="zh-CN">
                <a:sym typeface="+mn-ea"/>
              </a:rPr>
              <a:t>等价关系</a:t>
            </a:r>
            <a:r>
              <a:rPr lang="en-US" altLang="zh-CN">
                <a:sym typeface="+mn-ea"/>
              </a:rPr>
              <a:t>              </a:t>
            </a:r>
            <a:r>
              <a:rPr lang="en-US">
                <a:sym typeface="+mn-ea"/>
              </a:rPr>
              <a:t>   5/5</a:t>
            </a:r>
            <a:endParaRPr lang="en-US"/>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pic>
        <p:nvPicPr>
          <p:cNvPr id="7" name="Picture 6"/>
          <p:cNvPicPr>
            <a:picLocks noChangeAspect="1"/>
          </p:cNvPicPr>
          <p:nvPr/>
        </p:nvPicPr>
        <p:blipFill>
          <a:blip r:embed="rId2"/>
          <a:stretch>
            <a:fillRect/>
          </a:stretch>
        </p:blipFill>
        <p:spPr>
          <a:xfrm>
            <a:off x="1386840" y="2234565"/>
            <a:ext cx="6106795" cy="39782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谕言</a:t>
            </a:r>
            <a:r>
              <a:rPr lang="zh-CN" altLang="en-US">
                <a:sym typeface="+mn-ea"/>
              </a:rPr>
              <a:t>四</a:t>
            </a:r>
            <a:r>
              <a:rPr lang="en-US">
                <a:sym typeface="+mn-ea"/>
              </a:rPr>
              <a:t>：</a:t>
            </a:r>
            <a:r>
              <a:rPr lang="zh-CN">
                <a:sym typeface="+mn-ea"/>
              </a:rPr>
              <a:t>谕言加强</a:t>
            </a:r>
            <a:r>
              <a:rPr lang="en-US" altLang="zh-CN">
                <a:sym typeface="+mn-ea"/>
              </a:rPr>
              <a:t>              </a:t>
            </a:r>
            <a:r>
              <a:rPr lang="en-US">
                <a:sym typeface="+mn-ea"/>
              </a:rPr>
              <a:t>   1/3</a:t>
            </a:r>
            <a:endParaRPr lang="en-US"/>
          </a:p>
        </p:txBody>
      </p:sp>
      <p:sp>
        <p:nvSpPr>
          <p:cNvPr id="3" name="Text Placeholder 2"/>
          <p:cNvSpPr>
            <a:spLocks noGrp="1"/>
          </p:cNvSpPr>
          <p:nvPr>
            <p:ph type="body" idx="1"/>
          </p:nvPr>
        </p:nvSpPr>
        <p:spPr>
          <a:xfrm>
            <a:off x="207010" y="1350645"/>
            <a:ext cx="8749665" cy="4738370"/>
          </a:xfrm>
        </p:spPr>
        <p:txBody>
          <a:bodyPr>
            <a:noAutofit/>
          </a:bodyPr>
          <a:p>
            <a:pPr marL="457200" indent="-457200">
              <a:buFont typeface="Wingdings" panose="05000000000000000000" charset="0"/>
              <a:buChar char="o"/>
            </a:pPr>
            <a:r>
              <a:rPr sz="2800">
                <a:sym typeface="+mn-ea"/>
              </a:rPr>
              <a:t>谕言加强，就是扩大谕言的范围。</a:t>
            </a:r>
            <a:endParaRPr sz="2800">
              <a:sym typeface="+mn-ea"/>
            </a:endParaRPr>
          </a:p>
          <a:p>
            <a:pPr marL="457200" indent="-457200">
              <a:buFont typeface="Wingdings" panose="05000000000000000000" charset="0"/>
              <a:buChar char="o"/>
            </a:pPr>
            <a:r>
              <a:rPr lang="zh-CN" sz="2800">
                <a:sym typeface="+mn-ea"/>
              </a:rPr>
              <a:t>学术圈</a:t>
            </a:r>
            <a:r>
              <a:rPr sz="2800">
                <a:sym typeface="+mn-ea"/>
              </a:rPr>
              <a:t>最常见的谕言加强方法是把某一种攻击变大变强</a:t>
            </a:r>
            <a:r>
              <a:rPr lang="zh-CN" sz="2800">
                <a:sym typeface="+mn-ea"/>
              </a:rPr>
              <a:t>，超越人类的认知极限</a:t>
            </a:r>
            <a:r>
              <a:rPr lang="en-US" altLang="zh-CN" sz="2800">
                <a:sym typeface="+mn-ea"/>
              </a:rPr>
              <a:t>——</a:t>
            </a:r>
            <a:r>
              <a:rPr lang="zh-CN" altLang="en-US" sz="2800">
                <a:sym typeface="+mn-ea"/>
              </a:rPr>
              <a:t>哦，原来这种攻击可以变得这么强啊，真是小瞧它了</a:t>
            </a:r>
            <a:r>
              <a:rPr lang="zh-CN" sz="2800">
                <a:sym typeface="+mn-ea"/>
              </a:rPr>
              <a:t>。</a:t>
            </a:r>
            <a:endParaRPr lang="zh-CN" sz="2800">
              <a:sym typeface="+mn-ea"/>
            </a:endParaRPr>
          </a:p>
          <a:p>
            <a:pPr marL="457200" indent="-457200">
              <a:buFont typeface="Wingdings" panose="05000000000000000000" charset="0"/>
              <a:buChar char="o"/>
            </a:pPr>
            <a:endParaRPr sz="2800">
              <a:sym typeface="+mn-ea"/>
            </a:endParaRPr>
          </a:p>
          <a:p>
            <a:pPr marL="457200" indent="-457200">
              <a:buFont typeface="Wingdings" panose="05000000000000000000" charset="0"/>
              <a:buChar char="o"/>
            </a:pPr>
            <a:r>
              <a:rPr sz="2800">
                <a:sym typeface="+mn-ea"/>
              </a:rPr>
              <a:t>比如，攻击小强提出的签名方案时，小婉可以</a:t>
            </a:r>
            <a:r>
              <a:rPr sz="2800">
                <a:highlight>
                  <a:srgbClr val="FFFF00"/>
                </a:highlight>
                <a:sym typeface="+mn-ea"/>
              </a:rPr>
              <a:t>通过若干签名伪造一个新消息的有效签名</a:t>
            </a:r>
            <a:r>
              <a:rPr sz="2800">
                <a:sym typeface="+mn-ea"/>
              </a:rPr>
              <a:t>，而小刚可以</a:t>
            </a:r>
            <a:r>
              <a:rPr sz="2800">
                <a:highlight>
                  <a:srgbClr val="00FF00"/>
                </a:highlight>
                <a:sym typeface="+mn-ea"/>
              </a:rPr>
              <a:t>通过公钥伪造任意消息的有效签名</a:t>
            </a:r>
            <a:r>
              <a:rPr sz="2800">
                <a:sym typeface="+mn-ea"/>
              </a:rPr>
              <a:t>。小刚的分析就属于</a:t>
            </a:r>
            <a:r>
              <a:rPr lang="zh-CN" sz="2800">
                <a:sym typeface="+mn-ea"/>
              </a:rPr>
              <a:t>以</a:t>
            </a:r>
            <a:r>
              <a:rPr lang="zh-CN" sz="2800">
                <a:sym typeface="+mn-ea"/>
              </a:rPr>
              <a:t>小婉方法为基础的</a:t>
            </a:r>
            <a:r>
              <a:rPr sz="2800">
                <a:sym typeface="+mn-ea"/>
              </a:rPr>
              <a:t>谕言加强。</a:t>
            </a:r>
            <a:endParaRPr sz="2800">
              <a:sym typeface="+mn-ea"/>
            </a:endParaRPr>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tretch>
            <a:fillRect/>
          </a:stretch>
        </p:blipFill>
        <p:spPr>
          <a:xfrm>
            <a:off x="869315" y="631190"/>
            <a:ext cx="7267575" cy="1295400"/>
          </a:xfrm>
          <a:prstGeom prst="rect">
            <a:avLst/>
          </a:prstGeom>
        </p:spPr>
      </p:pic>
      <p:sp>
        <p:nvSpPr>
          <p:cNvPr id="2" name="Title 1"/>
          <p:cNvSpPr>
            <a:spLocks noGrp="1"/>
          </p:cNvSpPr>
          <p:nvPr>
            <p:ph type="title"/>
          </p:nvPr>
        </p:nvSpPr>
        <p:spPr/>
        <p:txBody>
          <a:bodyPr/>
          <a:p>
            <a:r>
              <a:rPr lang="en-US">
                <a:sym typeface="+mn-ea"/>
              </a:rPr>
              <a:t>谕言</a:t>
            </a:r>
            <a:r>
              <a:rPr lang="zh-CN" altLang="en-US">
                <a:sym typeface="+mn-ea"/>
              </a:rPr>
              <a:t>四</a:t>
            </a:r>
            <a:r>
              <a:rPr lang="en-US">
                <a:sym typeface="+mn-ea"/>
              </a:rPr>
              <a:t>：</a:t>
            </a:r>
            <a:r>
              <a:rPr lang="zh-CN">
                <a:sym typeface="+mn-ea"/>
              </a:rPr>
              <a:t>谕言加强</a:t>
            </a:r>
            <a:r>
              <a:rPr lang="en-US" altLang="zh-CN">
                <a:sym typeface="+mn-ea"/>
              </a:rPr>
              <a:t>              </a:t>
            </a:r>
            <a:r>
              <a:rPr lang="en-US">
                <a:sym typeface="+mn-ea"/>
              </a:rPr>
              <a:t>   2/3</a:t>
            </a:r>
            <a:endParaRPr lang="en-US"/>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pic>
        <p:nvPicPr>
          <p:cNvPr id="8" name="Picture 7"/>
          <p:cNvPicPr>
            <a:picLocks noChangeAspect="1"/>
          </p:cNvPicPr>
          <p:nvPr/>
        </p:nvPicPr>
        <p:blipFill>
          <a:blip r:embed="rId2"/>
          <a:stretch>
            <a:fillRect/>
          </a:stretch>
        </p:blipFill>
        <p:spPr>
          <a:xfrm>
            <a:off x="1153795" y="1898015"/>
            <a:ext cx="6699250" cy="423735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1152525" y="687070"/>
            <a:ext cx="7134225" cy="1314450"/>
          </a:xfrm>
          <a:prstGeom prst="rect">
            <a:avLst/>
          </a:prstGeom>
        </p:spPr>
      </p:pic>
      <p:sp>
        <p:nvSpPr>
          <p:cNvPr id="2" name="Title 1"/>
          <p:cNvSpPr>
            <a:spLocks noGrp="1"/>
          </p:cNvSpPr>
          <p:nvPr>
            <p:ph type="title"/>
          </p:nvPr>
        </p:nvSpPr>
        <p:spPr/>
        <p:txBody>
          <a:bodyPr/>
          <a:p>
            <a:r>
              <a:rPr lang="en-US">
                <a:sym typeface="+mn-ea"/>
              </a:rPr>
              <a:t>谕言</a:t>
            </a:r>
            <a:r>
              <a:rPr lang="zh-CN" altLang="en-US">
                <a:sym typeface="+mn-ea"/>
              </a:rPr>
              <a:t>四</a:t>
            </a:r>
            <a:r>
              <a:rPr lang="en-US">
                <a:sym typeface="+mn-ea"/>
              </a:rPr>
              <a:t>：</a:t>
            </a:r>
            <a:r>
              <a:rPr lang="zh-CN">
                <a:sym typeface="+mn-ea"/>
              </a:rPr>
              <a:t>谕言加强</a:t>
            </a:r>
            <a:r>
              <a:rPr lang="en-US" altLang="zh-CN">
                <a:sym typeface="+mn-ea"/>
              </a:rPr>
              <a:t>              </a:t>
            </a:r>
            <a:r>
              <a:rPr lang="en-US">
                <a:sym typeface="+mn-ea"/>
              </a:rPr>
              <a:t>   3/3</a:t>
            </a:r>
            <a:endParaRPr lang="en-US"/>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pic>
        <p:nvPicPr>
          <p:cNvPr id="6" name="Picture 5"/>
          <p:cNvPicPr>
            <a:picLocks noChangeAspect="1"/>
          </p:cNvPicPr>
          <p:nvPr/>
        </p:nvPicPr>
        <p:blipFill>
          <a:blip r:embed="rId2"/>
          <a:stretch>
            <a:fillRect/>
          </a:stretch>
        </p:blipFill>
        <p:spPr>
          <a:xfrm>
            <a:off x="1315720" y="2039620"/>
            <a:ext cx="6807835" cy="422465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41300" y="2589530"/>
            <a:ext cx="8749665" cy="839470"/>
          </a:xfrm>
        </p:spPr>
        <p:txBody>
          <a:bodyPr/>
          <a:p>
            <a:pPr algn="ctr"/>
            <a:r>
              <a:rPr lang="zh-CN" altLang="en-US"/>
              <a:t>论文导读</a:t>
            </a:r>
            <a:endParaRPr lang="zh-CN" altLang="en-US"/>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a:t>
            </a:r>
            <a:r>
              <a:rPr lang="en-US" altLang="zh-CN"/>
              <a:t> 1</a:t>
            </a:r>
            <a:endParaRPr lang="en-US" altLang="zh-CN"/>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pic>
        <p:nvPicPr>
          <p:cNvPr id="6" name="Picture 5"/>
          <p:cNvPicPr>
            <a:picLocks noChangeAspect="1"/>
          </p:cNvPicPr>
          <p:nvPr/>
        </p:nvPicPr>
        <p:blipFill>
          <a:blip r:embed="rId1"/>
          <a:stretch>
            <a:fillRect/>
          </a:stretch>
        </p:blipFill>
        <p:spPr>
          <a:xfrm>
            <a:off x="1405890" y="807085"/>
            <a:ext cx="6263005" cy="2134870"/>
          </a:xfrm>
          <a:prstGeom prst="rect">
            <a:avLst/>
          </a:prstGeom>
        </p:spPr>
      </p:pic>
      <p:pic>
        <p:nvPicPr>
          <p:cNvPr id="7" name="Picture 6"/>
          <p:cNvPicPr>
            <a:picLocks noChangeAspect="1"/>
          </p:cNvPicPr>
          <p:nvPr/>
        </p:nvPicPr>
        <p:blipFill>
          <a:blip r:embed="rId2"/>
          <a:stretch>
            <a:fillRect/>
          </a:stretch>
        </p:blipFill>
        <p:spPr>
          <a:xfrm>
            <a:off x="982345" y="3201670"/>
            <a:ext cx="7199630" cy="298386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727710" y="698500"/>
            <a:ext cx="7505700" cy="1314450"/>
          </a:xfrm>
          <a:prstGeom prst="rect">
            <a:avLst/>
          </a:prstGeom>
        </p:spPr>
      </p:pic>
      <p:sp>
        <p:nvSpPr>
          <p:cNvPr id="2" name="Title 1"/>
          <p:cNvSpPr>
            <a:spLocks noGrp="1"/>
          </p:cNvSpPr>
          <p:nvPr>
            <p:ph type="title"/>
          </p:nvPr>
        </p:nvSpPr>
        <p:spPr/>
        <p:txBody>
          <a:bodyPr/>
          <a:p>
            <a:r>
              <a:rPr lang="zh-CN" altLang="en-US"/>
              <a:t>论文</a:t>
            </a:r>
            <a:r>
              <a:rPr lang="en-US" altLang="zh-CN"/>
              <a:t> 2</a:t>
            </a:r>
            <a:endParaRPr lang="en-US" altLang="zh-CN"/>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pic>
        <p:nvPicPr>
          <p:cNvPr id="6" name="Picture 5"/>
          <p:cNvPicPr>
            <a:picLocks noChangeAspect="1"/>
          </p:cNvPicPr>
          <p:nvPr/>
        </p:nvPicPr>
        <p:blipFill>
          <a:blip r:embed="rId2"/>
          <a:stretch>
            <a:fillRect/>
          </a:stretch>
        </p:blipFill>
        <p:spPr>
          <a:xfrm>
            <a:off x="538480" y="2195195"/>
            <a:ext cx="8086725" cy="386016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a:t>
            </a:r>
            <a:r>
              <a:rPr lang="en-US" altLang="zh-CN"/>
              <a:t> 3</a:t>
            </a:r>
            <a:endParaRPr lang="en-US" altLang="zh-CN"/>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pic>
        <p:nvPicPr>
          <p:cNvPr id="7" name="Picture 6"/>
          <p:cNvPicPr>
            <a:picLocks noChangeAspect="1"/>
          </p:cNvPicPr>
          <p:nvPr/>
        </p:nvPicPr>
        <p:blipFill>
          <a:blip r:embed="rId1"/>
          <a:stretch>
            <a:fillRect/>
          </a:stretch>
        </p:blipFill>
        <p:spPr>
          <a:xfrm>
            <a:off x="1508760" y="820420"/>
            <a:ext cx="6492875" cy="1229360"/>
          </a:xfrm>
          <a:prstGeom prst="rect">
            <a:avLst/>
          </a:prstGeom>
        </p:spPr>
      </p:pic>
      <p:pic>
        <p:nvPicPr>
          <p:cNvPr id="8" name="Picture 7"/>
          <p:cNvPicPr>
            <a:picLocks noChangeAspect="1"/>
          </p:cNvPicPr>
          <p:nvPr/>
        </p:nvPicPr>
        <p:blipFill>
          <a:blip r:embed="rId2"/>
          <a:stretch>
            <a:fillRect/>
          </a:stretch>
        </p:blipFill>
        <p:spPr>
          <a:xfrm>
            <a:off x="459105" y="2271395"/>
            <a:ext cx="8331200" cy="38639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a:t>
            </a:r>
            <a:r>
              <a:rPr lang="en-US" altLang="zh-CN"/>
              <a:t> 4</a:t>
            </a:r>
            <a:endParaRPr lang="en-US" altLang="zh-CN"/>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pic>
        <p:nvPicPr>
          <p:cNvPr id="3" name="Picture 2"/>
          <p:cNvPicPr>
            <a:picLocks noChangeAspect="1"/>
          </p:cNvPicPr>
          <p:nvPr/>
        </p:nvPicPr>
        <p:blipFill>
          <a:blip r:embed="rId1"/>
          <a:stretch>
            <a:fillRect/>
          </a:stretch>
        </p:blipFill>
        <p:spPr>
          <a:xfrm>
            <a:off x="2086610" y="93345"/>
            <a:ext cx="6781800" cy="1186180"/>
          </a:xfrm>
          <a:prstGeom prst="rect">
            <a:avLst/>
          </a:prstGeom>
        </p:spPr>
      </p:pic>
      <p:pic>
        <p:nvPicPr>
          <p:cNvPr id="6" name="Picture 5"/>
          <p:cNvPicPr>
            <a:picLocks noChangeAspect="1"/>
          </p:cNvPicPr>
          <p:nvPr/>
        </p:nvPicPr>
        <p:blipFill>
          <a:blip r:embed="rId2"/>
          <a:stretch>
            <a:fillRect/>
          </a:stretch>
        </p:blipFill>
        <p:spPr>
          <a:xfrm>
            <a:off x="815975" y="1459230"/>
            <a:ext cx="7914005" cy="45415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密码分析学</a:t>
            </a:r>
            <a:r>
              <a:rPr lang="en-US" altLang="zh-CN"/>
              <a:t>                         </a:t>
            </a:r>
            <a:endParaRPr lang="en-US" altLang="zh-CN"/>
          </a:p>
        </p:txBody>
      </p:sp>
      <p:sp>
        <p:nvSpPr>
          <p:cNvPr id="3" name="Text Placeholder 2"/>
          <p:cNvSpPr>
            <a:spLocks noGrp="1"/>
          </p:cNvSpPr>
          <p:nvPr>
            <p:ph type="body" idx="1"/>
          </p:nvPr>
        </p:nvSpPr>
        <p:spPr>
          <a:xfrm>
            <a:off x="207010" y="1350645"/>
            <a:ext cx="8749665" cy="5005070"/>
          </a:xfrm>
        </p:spPr>
        <p:txBody>
          <a:bodyPr>
            <a:normAutofit lnSpcReduction="20000"/>
          </a:bodyPr>
          <a:p>
            <a:pPr>
              <a:buFont typeface="Wingdings" panose="05000000000000000000" charset="0"/>
            </a:pPr>
            <a:r>
              <a:rPr lang="en-US" altLang="zh-CN">
                <a:sym typeface="+mn-ea"/>
              </a:rPr>
              <a:t>Cryptanalysis</a:t>
            </a:r>
            <a:endParaRPr lang="zh-CN" altLang="en-US">
              <a:sym typeface="+mn-ea"/>
            </a:endParaRPr>
          </a:p>
          <a:p>
            <a:pPr marL="285750" indent="-285750">
              <a:buFont typeface="Wingdings" panose="05000000000000000000" charset="0"/>
              <a:buChar char="o"/>
            </a:pPr>
            <a:r>
              <a:rPr lang="zh-CN" altLang="en-US">
                <a:sym typeface="+mn-ea"/>
              </a:rPr>
              <a:t>分析现有的密码技术概念</a:t>
            </a:r>
            <a:endParaRPr lang="zh-CN" altLang="en-US">
              <a:sym typeface="+mn-ea"/>
            </a:endParaRPr>
          </a:p>
          <a:p>
            <a:pPr marL="285750" indent="-285750">
              <a:buFont typeface="Wingdings" panose="05000000000000000000" charset="0"/>
              <a:buChar char="o"/>
            </a:pPr>
            <a:r>
              <a:rPr lang="zh-CN" altLang="en-US">
                <a:sym typeface="+mn-ea"/>
              </a:rPr>
              <a:t>分析现有被提的方案协议</a:t>
            </a:r>
            <a:endParaRPr lang="zh-CN" altLang="en-US">
              <a:sym typeface="+mn-ea"/>
            </a:endParaRPr>
          </a:p>
          <a:p>
            <a:endParaRPr lang="en-US"/>
          </a:p>
          <a:p>
            <a:r>
              <a:rPr lang="en-US">
                <a:solidFill>
                  <a:srgbClr val="C00000"/>
                </a:solidFill>
              </a:rPr>
              <a:t>Benefits</a:t>
            </a:r>
            <a:r>
              <a:rPr lang="en-US"/>
              <a:t>:  它们都是为了更好地辅助设计</a:t>
            </a:r>
            <a:endParaRPr lang="en-US"/>
          </a:p>
          <a:p>
            <a:pPr marL="457200" indent="-457200">
              <a:buFont typeface="Wingdings" panose="05000000000000000000" charset="0"/>
              <a:buChar char="o"/>
            </a:pPr>
            <a:r>
              <a:rPr lang="en-US">
                <a:highlight>
                  <a:srgbClr val="FFFF00"/>
                </a:highlight>
              </a:rPr>
              <a:t>谕言之能</a:t>
            </a:r>
            <a:r>
              <a:rPr lang="en-US"/>
              <a:t>为我们人类说出了对</a:t>
            </a:r>
            <a:r>
              <a:rPr lang="en-US">
                <a:highlight>
                  <a:srgbClr val="FFFF00"/>
                </a:highlight>
              </a:rPr>
              <a:t>现有</a:t>
            </a:r>
            <a:r>
              <a:rPr lang="en-US"/>
              <a:t>构造方案的新结论（实际上不安全或者具有某种等价关系）</a:t>
            </a:r>
            <a:endParaRPr lang="en-US"/>
          </a:p>
          <a:p>
            <a:pPr marL="457200" indent="-457200">
              <a:buFont typeface="Wingdings" panose="05000000000000000000" charset="0"/>
              <a:buChar char="o"/>
            </a:pPr>
            <a:r>
              <a:rPr lang="en-US">
                <a:highlight>
                  <a:srgbClr val="00FF00"/>
                </a:highlight>
              </a:rPr>
              <a:t>预言之力</a:t>
            </a:r>
            <a:r>
              <a:rPr lang="en-US"/>
              <a:t>为我们人类指出了对</a:t>
            </a:r>
            <a:r>
              <a:rPr lang="en-US">
                <a:highlight>
                  <a:srgbClr val="00FF00"/>
                </a:highlight>
              </a:rPr>
              <a:t>未来</a:t>
            </a:r>
            <a:r>
              <a:rPr lang="en-US"/>
              <a:t>构造方案的新雷区（</a:t>
            </a:r>
            <a:r>
              <a:rPr lang="zh-CN" altLang="en-US"/>
              <a:t>这是</a:t>
            </a:r>
            <a:r>
              <a:rPr lang="en-US"/>
              <a:t>不可能</a:t>
            </a:r>
            <a:r>
              <a:rPr lang="zh-CN" altLang="en-US"/>
              <a:t>的，除非</a:t>
            </a:r>
            <a:r>
              <a:rPr lang="en-US" altLang="zh-CN"/>
              <a:t>................................</a:t>
            </a:r>
            <a:r>
              <a:rPr lang="en-US"/>
              <a:t>）。</a:t>
            </a:r>
            <a:endParaRPr lang="en-US"/>
          </a:p>
          <a:p>
            <a:pPr marL="457200" indent="-457200">
              <a:buFont typeface="Wingdings" panose="05000000000000000000" charset="0"/>
              <a:buChar char="o"/>
            </a:pPr>
            <a:r>
              <a:rPr lang="en-US"/>
              <a:t>用谕言收拾当下，然后用预言更好地踏上新的征程，这就是密码分析学</a:t>
            </a:r>
            <a:r>
              <a:rPr lang="zh-CN" altLang="en-US"/>
              <a:t>在密码学研究中</a:t>
            </a:r>
            <a:r>
              <a:rPr lang="en-US"/>
              <a:t>的重要位置。</a:t>
            </a:r>
            <a:endParaRPr lang="en-US"/>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 y="2705735"/>
            <a:ext cx="8749665" cy="839470"/>
          </a:xfrm>
        </p:spPr>
        <p:txBody>
          <a:bodyPr/>
          <a:lstStyle/>
          <a:p>
            <a:pPr algn="ctr"/>
            <a:r>
              <a:rPr lang="zh-CN" altLang="en-US"/>
              <a:t>第15课（完）</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/4</a:t>
            </a:r>
            <a:r>
              <a:rPr lang="en-US" dirty="0" smtClean="0"/>
              <a:t>0</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小强的研究内容</a:t>
            </a:r>
            <a:r>
              <a:rPr lang="en-US" altLang="zh-CN"/>
              <a:t>                    1/3</a:t>
            </a:r>
            <a:endParaRPr lang="zh-CN" altLang="en-US"/>
          </a:p>
        </p:txBody>
      </p:sp>
      <p:sp>
        <p:nvSpPr>
          <p:cNvPr id="3" name="Text Placeholder 2"/>
          <p:cNvSpPr>
            <a:spLocks noGrp="1"/>
          </p:cNvSpPr>
          <p:nvPr>
            <p:ph type="body" idx="1"/>
          </p:nvPr>
        </p:nvSpPr>
        <p:spPr>
          <a:xfrm>
            <a:off x="207010" y="1350645"/>
            <a:ext cx="8749665" cy="4848860"/>
          </a:xfrm>
        </p:spPr>
        <p:txBody>
          <a:bodyPr>
            <a:normAutofit fontScale="80000"/>
          </a:bodyPr>
          <a:p>
            <a:r>
              <a:rPr lang="zh-CN" altLang="en-US"/>
              <a:t>密码分析学</a:t>
            </a:r>
            <a:r>
              <a:rPr lang="en-US"/>
              <a:t>从</a:t>
            </a:r>
            <a:r>
              <a:rPr lang="zh-CN" altLang="en-US"/>
              <a:t>设计类研究人员</a:t>
            </a:r>
            <a:r>
              <a:rPr lang="en-US"/>
              <a:t>小强的故事开始……</a:t>
            </a:r>
            <a:endParaRPr lang="en-US"/>
          </a:p>
          <a:p>
            <a:r>
              <a:rPr lang="zh-CN" altLang="en-US"/>
              <a:t>（背景）</a:t>
            </a:r>
            <a:endParaRPr lang="zh-CN" altLang="en-US"/>
          </a:p>
          <a:p>
            <a:pPr marL="342900" indent="-342900">
              <a:buFont typeface="Wingdings" panose="05000000000000000000" charset="0"/>
              <a:buChar char="o"/>
            </a:pPr>
            <a:r>
              <a:rPr lang="zh-CN" altLang="en-US"/>
              <a:t>假设有一个设计起点A，基于该起点，我们人类已经定义了三个困难问题，记为A-0、A-1、A-2，其中A-0问题是本源困难问题（最难）。目前研究结果显示A-1问题比A-2问题更难，即只要有算法能解决问题A-1，我们就能通过归约的方法解决问题A-2。反之，如果有算法能解决问题A-2，是否存在可以解决问题A-1的归约方法是未知的。（人类已知的难度等级：</a:t>
            </a:r>
            <a:r>
              <a:rPr lang="en-US" altLang="zh-CN"/>
              <a:t> A-0 &gt; A-1 &gt; A-2</a:t>
            </a:r>
            <a:r>
              <a:rPr lang="zh-CN" altLang="en-US"/>
              <a:t>）</a:t>
            </a:r>
            <a:endParaRPr lang="zh-CN" altLang="en-US"/>
          </a:p>
          <a:p>
            <a:pPr marL="342900" indent="-342900">
              <a:buFont typeface="Wingdings" panose="05000000000000000000" charset="0"/>
              <a:buChar char="o"/>
            </a:pPr>
            <a:r>
              <a:rPr lang="zh-CN" altLang="en-US"/>
              <a:t>2018年，小明在发表的论文《一个数字签名方案 from 困难问题A-2》里提出了一个基于A-2问题的数字签名方案。具体而言，如果存在一个敌人可以攻破小明提出的方案，那么小明就能构造一个安全归约算法来解决困难问题A-2。</a:t>
            </a:r>
            <a:endParaRPr lang="zh-CN" altLang="en-US"/>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小强的研究内容</a:t>
            </a:r>
            <a:r>
              <a:rPr lang="en-US" altLang="zh-CN"/>
              <a:t>                    2/3</a:t>
            </a:r>
            <a:endParaRPr lang="zh-CN" altLang="en-US"/>
          </a:p>
        </p:txBody>
      </p:sp>
      <p:sp>
        <p:nvSpPr>
          <p:cNvPr id="3" name="Text Placeholder 2"/>
          <p:cNvSpPr>
            <a:spLocks noGrp="1"/>
          </p:cNvSpPr>
          <p:nvPr>
            <p:ph type="body" idx="1"/>
          </p:nvPr>
        </p:nvSpPr>
        <p:spPr>
          <a:xfrm>
            <a:off x="207010" y="1350645"/>
            <a:ext cx="8749665" cy="4848860"/>
          </a:xfrm>
        </p:spPr>
        <p:txBody>
          <a:bodyPr>
            <a:normAutofit fontScale="90000" lnSpcReduction="10000"/>
          </a:bodyPr>
          <a:p>
            <a:pPr marL="457200" indent="-457200">
              <a:buFont typeface="Wingdings" panose="05000000000000000000" charset="0"/>
              <a:buChar char="o"/>
            </a:pPr>
            <a:r>
              <a:t>2019年，读了小明的论文后，小强把“</a:t>
            </a:r>
            <a:r>
              <a:rPr>
                <a:highlight>
                  <a:srgbClr val="FFFF00"/>
                </a:highlight>
              </a:rPr>
              <a:t>提高数字签名方案的安全性到困难问题A-1</a:t>
            </a:r>
            <a:r>
              <a:t>”作为目标深入研究。半年之后，小强成功了，并发表了研究成果《一个更安全的数字签名方案 from 困难问题A-1》。论文里，小强宣称他提出的新方案更安全，因为攻破方案的难度建立在困难问题A-1之上，而解决问题A-1比解决问题A-2更难。</a:t>
            </a:r>
          </a:p>
          <a:p>
            <a:pPr marL="457200" indent="-457200">
              <a:buFont typeface="Wingdings" panose="05000000000000000000" charset="0"/>
              <a:buChar char="o"/>
            </a:pPr>
          </a:p>
          <a:p>
            <a:pPr marL="457200" indent="-457200">
              <a:buFont typeface="Wingdings" panose="05000000000000000000" charset="0"/>
              <a:buChar char="o"/>
            </a:pPr>
            <a:r>
              <a:t>2020年，在更加深入理解和梳理方案的构造技术之后，小强发表了第二篇论文——《</a:t>
            </a:r>
            <a:r>
              <a:rPr>
                <a:highlight>
                  <a:srgbClr val="00FF00"/>
                </a:highlight>
              </a:rPr>
              <a:t>一个签名更短</a:t>
            </a:r>
            <a:r>
              <a:t>的数字签名方案 from 困难问题A-1》。和小强的第一个研究结果相比，第二个研究工作里的签名方案在相同安全性（基于相同的困难问题）的基础上把签名长度减少了160比特（从480比特降到了320比特），即签名长度降幅比例高达33%。</a:t>
            </a:r>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小强的研究内容</a:t>
            </a:r>
            <a:r>
              <a:rPr lang="en-US" altLang="zh-CN"/>
              <a:t>                    3/3</a:t>
            </a:r>
            <a:endParaRPr lang="zh-CN" altLang="en-US"/>
          </a:p>
        </p:txBody>
      </p:sp>
      <p:sp>
        <p:nvSpPr>
          <p:cNvPr id="3" name="Text Placeholder 2"/>
          <p:cNvSpPr>
            <a:spLocks noGrp="1"/>
          </p:cNvSpPr>
          <p:nvPr>
            <p:ph type="body" idx="1"/>
          </p:nvPr>
        </p:nvSpPr>
        <p:spPr>
          <a:xfrm>
            <a:off x="207010" y="1350645"/>
            <a:ext cx="8749665" cy="4848860"/>
          </a:xfrm>
        </p:spPr>
        <p:txBody>
          <a:bodyPr>
            <a:normAutofit/>
          </a:bodyPr>
          <a:p>
            <a:pPr marL="457200" indent="-457200">
              <a:buFont typeface="Wingdings" panose="05000000000000000000" charset="0"/>
              <a:buChar char="o"/>
            </a:pPr>
            <a:r>
              <a:rPr sz="2200"/>
              <a:t>自从小强发表了上述的两篇文章后，小强就很喜欢这个研究方向。于是，在2021年，小强申请并获得了“</a:t>
            </a:r>
            <a:r>
              <a:rPr sz="2200">
                <a:highlight>
                  <a:srgbClr val="FF00FF"/>
                </a:highlight>
              </a:rPr>
              <a:t>高效数字签名方案 from 本源困难问题A-0</a:t>
            </a:r>
            <a:r>
              <a:rPr sz="2200"/>
              <a:t>”的研究项目。需要注意的是，我们人类目前尚不知道如何构造一个安全性可以归约到A-0本源困难问题的数字签名方案。</a:t>
            </a:r>
            <a:endParaRPr sz="2200"/>
          </a:p>
          <a:p>
            <a:pPr marL="457200" indent="-457200">
              <a:buFont typeface="Wingdings" panose="05000000000000000000" charset="0"/>
              <a:buChar char="o"/>
            </a:pPr>
            <a:r>
              <a:rPr sz="2200"/>
              <a:t>自信心爆棚的小强认为他不仅可以做到，而且还能做得更好，也就是达到方案高效。小强的研究目标是至少得到一个研究成果并发表标题拟为《一个320比特长度的签名方案 from 本源困难问题A-0》的学术论文。</a:t>
            </a:r>
            <a:endParaRPr sz="2200"/>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pic>
        <p:nvPicPr>
          <p:cNvPr id="6" name="Picture 5"/>
          <p:cNvPicPr>
            <a:picLocks noChangeAspect="1"/>
          </p:cNvPicPr>
          <p:nvPr/>
        </p:nvPicPr>
        <p:blipFill>
          <a:blip r:embed="rId1"/>
          <a:stretch>
            <a:fillRect/>
          </a:stretch>
        </p:blipFill>
        <p:spPr>
          <a:xfrm>
            <a:off x="88900" y="4265295"/>
            <a:ext cx="8867775" cy="1847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Picture 7"/>
          <p:cNvPicPr>
            <a:picLocks noChangeAspect="1"/>
          </p:cNvPicPr>
          <p:nvPr/>
        </p:nvPicPr>
        <p:blipFill>
          <a:blip r:embed="rId1"/>
          <a:srcRect b="3952"/>
          <a:stretch>
            <a:fillRect/>
          </a:stretch>
        </p:blipFill>
        <p:spPr>
          <a:xfrm>
            <a:off x="185420" y="4465320"/>
            <a:ext cx="8696325" cy="1774825"/>
          </a:xfrm>
          <a:prstGeom prst="rect">
            <a:avLst/>
          </a:prstGeom>
        </p:spPr>
      </p:pic>
      <p:sp>
        <p:nvSpPr>
          <p:cNvPr id="2" name="Title 1"/>
          <p:cNvSpPr>
            <a:spLocks noGrp="1"/>
          </p:cNvSpPr>
          <p:nvPr>
            <p:ph type="title"/>
          </p:nvPr>
        </p:nvSpPr>
        <p:spPr/>
        <p:txBody>
          <a:bodyPr/>
          <a:p>
            <a:r>
              <a:rPr lang="en-US"/>
              <a:t>谕言</a:t>
            </a:r>
            <a:r>
              <a:rPr lang="zh-CN" altLang="en-US"/>
              <a:t>的目的</a:t>
            </a:r>
            <a:endParaRPr lang="zh-CN" altLang="en-US"/>
          </a:p>
        </p:txBody>
      </p:sp>
      <p:sp>
        <p:nvSpPr>
          <p:cNvPr id="3" name="Text Placeholder 2"/>
          <p:cNvSpPr>
            <a:spLocks noGrp="1"/>
          </p:cNvSpPr>
          <p:nvPr>
            <p:ph type="body" idx="1"/>
          </p:nvPr>
        </p:nvSpPr>
        <p:spPr>
          <a:xfrm>
            <a:off x="207010" y="1350645"/>
            <a:ext cx="8749665" cy="3150870"/>
          </a:xfrm>
        </p:spPr>
        <p:txBody>
          <a:bodyPr/>
          <a:p>
            <a:pPr marL="457200" indent="-457200">
              <a:buFont typeface="Wingdings" panose="05000000000000000000" charset="0"/>
              <a:buChar char="o"/>
            </a:pPr>
            <a:r>
              <a:rPr lang="en-US" sz="2400"/>
              <a:t>谕言就是传达新认知，研究人员重新认识现有的一些方案在安全模型之内的安全问题、在安全模型之外的安全问题、密码技术之间的关系性问题。</a:t>
            </a:r>
            <a:endParaRPr lang="en-US" sz="2400"/>
          </a:p>
          <a:p>
            <a:pPr marL="457200" indent="-457200">
              <a:buFont typeface="Wingdings" panose="05000000000000000000" charset="0"/>
              <a:buChar char="o"/>
            </a:pPr>
            <a:r>
              <a:rPr lang="en-US" sz="2400"/>
              <a:t>成功构造一个具有新颖性的密码方案就是往</a:t>
            </a:r>
            <a:r>
              <a:rPr lang="zh-CN" altLang="en-US" sz="2400"/>
              <a:t>下面</a:t>
            </a:r>
            <a:r>
              <a:rPr lang="en-US" sz="2400"/>
              <a:t>这个知识库添加新数据条。假设这个知识库目前有100条数据。</a:t>
            </a:r>
            <a:r>
              <a:rPr lang="en-US" sz="2400">
                <a:highlight>
                  <a:srgbClr val="FFFF00"/>
                </a:highlight>
              </a:rPr>
              <a:t>谕言式分析</a:t>
            </a:r>
            <a:r>
              <a:rPr lang="en-US" sz="2400"/>
              <a:t>就是对这个知识库里已有的数据</a:t>
            </a:r>
            <a:r>
              <a:rPr lang="en-US" sz="2400">
                <a:highlight>
                  <a:srgbClr val="00FF00"/>
                </a:highlight>
              </a:rPr>
              <a:t>进行修正和解释</a:t>
            </a:r>
            <a:r>
              <a:rPr lang="en-US" sz="2400"/>
              <a:t>，不仅不会往这个知识库增加新数据条，而且还可能删除某条数据（因为该数据属于错误）。</a:t>
            </a:r>
            <a:endParaRPr lang="en-US" sz="2400"/>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小婉的分析内容一：谕言        1/4</a:t>
            </a:r>
            <a:endParaRPr lang="zh-CN" altLang="en-US"/>
          </a:p>
        </p:txBody>
      </p:sp>
      <p:sp>
        <p:nvSpPr>
          <p:cNvPr id="3" name="Text Placeholder 2"/>
          <p:cNvSpPr>
            <a:spLocks noGrp="1"/>
          </p:cNvSpPr>
          <p:nvPr>
            <p:ph type="body" idx="1"/>
          </p:nvPr>
        </p:nvSpPr>
        <p:spPr>
          <a:xfrm>
            <a:off x="207010" y="1350645"/>
            <a:ext cx="8749665" cy="4904105"/>
          </a:xfrm>
        </p:spPr>
        <p:txBody>
          <a:bodyPr>
            <a:noAutofit/>
          </a:bodyPr>
          <a:p>
            <a:pPr marL="457200" indent="-457200">
              <a:lnSpc>
                <a:spcPct val="110000"/>
              </a:lnSpc>
              <a:buFont typeface="Wingdings" panose="05000000000000000000" charset="0"/>
              <a:buChar char="o"/>
            </a:pPr>
            <a:r>
              <a:rPr lang="zh-CN" altLang="en-US" sz="2400">
                <a:solidFill>
                  <a:schemeClr val="tx1"/>
                </a:solidFill>
                <a:uFillTx/>
              </a:rPr>
              <a:t>小婉发表了第一篇论文</a:t>
            </a:r>
            <a:r>
              <a:rPr lang="en-US" altLang="zh-CN" sz="2400">
                <a:solidFill>
                  <a:schemeClr val="tx1"/>
                </a:solidFill>
                <a:uFillTx/>
              </a:rPr>
              <a:t>:</a:t>
            </a:r>
            <a:endParaRPr lang="zh-CN" altLang="en-US" sz="2400">
              <a:solidFill>
                <a:schemeClr val="tx1"/>
              </a:solidFill>
              <a:uFillTx/>
            </a:endParaRPr>
          </a:p>
          <a:p>
            <a:pPr algn="ctr">
              <a:lnSpc>
                <a:spcPct val="110000"/>
              </a:lnSpc>
              <a:buFont typeface="Wingdings" panose="05000000000000000000" charset="0"/>
            </a:pPr>
            <a:r>
              <a:rPr lang="zh-CN" altLang="en-US" sz="2400">
                <a:solidFill>
                  <a:schemeClr val="tx1"/>
                </a:solidFill>
                <a:uFillTx/>
              </a:rPr>
              <a:t>《</a:t>
            </a:r>
            <a:r>
              <a:rPr lang="zh-CN" altLang="en-US" sz="2400">
                <a:solidFill>
                  <a:schemeClr val="tx1"/>
                </a:solidFill>
                <a:highlight>
                  <a:srgbClr val="00FF00"/>
                </a:highlight>
                <a:uFillTx/>
              </a:rPr>
              <a:t>一种对小强发表于2020年的短签名方案的有效攻击方法</a:t>
            </a:r>
            <a:r>
              <a:rPr lang="zh-CN" altLang="en-US" sz="2400">
                <a:solidFill>
                  <a:schemeClr val="tx1"/>
                </a:solidFill>
                <a:uFillTx/>
              </a:rPr>
              <a:t>》</a:t>
            </a:r>
            <a:endParaRPr lang="zh-CN" altLang="en-US" sz="2400">
              <a:solidFill>
                <a:schemeClr val="tx1"/>
              </a:solidFill>
              <a:uFillTx/>
            </a:endParaRPr>
          </a:p>
          <a:p>
            <a:pPr marL="457200" indent="-457200" algn="l">
              <a:lnSpc>
                <a:spcPct val="110000"/>
              </a:lnSpc>
              <a:buFont typeface="Wingdings" panose="05000000000000000000" charset="0"/>
              <a:buChar char="o"/>
            </a:pPr>
            <a:r>
              <a:rPr lang="zh-CN" altLang="en-US" sz="2400">
                <a:solidFill>
                  <a:schemeClr val="tx1"/>
                </a:solidFill>
                <a:uFillTx/>
              </a:rPr>
              <a:t>在这篇论文里，小婉</a:t>
            </a:r>
            <a:r>
              <a:rPr lang="zh-CN" altLang="en-US" sz="2400">
                <a:sym typeface="+mn-ea"/>
              </a:rPr>
              <a:t>深入分析了小强发表于20</a:t>
            </a:r>
            <a:r>
              <a:rPr lang="en-US" altLang="zh-CN" sz="2400">
                <a:sym typeface="+mn-ea"/>
              </a:rPr>
              <a:t>20</a:t>
            </a:r>
            <a:r>
              <a:rPr lang="zh-CN" altLang="en-US" sz="2400">
                <a:sym typeface="+mn-ea"/>
              </a:rPr>
              <a:t>年的签名方案</a:t>
            </a:r>
            <a:r>
              <a:rPr lang="zh-CN" altLang="en-US" sz="2400">
                <a:solidFill>
                  <a:schemeClr val="tx1"/>
                </a:solidFill>
                <a:uFillTx/>
              </a:rPr>
              <a:t>《</a:t>
            </a:r>
            <a:r>
              <a:rPr lang="zh-CN" altLang="en-US" sz="2400">
                <a:solidFill>
                  <a:schemeClr val="tx1"/>
                </a:solidFill>
                <a:uFillTx/>
                <a:sym typeface="+mn-ea"/>
              </a:rPr>
              <a:t>一个签名更短的</a:t>
            </a:r>
            <a:r>
              <a:rPr sz="2400">
                <a:sym typeface="+mn-ea"/>
              </a:rPr>
              <a:t>数字签名方案 from 困难问题A-1</a:t>
            </a:r>
            <a:r>
              <a:rPr lang="zh-CN" altLang="en-US" sz="2400">
                <a:solidFill>
                  <a:schemeClr val="tx1"/>
                </a:solidFill>
                <a:uFillTx/>
              </a:rPr>
              <a:t>》。</a:t>
            </a:r>
            <a:endParaRPr lang="zh-CN" altLang="en-US" sz="2400">
              <a:solidFill>
                <a:schemeClr val="tx1"/>
              </a:solidFill>
              <a:uFillTx/>
            </a:endParaRPr>
          </a:p>
          <a:p>
            <a:pPr marL="457200" indent="-457200" algn="l">
              <a:lnSpc>
                <a:spcPct val="110000"/>
              </a:lnSpc>
              <a:buFont typeface="Wingdings" panose="05000000000000000000" charset="0"/>
              <a:buChar char="o"/>
            </a:pPr>
            <a:r>
              <a:rPr lang="zh-CN" altLang="en-US" sz="2400">
                <a:sym typeface="+mn-ea"/>
              </a:rPr>
              <a:t>小婉提出了一种有效攻击小强方案的方法。</a:t>
            </a:r>
            <a:r>
              <a:rPr lang="zh-CN" altLang="en-US" sz="2400">
                <a:solidFill>
                  <a:schemeClr val="tx1"/>
                </a:solidFill>
                <a:uFillTx/>
              </a:rPr>
              <a:t>具体而言，小婉发现敌人可以利用若干签名伪造出对其它任意消息的有效签名，因此可以完全攻破小强的方案。虽然小强在他的论文里有正式的安全证明，但是该证明忽视了某个重要的细节使得证明不完全正确。</a:t>
            </a:r>
            <a:endParaRPr lang="zh-CN" altLang="en-US" sz="2400">
              <a:solidFill>
                <a:schemeClr val="tx1"/>
              </a:solidFill>
              <a:uFillTx/>
            </a:endParaRPr>
          </a:p>
        </p:txBody>
      </p:sp>
      <p:sp>
        <p:nvSpPr>
          <p:cNvPr id="4" name="Footer Placeholder 3"/>
          <p:cNvSpPr>
            <a:spLocks noGrp="1"/>
          </p:cNvSpPr>
          <p:nvPr>
            <p:ph type="ftr" sz="quarter" idx="11"/>
          </p:nvPr>
        </p:nvSpPr>
        <p:spPr/>
        <p:txBody>
          <a:bodyPr/>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a:t>
            </a:r>
            <a:r>
              <a:rPr lang="en-US" smtClean="0"/>
              <a:t>0</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6950</Words>
  <Application>WPS Presentation</Application>
  <PresentationFormat>On-screen Show (4:3)</PresentationFormat>
  <Paragraphs>407</Paragraphs>
  <Slides>40</Slides>
  <Notes>41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40</vt:i4>
      </vt:variant>
    </vt:vector>
  </HeadingPairs>
  <TitlesOfParts>
    <vt:vector size="52" baseType="lpstr">
      <vt:lpstr>Arial</vt:lpstr>
      <vt:lpstr>宋体</vt:lpstr>
      <vt:lpstr>Wingdings</vt:lpstr>
      <vt:lpstr>微软雅黑</vt:lpstr>
      <vt:lpstr>Garamond</vt:lpstr>
      <vt:lpstr>仿宋</vt:lpstr>
      <vt:lpstr>黑体</vt:lpstr>
      <vt:lpstr>Wingdings</vt:lpstr>
      <vt:lpstr>Arial Unicode MS</vt:lpstr>
      <vt:lpstr>Calibri</vt:lpstr>
      <vt:lpstr>Office Theme</vt:lpstr>
      <vt:lpstr>1_Office Theme</vt:lpstr>
      <vt:lpstr>公钥密码学研究方法论  </vt:lpstr>
      <vt:lpstr>内容回顾             </vt:lpstr>
      <vt:lpstr>Outline：密码分析学（上）</vt:lpstr>
      <vt:lpstr>密码分析学                         </vt:lpstr>
      <vt:lpstr>小强的研究内容                    1/3</vt:lpstr>
      <vt:lpstr>小强的研究内容                    2/3</vt:lpstr>
      <vt:lpstr>小强的研究内容                    3/3</vt:lpstr>
      <vt:lpstr>谕言的目的</vt:lpstr>
      <vt:lpstr>小婉的分析内容一：谕言        1/4</vt:lpstr>
      <vt:lpstr>小婉的分析内容一：谕言        2/4</vt:lpstr>
      <vt:lpstr>小婉的分析内容一：谕言        3/4</vt:lpstr>
      <vt:lpstr>小婉的分析内容一：谕言        4/4</vt:lpstr>
      <vt:lpstr>谕言一：模型之内的安全性   1/9</vt:lpstr>
      <vt:lpstr>谕言一：模型之内的安全性   2/9</vt:lpstr>
      <vt:lpstr>谕言一：模型之内的安全性   3/9</vt:lpstr>
      <vt:lpstr>谕言一：模型之内的安全性   4/9</vt:lpstr>
      <vt:lpstr>谕言一：模型之内的安全性   5/9</vt:lpstr>
      <vt:lpstr>谕言一：模型之内的安全性   6/9</vt:lpstr>
      <vt:lpstr>谕言一：模型之内的安全性   7/9</vt:lpstr>
      <vt:lpstr>谕言一：模型之内的安全性   8/9</vt:lpstr>
      <vt:lpstr>谕言一：模型之内的安全性   9/9</vt:lpstr>
      <vt:lpstr>谕言二：模型之外的安全性   1/5</vt:lpstr>
      <vt:lpstr>谕言二：模型之外的安全性   2/5</vt:lpstr>
      <vt:lpstr>谕言二：模型之外的安全性   3/5</vt:lpstr>
      <vt:lpstr>谕言二：模型之外的安全性   4/5</vt:lpstr>
      <vt:lpstr>谕言二：模型之外的安全性   5/5</vt:lpstr>
      <vt:lpstr>谕言三：等价关系                 1/5</vt:lpstr>
      <vt:lpstr>谕言三：等价关系                 2/5</vt:lpstr>
      <vt:lpstr>谕言三：等价关系                 3/5</vt:lpstr>
      <vt:lpstr>谕言三：等价关系                 4/5</vt:lpstr>
      <vt:lpstr>谕言三：等价关系                 5/5</vt:lpstr>
      <vt:lpstr>谕言四：谕言加强                 1/3</vt:lpstr>
      <vt:lpstr>谕言四：谕言加强                 2/3</vt:lpstr>
      <vt:lpstr>谕言四：谕言加强                 3/3</vt:lpstr>
      <vt:lpstr>论文导读</vt:lpstr>
      <vt:lpstr>论文 1</vt:lpstr>
      <vt:lpstr>论文 2</vt:lpstr>
      <vt:lpstr>论文 3</vt:lpstr>
      <vt:lpstr>论文 4</vt:lpstr>
      <vt:lpstr>第15课（完）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fuchun</dc:creator>
  <cp:lastModifiedBy>fuchun</cp:lastModifiedBy>
  <cp:revision>372</cp:revision>
  <dcterms:created xsi:type="dcterms:W3CDTF">2023-09-01T10:24:00Z</dcterms:created>
  <dcterms:modified xsi:type="dcterms:W3CDTF">2024-03-15T03:48:26Z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796F623A12B24670BD5378CB9944AF64_12</vt:lpwstr>
  </property>
  <property fmtid="{D5CDD505-2E9C-101B-9397-08002B2CF9AE}" pid="3" name="KSOProductBuildVer">
    <vt:lpwstr>1033-12.2.0.13489</vt:lpwstr>
  </property>
</Properties>
</file>