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2" r:id="rId3"/>
    <p:sldMasterId id="2147483656" r:id="rId4"/>
  </p:sldMasterIdLst>
  <p:notesMasterIdLst>
    <p:notesMasterId r:id="rId6"/>
  </p:notesMasterIdLst>
  <p:handoutMasterIdLst>
    <p:handoutMasterId r:id="rId57"/>
  </p:handoutMasterIdLst>
  <p:sldIdLst>
    <p:sldId id="256" r:id="rId5"/>
    <p:sldId id="529" r:id="rId7"/>
    <p:sldId id="676" r:id="rId8"/>
    <p:sldId id="754" r:id="rId9"/>
    <p:sldId id="677" r:id="rId10"/>
    <p:sldId id="678" r:id="rId11"/>
    <p:sldId id="679" r:id="rId12"/>
    <p:sldId id="680" r:id="rId13"/>
    <p:sldId id="681" r:id="rId14"/>
    <p:sldId id="682" r:id="rId15"/>
    <p:sldId id="683" r:id="rId16"/>
    <p:sldId id="684" r:id="rId17"/>
    <p:sldId id="692" r:id="rId18"/>
    <p:sldId id="685" r:id="rId19"/>
    <p:sldId id="686" r:id="rId20"/>
    <p:sldId id="687" r:id="rId21"/>
    <p:sldId id="688" r:id="rId22"/>
    <p:sldId id="689" r:id="rId23"/>
    <p:sldId id="690" r:id="rId24"/>
    <p:sldId id="693" r:id="rId25"/>
    <p:sldId id="694" r:id="rId26"/>
    <p:sldId id="695" r:id="rId27"/>
    <p:sldId id="697" r:id="rId28"/>
    <p:sldId id="698" r:id="rId29"/>
    <p:sldId id="727" r:id="rId30"/>
    <p:sldId id="728" r:id="rId31"/>
    <p:sldId id="729" r:id="rId32"/>
    <p:sldId id="730" r:id="rId33"/>
    <p:sldId id="731" r:id="rId34"/>
    <p:sldId id="732" r:id="rId35"/>
    <p:sldId id="733" r:id="rId36"/>
    <p:sldId id="734" r:id="rId37"/>
    <p:sldId id="735" r:id="rId38"/>
    <p:sldId id="696" r:id="rId39"/>
    <p:sldId id="706" r:id="rId40"/>
    <p:sldId id="707" r:id="rId41"/>
    <p:sldId id="712" r:id="rId42"/>
    <p:sldId id="718" r:id="rId43"/>
    <p:sldId id="719" r:id="rId44"/>
    <p:sldId id="720" r:id="rId45"/>
    <p:sldId id="721" r:id="rId46"/>
    <p:sldId id="722" r:id="rId47"/>
    <p:sldId id="723" r:id="rId48"/>
    <p:sldId id="708" r:id="rId49"/>
    <p:sldId id="724" r:id="rId50"/>
    <p:sldId id="709" r:id="rId51"/>
    <p:sldId id="725" r:id="rId52"/>
    <p:sldId id="726" r:id="rId53"/>
    <p:sldId id="710" r:id="rId54"/>
    <p:sldId id="711" r:id="rId55"/>
    <p:sldId id="384"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2DA8"/>
    <a:srgbClr val="000000"/>
    <a:srgbClr val="111924"/>
    <a:srgbClr val="090E10"/>
    <a:srgbClr val="213236"/>
    <a:srgbClr val="1F3135"/>
    <a:srgbClr val="C16B08"/>
    <a:srgbClr val="0C2340"/>
    <a:srgbClr val="203135"/>
    <a:srgbClr val="0C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showGuides="1">
      <p:cViewPr varScale="1">
        <p:scale>
          <a:sx n="92" d="100"/>
          <a:sy n="92" d="100"/>
        </p:scale>
        <p:origin x="-92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0" Type="http://schemas.openxmlformats.org/officeDocument/2006/relationships/tableStyles" Target="tableStyles.xml"/><Relationship Id="rId6" Type="http://schemas.openxmlformats.org/officeDocument/2006/relationships/notesMaster" Target="notesMasters/notesMaster1.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handoutMaster" Target="handoutMasters/handoutMaster1.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这里没有说明范围</a:t>
            </a:r>
            <a:r>
              <a:rPr lang="en-US" altLang="zh-CN"/>
              <a:t>D</a:t>
            </a:r>
            <a:r>
              <a:rPr lang="zh-CN" altLang="en-US"/>
              <a:t>是什么。一个例子，</a:t>
            </a:r>
            <a:r>
              <a:rPr lang="en-US" altLang="zh-CN"/>
              <a:t> </a:t>
            </a:r>
            <a:r>
              <a:rPr lang="zh-CN" altLang="en-US"/>
              <a:t>可以看成与被签名消息</a:t>
            </a:r>
            <a:r>
              <a:rPr lang="en-US" altLang="zh-CN"/>
              <a:t>m</a:t>
            </a:r>
            <a:r>
              <a:rPr lang="zh-CN" altLang="en-US"/>
              <a:t>相关的范围</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这里的上游是</a:t>
            </a:r>
            <a:r>
              <a:rPr lang="en-US" altLang="zh-CN"/>
              <a:t> </a:t>
            </a:r>
            <a:r>
              <a:rPr lang="zh-CN" altLang="en-US"/>
              <a:t>其他</a:t>
            </a:r>
            <a:r>
              <a:rPr lang="en-US" altLang="zh-CN"/>
              <a:t> </a:t>
            </a:r>
            <a:r>
              <a:rPr lang="zh-CN" altLang="en-US"/>
              <a:t>组成员</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这里的上游是搞破坏的其它签名者</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《密史》书里部分第二篇论文</a:t>
            </a:r>
            <a:r>
              <a:rPr lang="en-US" altLang="zh-CN"/>
              <a:t> </a:t>
            </a:r>
            <a:r>
              <a:rPr lang="zh-CN" altLang="en-US"/>
              <a:t>也属于新模型</a:t>
            </a:r>
            <a:endParaRPr lang="zh-CN" altLang="en-US"/>
          </a:p>
          <a:p>
            <a:endParaRPr lang="zh-CN" altLang="en-US"/>
          </a:p>
          <a:p>
            <a:r>
              <a:rPr lang="zh-CN" altLang="en-US"/>
              <a:t>新模型</a:t>
            </a:r>
            <a:r>
              <a:rPr lang="en-US" altLang="zh-CN"/>
              <a:t>=  </a:t>
            </a:r>
            <a:r>
              <a:rPr lang="zh-CN" altLang="en-US"/>
              <a:t>新功能的引进</a:t>
            </a:r>
            <a:r>
              <a:rPr lang="en-US" altLang="zh-CN"/>
              <a:t> + </a:t>
            </a:r>
            <a:r>
              <a:rPr lang="zh-CN" altLang="en-US"/>
              <a:t>旧功能的强化（比如批量验证，加快验证）</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权力的制约，敢犯错误就得到</a:t>
            </a:r>
            <a:r>
              <a:rPr lang="en-US" altLang="zh-CN"/>
              <a:t>PKG</a:t>
            </a:r>
            <a:r>
              <a:rPr lang="zh-CN" altLang="en-US"/>
              <a:t>的</a:t>
            </a:r>
            <a:r>
              <a:rPr lang="en-US" altLang="zh-CN"/>
              <a:t>key</a:t>
            </a:r>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可追踪</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可撤销</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签名者签名权力的公平性得到保证。</a:t>
            </a:r>
            <a:r>
              <a:rPr lang="en-US" altLang="zh-CN"/>
              <a:t> </a:t>
            </a:r>
            <a:r>
              <a:rPr lang="zh-CN" altLang="en-US"/>
              <a:t>第一次签名的，肯定不会变成第二次签名的</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Hirarchical </a:t>
            </a:r>
            <a:r>
              <a:rPr lang="zh-CN" altLang="en-US"/>
              <a:t>等级的</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从清楚到模糊，不打开密文，又证明满足一定的关系</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纠错</a:t>
            </a:r>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可验证的，验证者能知晓结果</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签名接收者</a:t>
            </a:r>
            <a:r>
              <a:rPr lang="en-US" altLang="zh-CN"/>
              <a:t> </a:t>
            </a:r>
            <a:r>
              <a:rPr lang="zh-CN" altLang="en-US"/>
              <a:t>可以做计算的</a:t>
            </a:r>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用户</a:t>
            </a:r>
            <a:r>
              <a:rPr lang="en-US" altLang="zh-CN"/>
              <a:t> disable PKG </a:t>
            </a:r>
            <a:r>
              <a:rPr lang="zh-CN" altLang="en-US"/>
              <a:t>计算私钥的能力</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举个例子</a:t>
            </a:r>
            <a:r>
              <a:rPr lang="en-US" altLang="zh-CN"/>
              <a:t> </a:t>
            </a:r>
            <a:endParaRPr lang="zh-CN" altLang="en-US"/>
          </a:p>
          <a:p>
            <a:r>
              <a:rPr lang="zh-CN" altLang="en-US"/>
              <a:t>什么叫有支配他人？</a:t>
            </a:r>
            <a:r>
              <a:rPr lang="en-US" altLang="zh-CN"/>
              <a:t> </a:t>
            </a:r>
            <a:r>
              <a:rPr lang="zh-CN" altLang="en-US"/>
              <a:t>想什么时候签名就什么时候</a:t>
            </a:r>
            <a:endParaRPr lang="zh-CN" altLang="en-US"/>
          </a:p>
          <a:p>
            <a:r>
              <a:rPr lang="zh-CN" altLang="en-US"/>
              <a:t>什么叫利益受保护？</a:t>
            </a:r>
            <a:r>
              <a:rPr lang="en-US" altLang="zh-CN"/>
              <a:t> </a:t>
            </a:r>
            <a:r>
              <a:rPr lang="zh-CN" altLang="en-US"/>
              <a:t>验证正确后再做事，但不能被骗了。</a:t>
            </a:r>
            <a:endParaRPr lang="zh-CN" altLang="en-US"/>
          </a:p>
          <a:p>
            <a:endParaRPr lang="zh-CN" altLang="en-US"/>
          </a:p>
          <a:p>
            <a:r>
              <a:rPr lang="zh-CN" altLang="en-US"/>
              <a:t>接下来，将以群签名作为一个例子，介绍</a:t>
            </a:r>
            <a:r>
              <a:rPr lang="en-US" altLang="zh-CN"/>
              <a:t>type 4</a:t>
            </a:r>
            <a:r>
              <a:rPr lang="zh-CN" altLang="en-US"/>
              <a:t>和</a:t>
            </a:r>
            <a:r>
              <a:rPr lang="en-US" altLang="zh-CN"/>
              <a:t> type 5 </a:t>
            </a:r>
            <a:r>
              <a:rPr lang="zh-CN" altLang="en-US"/>
              <a:t>可能涉及的研究。</a:t>
            </a:r>
            <a:r>
              <a:rPr lang="en-US" altLang="zh-CN"/>
              <a:t> </a:t>
            </a:r>
            <a:r>
              <a:rPr lang="zh-CN" altLang="en-US"/>
              <a:t>第六类的就由学生自学</a:t>
            </a: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sym typeface="+mn-ea"/>
              </a:rPr>
              <a:t>旧功能的强化：</a:t>
            </a:r>
            <a:r>
              <a:rPr lang="en-US" altLang="zh-CN">
                <a:sym typeface="+mn-ea"/>
              </a:rPr>
              <a:t> </a:t>
            </a:r>
            <a:r>
              <a:rPr lang="zh-CN" altLang="en-US">
                <a:sym typeface="+mn-ea"/>
              </a:rPr>
              <a:t>批量验证，聚合签名等，仅仅为了数据的完整性</a:t>
            </a:r>
            <a:endParaRPr lang="zh-CN" altLang="en-US">
              <a:sym typeface="+mn-ea"/>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接下来看看</a:t>
            </a:r>
            <a:r>
              <a:rPr lang="en-US" altLang="zh-CN"/>
              <a:t> </a:t>
            </a:r>
            <a:r>
              <a:rPr lang="zh-CN" altLang="en-US"/>
              <a:t>群签名被定义出来的安全性质有哪些</a:t>
            </a:r>
            <a:r>
              <a:rPr lang="en-US" altLang="zh-CN"/>
              <a:t> </a:t>
            </a:r>
            <a:r>
              <a:rPr lang="zh-CN" altLang="en-US"/>
              <a:t>（</a:t>
            </a:r>
            <a:r>
              <a:rPr lang="en-US" altLang="zh-CN"/>
              <a:t>7</a:t>
            </a:r>
            <a:r>
              <a:rPr lang="zh-CN" altLang="en-US"/>
              <a:t>个）</a:t>
            </a:r>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第三篇和第三篇论文结束</a:t>
            </a:r>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凡是能对用户好，对敌人狠的，都是一种升级之法。</a:t>
            </a:r>
            <a:endParaRPr lang="zh-CN" altLang="en-US"/>
          </a:p>
          <a:p>
            <a:endParaRPr lang="zh-CN" altLang="en-US"/>
          </a:p>
          <a:p>
            <a:r>
              <a:rPr lang="zh-CN" altLang="en-US"/>
              <a:t>学术研究仅仅模仿是不够的，还需要超越。所以，不能死记。</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pattFill prst="pct5">
          <a:fgClr>
            <a:schemeClr val="bg1">
              <a:lumMod val="75000"/>
            </a:schemeClr>
          </a:fgClr>
          <a:bgClr>
            <a:srgbClr val="213236"/>
          </a:bgClr>
        </a:patt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6230" y="1122680"/>
            <a:ext cx="8576310" cy="1479550"/>
          </a:xfrm>
          <a:solidFill>
            <a:schemeClr val="bg1"/>
          </a:solidFill>
        </p:spPr>
        <p:txBody>
          <a:bodyPr anchor="ctr" anchorCtr="0"/>
          <a:lstStyle/>
          <a:p>
            <a:pPr algn="ctr"/>
            <a:r>
              <a:rPr lang="en-US" altLang="zh-CN" sz="6600" b="1" dirty="0">
                <a:solidFill>
                  <a:srgbClr val="C16B08"/>
                </a:solidFill>
                <a:latin typeface="微软雅黑" panose="020B0503020204020204" charset="-122"/>
                <a:ea typeface="微软雅黑" panose="020B0503020204020204" charset="-122"/>
              </a:rPr>
              <a:t> </a:t>
            </a:r>
            <a:endParaRPr lang="en-US" altLang="zh-CN" sz="6600" b="1" dirty="0">
              <a:solidFill>
                <a:srgbClr val="C16B08"/>
              </a:solidFill>
              <a:latin typeface="微软雅黑" panose="020B0503020204020204" charset="-122"/>
              <a:ea typeface="微软雅黑" panose="020B0503020204020204" charset="-122"/>
            </a:endParaRPr>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en-US"/>
              <a:t>《数字签名研究方法论》第14课</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pic>
        <p:nvPicPr>
          <p:cNvPr id="7" name="Picture 6"/>
          <p:cNvPicPr>
            <a:picLocks noChangeAspect="1"/>
          </p:cNvPicPr>
          <p:nvPr userDrawn="1"/>
        </p:nvPicPr>
        <p:blipFill>
          <a:blip r:embed="rId2"/>
          <a:stretch>
            <a:fillRect/>
          </a:stretch>
        </p:blipFill>
        <p:spPr>
          <a:xfrm>
            <a:off x="4182745" y="5848985"/>
            <a:ext cx="855980" cy="849630"/>
          </a:xfrm>
          <a:prstGeom prst="rect">
            <a:avLst/>
          </a:prstGeom>
        </p:spPr>
      </p:pic>
    </p:spTree>
  </p:cSld>
  <p:clrMapOvr>
    <a:overrideClrMapping bg1="lt1" tx1="dk1" bg2="lt2" tx2="dk2" accent1="accent1" accent2="accent2" accent3="accent3" accent4="accent4" accent5="accent5" accent6="accent6" hlink="hlink" folHlink="folHlink"/>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010" y="170815"/>
            <a:ext cx="8749665" cy="839470"/>
          </a:xfrm>
        </p:spPr>
        <p:txBody>
          <a:bodyPr/>
          <a:lstStyle>
            <a:lvl1pPr>
              <a:defRPr b="1">
                <a:latin typeface="微软雅黑" panose="020B0503020204020204" charset="-122"/>
                <a:ea typeface="微软雅黑" panose="020B0503020204020204" charset="-122"/>
              </a:defRPr>
            </a:lvl1pPr>
          </a:lstStyle>
          <a:p>
            <a:r>
              <a:rPr lang="zh-CN" altLang="en-US"/>
              <a:t>我是标题</a:t>
            </a:r>
            <a:endParaRPr lang="zh-CN" alt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zh-CN" altLang="en-US"/>
              <a:t>《公钥密码学研究方法论》第14课</a:t>
            </a:r>
            <a:endParaRPr lang="zh-CN" alt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r>
              <a:rPr lang="en-US" smtClean="0"/>
              <a:t>/51</a:t>
            </a:r>
            <a:endParaRPr lang="en-US"/>
          </a:p>
        </p:txBody>
      </p:sp>
      <p:sp>
        <p:nvSpPr>
          <p:cNvPr id="8" name="Text Placeholder 7"/>
          <p:cNvSpPr>
            <a:spLocks noGrp="1"/>
          </p:cNvSpPr>
          <p:nvPr>
            <p:ph type="body" idx="1" hasCustomPrompt="1"/>
          </p:nvPr>
        </p:nvSpPr>
        <p:spPr>
          <a:xfrm>
            <a:off x="207010" y="1350645"/>
            <a:ext cx="8749665" cy="4351655"/>
          </a:xfrm>
          <a:prstGeom prst="rect">
            <a:avLst/>
          </a:prstGeom>
        </p:spPr>
        <p:txBody>
          <a:bodyPr vert="horz" lIns="91440" tIns="45720" rIns="91440" bIns="45720" rtlCol="0">
            <a:normAutofit/>
          </a:bodyPr>
          <a:lstStyle>
            <a:lvl1pPr marL="0" indent="0">
              <a:lnSpc>
                <a:spcPct val="100000"/>
              </a:lnSpc>
              <a:buNone/>
              <a:defRPr u="none" strike="noStrike" kern="1200" cap="none" spc="0" normalizeH="0">
                <a:solidFill>
                  <a:schemeClr val="tx1"/>
                </a:solidFill>
                <a:uFillTx/>
                <a:latin typeface="Garamond" panose="02020404030301010803" charset="0"/>
                <a:ea typeface="仿宋" panose="02010609060101010101" charset="-122"/>
              </a:defRPr>
            </a:lvl1pPr>
            <a:lvl5pPr>
              <a:defRPr>
                <a:latin typeface="仿宋" panose="02010609060101010101" charset="-122"/>
                <a:ea typeface="仿宋" panose="02010609060101010101" charset="-122"/>
              </a:defRPr>
            </a:lvl5pPr>
          </a:lstStyle>
          <a:p>
            <a:pPr lvl="0"/>
            <a:r>
              <a:rPr lang="zh-CN" altLang="en-US"/>
              <a:t>这是内容区</a:t>
            </a:r>
            <a:endParaRPr lang="zh-CN" altLang="en-US"/>
          </a:p>
        </p:txBody>
      </p:sp>
      <p:pic>
        <p:nvPicPr>
          <p:cNvPr id="9" name="Picture 8"/>
          <p:cNvPicPr>
            <a:picLocks noChangeAspect="1"/>
          </p:cNvPicPr>
          <p:nvPr userDrawn="1"/>
        </p:nvPicPr>
        <p:blipFill>
          <a:blip r:embed="rId2"/>
          <a:srcRect r="19562" b="-13553"/>
          <a:stretch>
            <a:fillRect/>
          </a:stretch>
        </p:blipFill>
        <p:spPr>
          <a:xfrm>
            <a:off x="207010" y="6297295"/>
            <a:ext cx="8749665" cy="124460"/>
          </a:xfrm>
          <a:prstGeom prst="rect">
            <a:avLst/>
          </a:prstGeom>
        </p:spPr>
      </p:pic>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r>
              <a:rPr lang="en-US"/>
              <a:t>《数字签名研究方法论》第14课</a:t>
            </a:r>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pic>
        <p:nvPicPr>
          <p:cNvPr id="6" name="Picture 5" descr="u2"/>
          <p:cNvPicPr>
            <a:picLocks noChangeAspect="1"/>
          </p:cNvPicPr>
          <p:nvPr userDrawn="1"/>
        </p:nvPicPr>
        <p:blipFill>
          <a:blip r:embed="rId2"/>
          <a:stretch>
            <a:fillRect/>
          </a:stretch>
        </p:blipFill>
        <p:spPr>
          <a:xfrm>
            <a:off x="2495550" y="226695"/>
            <a:ext cx="3962400" cy="3876675"/>
          </a:xfrm>
          <a:prstGeom prst="rect">
            <a:avLst/>
          </a:prstGeom>
        </p:spPr>
      </p:pic>
      <p:sp>
        <p:nvSpPr>
          <p:cNvPr id="7" name="Text Box 6"/>
          <p:cNvSpPr txBox="1"/>
          <p:nvPr userDrawn="1"/>
        </p:nvSpPr>
        <p:spPr>
          <a:xfrm>
            <a:off x="635" y="4664710"/>
            <a:ext cx="9142730" cy="1076325"/>
          </a:xfrm>
          <a:prstGeom prst="rect">
            <a:avLst/>
          </a:prstGeom>
          <a:noFill/>
        </p:spPr>
        <p:txBody>
          <a:bodyPr wrap="square" rtlCol="0">
            <a:spAutoFit/>
          </a:bodyPr>
          <a:lstStyle/>
          <a:p>
            <a:pPr algn="ctr"/>
            <a:r>
              <a:rPr lang="zh-CN" altLang="en-US" sz="6400">
                <a:latin typeface="黑体" panose="02010609060101010101" charset="-122"/>
                <a:ea typeface="黑体" panose="02010609060101010101" charset="-122"/>
              </a:rPr>
              <a:t>道友，你终于还是来了！</a:t>
            </a:r>
            <a:endParaRPr lang="zh-CN" altLang="en-US" sz="640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pattFill prst="pct5">
          <a:fgClr>
            <a:schemeClr val="bg1">
              <a:lumMod val="75000"/>
            </a:schemeClr>
          </a:fgClr>
          <a:bgClr>
            <a:srgbClr val="213236"/>
          </a:bgClr>
        </a:patt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6230" y="1122680"/>
            <a:ext cx="8576310" cy="1479550"/>
          </a:xfrm>
          <a:solidFill>
            <a:schemeClr val="bg1"/>
          </a:solidFill>
        </p:spPr>
        <p:txBody>
          <a:bodyPr anchor="ctr" anchorCtr="0"/>
          <a:lstStyle/>
          <a:p>
            <a:pPr algn="ctr"/>
            <a:r>
              <a:rPr lang="en-US" altLang="zh-CN" sz="6600" b="1" dirty="0">
                <a:solidFill>
                  <a:srgbClr val="C16B08"/>
                </a:solidFill>
                <a:latin typeface="微软雅黑" panose="020B0503020204020204" charset="-122"/>
                <a:ea typeface="微软雅黑" panose="020B0503020204020204" charset="-122"/>
              </a:rPr>
              <a:t> </a:t>
            </a:r>
            <a:endParaRPr lang="en-US" altLang="zh-CN" sz="6600" b="1" dirty="0">
              <a:solidFill>
                <a:srgbClr val="C16B08"/>
              </a:solidFill>
              <a:latin typeface="微软雅黑" panose="020B0503020204020204" charset="-122"/>
              <a:ea typeface="微软雅黑" panose="020B0503020204020204" charset="-122"/>
            </a:endParaRPr>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en-US"/>
              <a:t>《数字签名研究方法论》第14课</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pic>
        <p:nvPicPr>
          <p:cNvPr id="11270" name="Picture 2"/>
          <p:cNvPicPr>
            <a:picLocks noChangeAspect="1"/>
          </p:cNvPicPr>
          <p:nvPr userDrawn="1"/>
        </p:nvPicPr>
        <p:blipFill>
          <a:blip r:embed="rId2"/>
          <a:srcRect l="8949" b="17923"/>
          <a:stretch>
            <a:fillRect/>
          </a:stretch>
        </p:blipFill>
        <p:spPr>
          <a:xfrm>
            <a:off x="8357870" y="1133475"/>
            <a:ext cx="534670" cy="567055"/>
          </a:xfrm>
          <a:prstGeom prst="rect">
            <a:avLst/>
          </a:prstGeom>
          <a:noFill/>
          <a:ln w="9525">
            <a:noFill/>
          </a:ln>
        </p:spPr>
      </p:pic>
      <p:pic>
        <p:nvPicPr>
          <p:cNvPr id="7" name="Picture 6"/>
          <p:cNvPicPr>
            <a:picLocks noChangeAspect="1"/>
          </p:cNvPicPr>
          <p:nvPr userDrawn="1"/>
        </p:nvPicPr>
        <p:blipFill>
          <a:blip r:embed="rId3"/>
          <a:stretch>
            <a:fillRect/>
          </a:stretch>
        </p:blipFill>
        <p:spPr>
          <a:xfrm>
            <a:off x="4182745" y="5848985"/>
            <a:ext cx="855980" cy="849630"/>
          </a:xfrm>
          <a:prstGeom prst="rect">
            <a:avLst/>
          </a:prstGeom>
        </p:spPr>
      </p:pic>
    </p:spTree>
  </p:cSld>
  <p:clrMapOvr>
    <a:overrideClrMapping bg1="lt1" tx1="dk1" bg2="lt2" tx2="dk2" accent1="accent1" accent2="accent2" accent3="accent3" accent4="accent4" accent5="accent5" accent6="accent6" hlink="hlink" folHlink="folHlink"/>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010" y="170815"/>
            <a:ext cx="8749665" cy="839470"/>
          </a:xfrm>
        </p:spPr>
        <p:txBody>
          <a:bodyPr/>
          <a:lstStyle>
            <a:lvl1pPr>
              <a:defRPr b="1">
                <a:latin typeface="微软雅黑" panose="020B0503020204020204" charset="-122"/>
                <a:ea typeface="微软雅黑" panose="020B0503020204020204" charset="-122"/>
              </a:defRPr>
            </a:lvl1pPr>
          </a:lstStyle>
          <a:p>
            <a:r>
              <a:rPr lang="zh-CN" altLang="en-US"/>
              <a:t>我是标题</a:t>
            </a:r>
            <a:endParaRPr lang="zh-CN" alt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zh-CN" altLang="en-US"/>
              <a:t>《公钥密码学研究方法论》第14课</a:t>
            </a:r>
            <a:endParaRPr lang="zh-CN" alt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r>
              <a:rPr lang="en-US" smtClean="0"/>
              <a:t>/51</a:t>
            </a:r>
            <a:endParaRPr lang="en-US"/>
          </a:p>
        </p:txBody>
      </p:sp>
      <p:sp>
        <p:nvSpPr>
          <p:cNvPr id="8" name="Text Placeholder 7"/>
          <p:cNvSpPr>
            <a:spLocks noGrp="1"/>
          </p:cNvSpPr>
          <p:nvPr>
            <p:ph type="body" idx="1" hasCustomPrompt="1"/>
          </p:nvPr>
        </p:nvSpPr>
        <p:spPr>
          <a:xfrm>
            <a:off x="207010" y="1350645"/>
            <a:ext cx="8749665" cy="4351655"/>
          </a:xfrm>
          <a:prstGeom prst="rect">
            <a:avLst/>
          </a:prstGeom>
        </p:spPr>
        <p:txBody>
          <a:bodyPr vert="horz" lIns="91440" tIns="45720" rIns="91440" bIns="45720" rtlCol="0">
            <a:normAutofit/>
          </a:bodyPr>
          <a:lstStyle>
            <a:lvl1pPr marL="0" indent="0">
              <a:lnSpc>
                <a:spcPct val="100000"/>
              </a:lnSpc>
              <a:buNone/>
              <a:defRPr u="none" strike="noStrike" kern="1200" cap="none" spc="0" normalizeH="0">
                <a:solidFill>
                  <a:schemeClr val="tx1"/>
                </a:solidFill>
                <a:uFillTx/>
                <a:latin typeface="Garamond" panose="02020404030301010803" charset="0"/>
                <a:ea typeface="仿宋" panose="02010609060101010101" charset="-122"/>
              </a:defRPr>
            </a:lvl1pPr>
            <a:lvl5pPr>
              <a:defRPr>
                <a:latin typeface="仿宋" panose="02010609060101010101" charset="-122"/>
                <a:ea typeface="仿宋" panose="02010609060101010101" charset="-122"/>
              </a:defRPr>
            </a:lvl5pPr>
          </a:lstStyle>
          <a:p>
            <a:pPr lvl="0"/>
            <a:r>
              <a:rPr lang="zh-CN" altLang="en-US"/>
              <a:t>这是内容区</a:t>
            </a:r>
            <a:endParaRPr lang="zh-CN" altLang="en-US"/>
          </a:p>
        </p:txBody>
      </p:sp>
      <p:pic>
        <p:nvPicPr>
          <p:cNvPr id="9" name="Picture 8"/>
          <p:cNvPicPr>
            <a:picLocks noChangeAspect="1"/>
          </p:cNvPicPr>
          <p:nvPr userDrawn="1"/>
        </p:nvPicPr>
        <p:blipFill>
          <a:blip r:embed="rId2"/>
          <a:srcRect r="19562" b="-13553"/>
          <a:stretch>
            <a:fillRect/>
          </a:stretch>
        </p:blipFill>
        <p:spPr>
          <a:xfrm>
            <a:off x="207010" y="6297295"/>
            <a:ext cx="8749665" cy="124460"/>
          </a:xfrm>
          <a:prstGeom prst="rect">
            <a:avLst/>
          </a:prstGeom>
        </p:spPr>
      </p:pic>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r>
              <a:rPr lang="en-US"/>
              <a:t>《数字签名研究方法论》第14课</a:t>
            </a:r>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pic>
        <p:nvPicPr>
          <p:cNvPr id="6" name="Picture 5" descr="u2"/>
          <p:cNvPicPr>
            <a:picLocks noChangeAspect="1"/>
          </p:cNvPicPr>
          <p:nvPr userDrawn="1"/>
        </p:nvPicPr>
        <p:blipFill>
          <a:blip r:embed="rId2"/>
          <a:stretch>
            <a:fillRect/>
          </a:stretch>
        </p:blipFill>
        <p:spPr>
          <a:xfrm>
            <a:off x="2495550" y="226695"/>
            <a:ext cx="3962400" cy="3876675"/>
          </a:xfrm>
          <a:prstGeom prst="rect">
            <a:avLst/>
          </a:prstGeom>
        </p:spPr>
      </p:pic>
      <p:sp>
        <p:nvSpPr>
          <p:cNvPr id="7" name="Text Box 6"/>
          <p:cNvSpPr txBox="1"/>
          <p:nvPr userDrawn="1"/>
        </p:nvSpPr>
        <p:spPr>
          <a:xfrm>
            <a:off x="635" y="4664710"/>
            <a:ext cx="9142730" cy="1076325"/>
          </a:xfrm>
          <a:prstGeom prst="rect">
            <a:avLst/>
          </a:prstGeom>
          <a:noFill/>
        </p:spPr>
        <p:txBody>
          <a:bodyPr wrap="square" rtlCol="0">
            <a:spAutoFit/>
          </a:bodyPr>
          <a:lstStyle/>
          <a:p>
            <a:pPr algn="ctr"/>
            <a:r>
              <a:rPr lang="zh-CN" altLang="en-US" sz="6400">
                <a:latin typeface="黑体" panose="02010609060101010101" charset="-122"/>
                <a:ea typeface="黑体" panose="02010609060101010101" charset="-122"/>
              </a:rPr>
              <a:t>道友，你终于还是来了！</a:t>
            </a:r>
            <a:endParaRPr lang="zh-CN" altLang="en-US" sz="640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pattFill prst="pct5">
          <a:fgClr>
            <a:schemeClr val="bg1">
              <a:lumMod val="75000"/>
            </a:schemeClr>
          </a:fgClr>
          <a:bgClr>
            <a:srgbClr val="213236"/>
          </a:bgClr>
        </a:patt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6230" y="1122680"/>
            <a:ext cx="8576310" cy="1479550"/>
          </a:xfrm>
          <a:solidFill>
            <a:schemeClr val="bg1"/>
          </a:solidFill>
        </p:spPr>
        <p:txBody>
          <a:bodyPr anchor="ctr" anchorCtr="0"/>
          <a:lstStyle/>
          <a:p>
            <a:pPr algn="ctr"/>
            <a:r>
              <a:rPr lang="en-US" altLang="zh-CN" sz="6600" b="1" dirty="0">
                <a:solidFill>
                  <a:srgbClr val="C16B08"/>
                </a:solidFill>
                <a:latin typeface="微软雅黑" panose="020B0503020204020204" charset="-122"/>
                <a:ea typeface="微软雅黑" panose="020B0503020204020204" charset="-122"/>
              </a:rPr>
              <a:t> </a:t>
            </a:r>
            <a:endParaRPr lang="en-US" altLang="zh-CN" sz="6600" b="1" dirty="0">
              <a:solidFill>
                <a:srgbClr val="C16B08"/>
              </a:solidFill>
              <a:latin typeface="微软雅黑" panose="020B0503020204020204" charset="-122"/>
              <a:ea typeface="微软雅黑" panose="020B0503020204020204" charset="-122"/>
            </a:endParaRPr>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en-US"/>
              <a:t>《数字签名研究方法论》第14课</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pic>
        <p:nvPicPr>
          <p:cNvPr id="11270" name="Picture 2"/>
          <p:cNvPicPr>
            <a:picLocks noChangeAspect="1"/>
          </p:cNvPicPr>
          <p:nvPr userDrawn="1"/>
        </p:nvPicPr>
        <p:blipFill>
          <a:blip r:embed="rId2"/>
          <a:srcRect l="8949" b="17923"/>
          <a:stretch>
            <a:fillRect/>
          </a:stretch>
        </p:blipFill>
        <p:spPr>
          <a:xfrm>
            <a:off x="8357870" y="1133475"/>
            <a:ext cx="534670" cy="567055"/>
          </a:xfrm>
          <a:prstGeom prst="rect">
            <a:avLst/>
          </a:prstGeom>
          <a:noFill/>
          <a:ln w="9525">
            <a:noFill/>
          </a:ln>
        </p:spPr>
      </p:pic>
      <p:pic>
        <p:nvPicPr>
          <p:cNvPr id="7" name="Picture 6"/>
          <p:cNvPicPr>
            <a:picLocks noChangeAspect="1"/>
          </p:cNvPicPr>
          <p:nvPr userDrawn="1"/>
        </p:nvPicPr>
        <p:blipFill>
          <a:blip r:embed="rId3"/>
          <a:stretch>
            <a:fillRect/>
          </a:stretch>
        </p:blipFill>
        <p:spPr>
          <a:xfrm>
            <a:off x="4182745" y="5848985"/>
            <a:ext cx="855980" cy="849630"/>
          </a:xfrm>
          <a:prstGeom prst="rect">
            <a:avLst/>
          </a:prstGeom>
        </p:spPr>
      </p:pic>
    </p:spTree>
  </p:cSld>
  <p:clrMapOvr>
    <a:overrideClrMapping bg1="lt1" tx1="dk1" bg2="lt2" tx2="dk2" accent1="accent1" accent2="accent2" accent3="accent3" accent4="accent4" accent5="accent5" accent6="accent6" hlink="hlink" folHlink="folHlink"/>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010" y="170815"/>
            <a:ext cx="8749665" cy="839470"/>
          </a:xfrm>
        </p:spPr>
        <p:txBody>
          <a:bodyPr/>
          <a:lstStyle>
            <a:lvl1pPr>
              <a:defRPr b="1">
                <a:latin typeface="微软雅黑" panose="020B0503020204020204" charset="-122"/>
                <a:ea typeface="微软雅黑" panose="020B0503020204020204" charset="-122"/>
              </a:defRPr>
            </a:lvl1pPr>
          </a:lstStyle>
          <a:p>
            <a:r>
              <a:rPr lang="zh-CN" altLang="en-US"/>
              <a:t>我是标题</a:t>
            </a:r>
            <a:endParaRPr lang="zh-CN" alt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zh-CN" altLang="en-US"/>
              <a:t>《公钥密码学研究方法论》第14课</a:t>
            </a:r>
            <a:endParaRPr lang="zh-CN" alt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r>
              <a:rPr lang="en-US" smtClean="0"/>
              <a:t>/51</a:t>
            </a:r>
            <a:endParaRPr lang="en-US"/>
          </a:p>
        </p:txBody>
      </p:sp>
      <p:sp>
        <p:nvSpPr>
          <p:cNvPr id="8" name="Text Placeholder 7"/>
          <p:cNvSpPr>
            <a:spLocks noGrp="1"/>
          </p:cNvSpPr>
          <p:nvPr>
            <p:ph type="body" idx="1" hasCustomPrompt="1"/>
          </p:nvPr>
        </p:nvSpPr>
        <p:spPr>
          <a:xfrm>
            <a:off x="207010" y="1350645"/>
            <a:ext cx="8749665" cy="4351655"/>
          </a:xfrm>
          <a:prstGeom prst="rect">
            <a:avLst/>
          </a:prstGeom>
        </p:spPr>
        <p:txBody>
          <a:bodyPr vert="horz" lIns="91440" tIns="45720" rIns="91440" bIns="45720" rtlCol="0">
            <a:normAutofit/>
          </a:bodyPr>
          <a:lstStyle>
            <a:lvl1pPr marL="0" indent="0">
              <a:lnSpc>
                <a:spcPct val="100000"/>
              </a:lnSpc>
              <a:buNone/>
              <a:defRPr u="none" strike="noStrike" kern="1200" cap="none" spc="0" normalizeH="0">
                <a:solidFill>
                  <a:schemeClr val="tx1"/>
                </a:solidFill>
                <a:uFillTx/>
                <a:latin typeface="Garamond" panose="02020404030301010803" charset="0"/>
                <a:ea typeface="仿宋" panose="02010609060101010101" charset="-122"/>
              </a:defRPr>
            </a:lvl1pPr>
            <a:lvl5pPr>
              <a:defRPr>
                <a:latin typeface="仿宋" panose="02010609060101010101" charset="-122"/>
                <a:ea typeface="仿宋" panose="02010609060101010101" charset="-122"/>
              </a:defRPr>
            </a:lvl5pPr>
          </a:lstStyle>
          <a:p>
            <a:pPr lvl="0"/>
            <a:r>
              <a:rPr lang="zh-CN" altLang="en-US"/>
              <a:t>这是内容区</a:t>
            </a:r>
            <a:endParaRPr lang="zh-CN" altLang="en-US"/>
          </a:p>
        </p:txBody>
      </p:sp>
      <p:pic>
        <p:nvPicPr>
          <p:cNvPr id="9" name="Picture 8"/>
          <p:cNvPicPr>
            <a:picLocks noChangeAspect="1"/>
          </p:cNvPicPr>
          <p:nvPr userDrawn="1"/>
        </p:nvPicPr>
        <p:blipFill>
          <a:blip r:embed="rId2"/>
          <a:srcRect r="19562" b="-13553"/>
          <a:stretch>
            <a:fillRect/>
          </a:stretch>
        </p:blipFill>
        <p:spPr>
          <a:xfrm>
            <a:off x="207010" y="6297295"/>
            <a:ext cx="8749665" cy="124460"/>
          </a:xfrm>
          <a:prstGeom prst="rect">
            <a:avLst/>
          </a:prstGeom>
        </p:spPr>
      </p:pic>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r>
              <a:rPr lang="en-US"/>
              <a:t>《数字签名研究方法论》第14课</a:t>
            </a:r>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pic>
        <p:nvPicPr>
          <p:cNvPr id="6" name="Picture 5" descr="u2"/>
          <p:cNvPicPr>
            <a:picLocks noChangeAspect="1"/>
          </p:cNvPicPr>
          <p:nvPr userDrawn="1"/>
        </p:nvPicPr>
        <p:blipFill>
          <a:blip r:embed="rId2"/>
          <a:stretch>
            <a:fillRect/>
          </a:stretch>
        </p:blipFill>
        <p:spPr>
          <a:xfrm>
            <a:off x="2495550" y="226695"/>
            <a:ext cx="3962400" cy="3876675"/>
          </a:xfrm>
          <a:prstGeom prst="rect">
            <a:avLst/>
          </a:prstGeom>
        </p:spPr>
      </p:pic>
      <p:sp>
        <p:nvSpPr>
          <p:cNvPr id="7" name="Text Box 6"/>
          <p:cNvSpPr txBox="1"/>
          <p:nvPr userDrawn="1"/>
        </p:nvSpPr>
        <p:spPr>
          <a:xfrm>
            <a:off x="635" y="4664710"/>
            <a:ext cx="9142730" cy="1076325"/>
          </a:xfrm>
          <a:prstGeom prst="rect">
            <a:avLst/>
          </a:prstGeom>
          <a:noFill/>
        </p:spPr>
        <p:txBody>
          <a:bodyPr wrap="square" rtlCol="0">
            <a:spAutoFit/>
          </a:bodyPr>
          <a:lstStyle/>
          <a:p>
            <a:pPr algn="ctr"/>
            <a:r>
              <a:rPr lang="zh-CN" altLang="en-US" sz="6400">
                <a:latin typeface="黑体" panose="02010609060101010101" charset="-122"/>
                <a:ea typeface="黑体" panose="02010609060101010101" charset="-122"/>
              </a:rPr>
              <a:t>道友，你终于还是来了！</a:t>
            </a:r>
            <a:endParaRPr lang="zh-CN" altLang="en-US" sz="640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r>
              <a:rPr lang="zh-CN" altLang="en-US"/>
              <a:t>公钥密码学</a:t>
            </a:r>
            <a:r>
              <a:rPr lang="en-US"/>
              <a:t>研究方法论》第14课</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r>
              <a:rPr lang="zh-CN" altLang="en-US"/>
              <a:t>公钥密码学</a:t>
            </a:r>
            <a:r>
              <a:rPr lang="en-US"/>
              <a:t>研究方法论》第14课</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r>
              <a:rPr lang="zh-CN" altLang="en-US"/>
              <a:t>公钥密码学</a:t>
            </a:r>
            <a:r>
              <a:rPr lang="en-US"/>
              <a:t>研究方法论》第14课</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8440" y="1122680"/>
            <a:ext cx="8721725" cy="1479550"/>
          </a:xfrm>
          <a:solidFill>
            <a:schemeClr val="bg1"/>
          </a:solidFill>
        </p:spPr>
        <p:txBody>
          <a:bodyPr anchor="ctr" anchorCtr="0"/>
          <a:lstStyle/>
          <a:p>
            <a:pPr algn="ctr"/>
            <a:r>
              <a:rPr lang="zh-CN" altLang="en-US" sz="6000" b="1" dirty="0">
                <a:solidFill>
                  <a:srgbClr val="C16B08"/>
                </a:solidFill>
                <a:latin typeface="微软雅黑" panose="020B0503020204020204" charset="-122"/>
                <a:ea typeface="微软雅黑" panose="020B0503020204020204" charset="-122"/>
              </a:rPr>
              <a:t>公钥密码学研究方法论</a:t>
            </a:r>
            <a:r>
              <a:rPr lang="en-US" altLang="zh-CN" sz="6000" b="1" dirty="0">
                <a:solidFill>
                  <a:srgbClr val="C16B08"/>
                </a:solidFill>
                <a:latin typeface="微软雅黑" panose="020B0503020204020204" charset="-122"/>
                <a:ea typeface="微软雅黑" panose="020B0503020204020204" charset="-122"/>
              </a:rPr>
              <a:t>  </a:t>
            </a:r>
            <a:endParaRPr lang="en-US" altLang="zh-CN" sz="6000" b="1" dirty="0">
              <a:solidFill>
                <a:srgbClr val="C16B08"/>
              </a:solidFill>
              <a:latin typeface="微软雅黑" panose="020B0503020204020204" charset="-122"/>
              <a:ea typeface="微软雅黑" panose="020B0503020204020204" charset="-122"/>
            </a:endParaRPr>
          </a:p>
        </p:txBody>
      </p:sp>
      <p:sp>
        <p:nvSpPr>
          <p:cNvPr id="11" name="Rectangle 10"/>
          <p:cNvSpPr/>
          <p:nvPr/>
        </p:nvSpPr>
        <p:spPr>
          <a:xfrm>
            <a:off x="1750695" y="4001770"/>
            <a:ext cx="5719445" cy="1630045"/>
          </a:xfrm>
          <a:prstGeom prst="rect">
            <a:avLst/>
          </a:prstGeom>
          <a:solidFill>
            <a:schemeClr val="bg1">
              <a:alpha val="84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dirty="0">
              <a:ln>
                <a:noFill/>
              </a:ln>
              <a:solidFill>
                <a:srgbClr val="FF0000"/>
              </a:solidFill>
              <a:effectLst/>
              <a:uLnTx/>
              <a:uFillTx/>
              <a:latin typeface="+mn-lt"/>
              <a:ea typeface="+mn-ea"/>
              <a:cs typeface="+mn-cs"/>
            </a:endParaRPr>
          </a:p>
        </p:txBody>
      </p:sp>
      <p:sp>
        <p:nvSpPr>
          <p:cNvPr id="11272" name="Text Box 2"/>
          <p:cNvSpPr txBox="1"/>
          <p:nvPr/>
        </p:nvSpPr>
        <p:spPr>
          <a:xfrm>
            <a:off x="1750695" y="3988435"/>
            <a:ext cx="5719445" cy="1630045"/>
          </a:xfrm>
          <a:prstGeom prst="rect">
            <a:avLst/>
          </a:prstGeom>
          <a:noFill/>
          <a:ln w="9525">
            <a:noFill/>
          </a:ln>
        </p:spPr>
        <p:txBody>
          <a:bodyPr wrap="square" anchor="t" anchorCtr="0">
            <a:noAutofit/>
          </a:bodyPr>
          <a:lstStyle/>
          <a:p>
            <a:pPr algn="ctr">
              <a:lnSpc>
                <a:spcPct val="80000"/>
              </a:lnSpc>
              <a:spcBef>
                <a:spcPts val="0"/>
              </a:spcBef>
              <a:spcAft>
                <a:spcPts val="0"/>
              </a:spcAft>
            </a:pPr>
            <a:r>
              <a:rPr lang="en-US" altLang="zh-CN" sz="3200">
                <a:latin typeface="Arial" panose="020B0604020202020204" pitchFamily="34" charset="0"/>
              </a:rPr>
              <a:t>Xiaohan Zhao</a:t>
            </a:r>
            <a:endParaRPr lang="en-US" altLang="zh-CN" sz="3200">
              <a:latin typeface="Arial" panose="020B0604020202020204" pitchFamily="34" charset="0"/>
            </a:endParaRPr>
          </a:p>
          <a:p>
            <a:pPr algn="ctr">
              <a:lnSpc>
                <a:spcPct val="80000"/>
              </a:lnSpc>
              <a:spcBef>
                <a:spcPts val="0"/>
              </a:spcBef>
              <a:spcAft>
                <a:spcPts val="0"/>
              </a:spcAft>
            </a:pPr>
            <a:r>
              <a:rPr lang="zh-CN" altLang="en-US" sz="3200" b="1">
                <a:latin typeface="微软雅黑" panose="020B0503020204020204" charset="-122"/>
                <a:ea typeface="微软雅黑" panose="020B0503020204020204" charset="-122"/>
              </a:rPr>
              <a:t>赵小涵</a:t>
            </a:r>
            <a:endParaRPr lang="zh-CN" altLang="en-US" sz="3200">
              <a:latin typeface="微软雅黑" panose="020B0503020204020204" charset="-122"/>
              <a:ea typeface="微软雅黑" panose="020B0503020204020204" charset="-122"/>
            </a:endParaRPr>
          </a:p>
          <a:p>
            <a:pPr algn="ctr">
              <a:lnSpc>
                <a:spcPct val="80000"/>
              </a:lnSpc>
              <a:spcBef>
                <a:spcPts val="0"/>
              </a:spcBef>
              <a:spcAft>
                <a:spcPts val="0"/>
              </a:spcAft>
            </a:pPr>
            <a:endParaRPr lang="en-US" altLang="zh-CN" sz="3200">
              <a:latin typeface="Arial" panose="020B0604020202020204" pitchFamily="34" charset="0"/>
            </a:endParaRPr>
          </a:p>
          <a:p>
            <a:pPr algn="ctr">
              <a:lnSpc>
                <a:spcPct val="80000"/>
              </a:lnSpc>
              <a:spcBef>
                <a:spcPts val="0"/>
              </a:spcBef>
              <a:spcAft>
                <a:spcPts val="0"/>
              </a:spcAft>
            </a:pPr>
            <a:r>
              <a:rPr lang="zh-CN" altLang="en-US" sz="3200">
                <a:latin typeface="微软雅黑" panose="020B0503020204020204" charset="-122"/>
                <a:ea typeface="微软雅黑" panose="020B0503020204020204" charset="-122"/>
              </a:rPr>
              <a:t>西安电子科技大学</a:t>
            </a:r>
            <a:endParaRPr lang="zh-CN" altLang="en-US" sz="3200">
              <a:latin typeface="微软雅黑" panose="020B0503020204020204" charset="-122"/>
              <a:ea typeface="微软雅黑" panose="020B0503020204020204" charset="-122"/>
            </a:endParaRPr>
          </a:p>
        </p:txBody>
      </p:sp>
      <p:sp>
        <p:nvSpPr>
          <p:cNvPr id="4" name="Text Box 3"/>
          <p:cNvSpPr txBox="1"/>
          <p:nvPr/>
        </p:nvSpPr>
        <p:spPr>
          <a:xfrm>
            <a:off x="2286000" y="2875280"/>
            <a:ext cx="4572000" cy="706755"/>
          </a:xfrm>
          <a:prstGeom prst="rect">
            <a:avLst/>
          </a:prstGeom>
          <a:noFill/>
        </p:spPr>
        <p:txBody>
          <a:bodyPr wrap="square" rtlCol="0" anchor="t">
            <a:spAutoFit/>
          </a:bodyPr>
          <a:lstStyle/>
          <a:p>
            <a:pPr algn="ctr"/>
            <a:r>
              <a:rPr lang="zh-CN" altLang="en-US" sz="4000" b="1" dirty="0">
                <a:solidFill>
                  <a:srgbClr val="C16B08"/>
                </a:solidFill>
                <a:latin typeface="微软雅黑" panose="020B0503020204020204" charset="-122"/>
                <a:ea typeface="微软雅黑" panose="020B0503020204020204" charset="-122"/>
                <a:cs typeface="+mj-cs"/>
                <a:sym typeface="+mn-ea"/>
              </a:rPr>
              <a:t>第14课</a:t>
            </a:r>
            <a:endParaRPr lang="zh-CN" altLang="en-US" sz="4000" b="1" dirty="0">
              <a:solidFill>
                <a:srgbClr val="C16B08"/>
              </a:solidFill>
              <a:latin typeface="微软雅黑" panose="020B0503020204020204" charset="-122"/>
              <a:ea typeface="微软雅黑" panose="020B0503020204020204" charset="-122"/>
              <a:cs typeface="+mj-cs"/>
              <a:sym typeface="+mn-ea"/>
            </a:endParaRPr>
          </a:p>
        </p:txBody>
      </p:sp>
      <p:pic>
        <p:nvPicPr>
          <p:cNvPr id="11270" name="Picture 2"/>
          <p:cNvPicPr>
            <a:picLocks noChangeAspect="1"/>
          </p:cNvPicPr>
          <p:nvPr/>
        </p:nvPicPr>
        <p:blipFill>
          <a:blip r:embed="rId2"/>
          <a:srcRect l="8949" b="17923"/>
          <a:stretch>
            <a:fillRect/>
          </a:stretch>
        </p:blipFill>
        <p:spPr>
          <a:xfrm>
            <a:off x="8395335" y="1136650"/>
            <a:ext cx="511175" cy="542290"/>
          </a:xfrm>
          <a:prstGeom prst="rect">
            <a:avLst/>
          </a:prstGeom>
          <a:noFill/>
          <a:ln w="9525">
            <a:noFill/>
          </a:ln>
        </p:spPr>
      </p:pic>
      <p:pic>
        <p:nvPicPr>
          <p:cNvPr id="7" name="Picture 6"/>
          <p:cNvPicPr>
            <a:picLocks noChangeAspect="1"/>
          </p:cNvPicPr>
          <p:nvPr/>
        </p:nvPicPr>
        <p:blipFill>
          <a:blip r:embed="rId3"/>
          <a:stretch>
            <a:fillRect/>
          </a:stretch>
        </p:blipFill>
        <p:spPr>
          <a:xfrm>
            <a:off x="4182745" y="5848985"/>
            <a:ext cx="855980" cy="8496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现代密码学的研究哲学</a:t>
            </a:r>
            <a:r>
              <a:rPr lang="en-US" altLang="zh-CN">
                <a:sym typeface="+mn-ea"/>
              </a:rPr>
              <a:t>         6/18</a:t>
            </a:r>
            <a:endParaRPr lang="en-US"/>
          </a:p>
        </p:txBody>
      </p:sp>
      <p:sp>
        <p:nvSpPr>
          <p:cNvPr id="3" name="Text Placeholder 2"/>
          <p:cNvSpPr>
            <a:spLocks noGrp="1"/>
          </p:cNvSpPr>
          <p:nvPr>
            <p:ph type="body" idx="1"/>
          </p:nvPr>
        </p:nvSpPr>
        <p:spPr>
          <a:xfrm>
            <a:off x="207010" y="1301115"/>
            <a:ext cx="8749665" cy="5055235"/>
          </a:xfrm>
        </p:spPr>
        <p:txBody>
          <a:bodyPr>
            <a:normAutofit lnSpcReduction="20000"/>
          </a:bodyPr>
          <a:p>
            <a:r>
              <a:rPr lang="en-US" sz="2400">
                <a:highlight>
                  <a:srgbClr val="00FF00"/>
                </a:highlight>
                <a:sym typeface="+mn-ea"/>
              </a:rPr>
              <a:t> Type5: </a:t>
            </a:r>
            <a:r>
              <a:rPr lang="en-US" sz="2400">
                <a:highlight>
                  <a:srgbClr val="00FF00"/>
                </a:highlight>
              </a:rPr>
              <a:t>Preserved Order</a:t>
            </a:r>
            <a:endParaRPr lang="zh-CN" altLang="en-US" sz="2400">
              <a:highlight>
                <a:srgbClr val="00FF00"/>
              </a:highlight>
            </a:endParaRPr>
          </a:p>
          <a:p>
            <a:r>
              <a:rPr lang="en-US" sz="2400">
                <a:highlight>
                  <a:srgbClr val="FF00FF"/>
                </a:highlight>
                <a:cs typeface="Arial" panose="020B0604020202020204" pitchFamily="34" charset="0"/>
              </a:rPr>
              <a:t>→</a:t>
            </a:r>
            <a:r>
              <a:rPr lang="en-US" sz="2400">
                <a:cs typeface="Arial" panose="020B0604020202020204" pitchFamily="34" charset="0"/>
              </a:rPr>
              <a:t>  </a:t>
            </a:r>
            <a:r>
              <a:rPr lang="zh-CN" altLang="en-US" sz="2400">
                <a:cs typeface="Arial" panose="020B0604020202020204" pitchFamily="34" charset="0"/>
              </a:rPr>
              <a:t>（签名者的知情权）从未知到知晓</a:t>
            </a:r>
            <a:endParaRPr lang="zh-CN" altLang="en-US" sz="2400">
              <a:cs typeface="Arial" panose="020B0604020202020204" pitchFamily="34" charset="0"/>
            </a:endParaRPr>
          </a:p>
          <a:p>
            <a:endParaRPr lang="zh-CN" altLang="en-US" sz="2400">
              <a:cs typeface="Arial" panose="020B0604020202020204" pitchFamily="34" charset="0"/>
            </a:endParaRPr>
          </a:p>
          <a:p>
            <a:pPr marL="342900" indent="-342900">
              <a:buFont typeface="Wingdings" panose="05000000000000000000" charset="0"/>
              <a:buChar char="o"/>
            </a:pPr>
            <a:r>
              <a:rPr lang="zh-CN" altLang="en-US" sz="2400">
                <a:cs typeface="Arial" panose="020B0604020202020204" pitchFamily="34" charset="0"/>
              </a:rPr>
              <a:t>在第一个群签名方案里，</a:t>
            </a:r>
            <a:r>
              <a:rPr lang="zh-CN" sz="2400">
                <a:cs typeface="Arial" panose="020B0604020202020204" pitchFamily="34" charset="0"/>
              </a:rPr>
              <a:t>组成员完成群签名后，任何验证者都可以直接验证该群签名。因此，组成员不知道哪些群签名正在被验证。在</a:t>
            </a:r>
            <a:r>
              <a:rPr lang="en-US" altLang="zh-CN" sz="2400">
                <a:cs typeface="Arial" panose="020B0604020202020204" pitchFamily="34" charset="0"/>
              </a:rPr>
              <a:t>XX</a:t>
            </a:r>
            <a:r>
              <a:rPr lang="zh-CN" altLang="en-US" sz="2400">
                <a:cs typeface="Arial" panose="020B0604020202020204" pitchFamily="34" charset="0"/>
              </a:rPr>
              <a:t>应用里，知道哪些群签名正被验证有利于提高应用。</a:t>
            </a:r>
            <a:endParaRPr lang="zh-CN" sz="2400">
              <a:cs typeface="Arial" panose="020B0604020202020204" pitchFamily="34" charset="0"/>
            </a:endParaRPr>
          </a:p>
          <a:p>
            <a:pPr marL="342900" indent="-342900">
              <a:buFont typeface="Wingdings" panose="05000000000000000000" charset="0"/>
              <a:buChar char="o"/>
            </a:pPr>
            <a:endParaRPr lang="zh-CN" altLang="en-US" sz="2400">
              <a:cs typeface="Arial" panose="020B0604020202020204" pitchFamily="34" charset="0"/>
            </a:endParaRPr>
          </a:p>
          <a:p>
            <a:pPr marL="342900" indent="-342900">
              <a:buFont typeface="Wingdings" panose="05000000000000000000" charset="0"/>
              <a:buChar char="o"/>
            </a:pPr>
            <a:r>
              <a:rPr lang="zh-CN" altLang="en-US" sz="2400">
                <a:cs typeface="Arial" panose="020B0604020202020204" pitchFamily="34" charset="0"/>
              </a:rPr>
              <a:t>第二方案介绍了一种</a:t>
            </a:r>
            <a:r>
              <a:rPr lang="zh-CN" altLang="en-US" sz="2400">
                <a:solidFill>
                  <a:srgbClr val="1F2DA8"/>
                </a:solidFill>
                <a:cs typeface="Arial" panose="020B0604020202020204" pitchFamily="34" charset="0"/>
              </a:rPr>
              <a:t>验证知晓</a:t>
            </a:r>
            <a:r>
              <a:rPr lang="zh-CN" altLang="en-US" sz="2400">
                <a:solidFill>
                  <a:srgbClr val="1F2DA8"/>
                </a:solidFill>
                <a:cs typeface="Arial" panose="020B0604020202020204" pitchFamily="34" charset="0"/>
                <a:sym typeface="+mn-ea"/>
              </a:rPr>
              <a:t>的群签名</a:t>
            </a:r>
            <a:r>
              <a:rPr lang="zh-CN" altLang="en-US" sz="2400">
                <a:cs typeface="Arial" panose="020B0604020202020204" pitchFamily="34" charset="0"/>
              </a:rPr>
              <a:t>。</a:t>
            </a:r>
            <a:r>
              <a:rPr lang="zh-CN" sz="2400">
                <a:cs typeface="Arial" panose="020B0604020202020204" pitchFamily="34" charset="0"/>
              </a:rPr>
              <a:t>给定一个对</a:t>
            </a:r>
            <a:r>
              <a:rPr lang="en-US" altLang="zh-CN" sz="2400">
                <a:cs typeface="Arial" panose="020B0604020202020204" pitchFamily="34" charset="0"/>
              </a:rPr>
              <a:t>m</a:t>
            </a:r>
            <a:r>
              <a:rPr lang="zh-CN" altLang="en-US" sz="2400">
                <a:cs typeface="Arial" panose="020B0604020202020204" pitchFamily="34" charset="0"/>
              </a:rPr>
              <a:t>的</a:t>
            </a:r>
            <a:r>
              <a:rPr lang="zh-CN" sz="2400">
                <a:cs typeface="Arial" panose="020B0604020202020204" pitchFamily="34" charset="0"/>
              </a:rPr>
              <a:t>群签名，验证者必须把自己的</a:t>
            </a:r>
            <a:r>
              <a:rPr lang="en-US" altLang="zh-CN" sz="2400">
                <a:cs typeface="Arial" panose="020B0604020202020204" pitchFamily="34" charset="0"/>
              </a:rPr>
              <a:t>ID</a:t>
            </a:r>
            <a:r>
              <a:rPr lang="zh-CN" altLang="en-US" sz="2400">
                <a:cs typeface="Arial" panose="020B0604020202020204" pitchFamily="34" charset="0"/>
              </a:rPr>
              <a:t>和</a:t>
            </a:r>
            <a:r>
              <a:rPr lang="en-US" altLang="zh-CN" sz="2400">
                <a:cs typeface="Arial" panose="020B0604020202020204" pitchFamily="34" charset="0"/>
              </a:rPr>
              <a:t>m</a:t>
            </a:r>
            <a:r>
              <a:rPr lang="zh-CN" altLang="en-US" sz="2400">
                <a:cs typeface="Arial" panose="020B0604020202020204" pitchFamily="34" charset="0"/>
              </a:rPr>
              <a:t>发送给组的任意一位成员计算一个</a:t>
            </a:r>
            <a:r>
              <a:rPr lang="en-US" altLang="zh-CN" sz="2400">
                <a:cs typeface="Arial" panose="020B0604020202020204" pitchFamily="34" charset="0"/>
              </a:rPr>
              <a:t>token T_{ID, m}</a:t>
            </a:r>
            <a:r>
              <a:rPr lang="zh-CN" altLang="en-US" sz="2400">
                <a:cs typeface="Arial" panose="020B0604020202020204" pitchFamily="34" charset="0"/>
              </a:rPr>
              <a:t>。完成这个群签名的验证需要这个</a:t>
            </a:r>
            <a:r>
              <a:rPr lang="en-US" altLang="zh-CN" sz="2400">
                <a:cs typeface="Arial" panose="020B0604020202020204" pitchFamily="34" charset="0"/>
              </a:rPr>
              <a:t>token</a:t>
            </a:r>
            <a:r>
              <a:rPr lang="zh-CN" altLang="en-US" sz="2400">
                <a:cs typeface="Arial" panose="020B0604020202020204" pitchFamily="34" charset="0"/>
              </a:rPr>
              <a:t>以及</a:t>
            </a:r>
            <a:r>
              <a:rPr lang="en-US" altLang="zh-CN" sz="2400">
                <a:cs typeface="Arial" panose="020B0604020202020204" pitchFamily="34" charset="0"/>
              </a:rPr>
              <a:t>ID</a:t>
            </a:r>
            <a:r>
              <a:rPr lang="zh-CN" altLang="en-US" sz="2400">
                <a:cs typeface="Arial" panose="020B0604020202020204" pitchFamily="34" charset="0"/>
              </a:rPr>
              <a:t>对应的私钥（来自可信任第三方）。</a:t>
            </a:r>
            <a:r>
              <a:rPr lang="en-US" altLang="zh-CN" sz="2400">
                <a:cs typeface="Arial" panose="020B0604020202020204" pitchFamily="34" charset="0"/>
              </a:rPr>
              <a:t>  </a:t>
            </a:r>
            <a:endParaRPr lang="en-US" altLang="zh-CN" sz="2400">
              <a:cs typeface="Arial" panose="020B0604020202020204" pitchFamily="34" charset="0"/>
            </a:endParaRPr>
          </a:p>
          <a:p>
            <a:pPr>
              <a:buFont typeface="Wingdings" panose="05000000000000000000" charset="0"/>
            </a:pPr>
            <a:r>
              <a:rPr lang="zh-CN" altLang="en-US" sz="2400">
                <a:cs typeface="Arial" panose="020B0604020202020204" pitchFamily="34" charset="0"/>
              </a:rPr>
              <a:t>说明：借鉴了不可否认签名。</a:t>
            </a:r>
            <a:endParaRPr lang="zh-CN" altLang="en-US" sz="2400">
              <a:cs typeface="Arial" panose="020B0604020202020204" pitchFamily="34" charset="0"/>
              <a:sym typeface="+mn-ea"/>
            </a:endParaRPr>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现代密码学的研究哲学</a:t>
            </a:r>
            <a:r>
              <a:rPr lang="en-US" altLang="zh-CN">
                <a:sym typeface="+mn-ea"/>
              </a:rPr>
              <a:t>         7/18</a:t>
            </a:r>
            <a:endParaRPr lang="en-US"/>
          </a:p>
        </p:txBody>
      </p:sp>
      <p:sp>
        <p:nvSpPr>
          <p:cNvPr id="3" name="Text Placeholder 2"/>
          <p:cNvSpPr>
            <a:spLocks noGrp="1"/>
          </p:cNvSpPr>
          <p:nvPr>
            <p:ph type="body" idx="1"/>
          </p:nvPr>
        </p:nvSpPr>
        <p:spPr>
          <a:xfrm>
            <a:off x="207010" y="1301115"/>
            <a:ext cx="8749665" cy="5055235"/>
          </a:xfrm>
        </p:spPr>
        <p:txBody>
          <a:bodyPr>
            <a:normAutofit lnSpcReduction="20000"/>
          </a:bodyPr>
          <a:p>
            <a:r>
              <a:rPr lang="en-US" sz="2400">
                <a:highlight>
                  <a:srgbClr val="00FF00"/>
                </a:highlight>
                <a:sym typeface="+mn-ea"/>
              </a:rPr>
              <a:t> Type5: </a:t>
            </a:r>
            <a:r>
              <a:rPr lang="en-US" sz="2400">
                <a:highlight>
                  <a:srgbClr val="00FF00"/>
                </a:highlight>
              </a:rPr>
              <a:t>Preserved Order</a:t>
            </a:r>
            <a:endParaRPr lang="zh-CN" altLang="en-US" sz="2400">
              <a:highlight>
                <a:srgbClr val="00FF00"/>
              </a:highlight>
            </a:endParaRPr>
          </a:p>
          <a:p>
            <a:r>
              <a:rPr lang="en-US" sz="2400">
                <a:highlight>
                  <a:srgbClr val="FF00FF"/>
                </a:highlight>
                <a:cs typeface="Arial" panose="020B0604020202020204" pitchFamily="34" charset="0"/>
              </a:rPr>
              <a:t>→</a:t>
            </a:r>
            <a:r>
              <a:rPr lang="en-US" sz="2400">
                <a:cs typeface="Arial" panose="020B0604020202020204" pitchFamily="34" charset="0"/>
              </a:rPr>
              <a:t>  </a:t>
            </a:r>
            <a:r>
              <a:rPr lang="zh-CN" altLang="en-US" sz="2400">
                <a:cs typeface="Arial" panose="020B0604020202020204" pitchFamily="34" charset="0"/>
              </a:rPr>
              <a:t>（管理员的知情权）从未知的到可追踪</a:t>
            </a:r>
            <a:endParaRPr lang="zh-CN" altLang="en-US" sz="2400">
              <a:cs typeface="Arial" panose="020B0604020202020204" pitchFamily="34" charset="0"/>
            </a:endParaRPr>
          </a:p>
          <a:p>
            <a:endParaRPr lang="zh-CN" altLang="en-US" sz="2400">
              <a:cs typeface="Arial" panose="020B0604020202020204" pitchFamily="34" charset="0"/>
            </a:endParaRPr>
          </a:p>
          <a:p>
            <a:pPr marL="342900" indent="-342900">
              <a:buFont typeface="Wingdings" panose="05000000000000000000" charset="0"/>
              <a:buChar char="o"/>
            </a:pPr>
            <a:r>
              <a:rPr lang="zh-CN" altLang="en-US" sz="2400">
                <a:cs typeface="Arial" panose="020B0604020202020204" pitchFamily="34" charset="0"/>
              </a:rPr>
              <a:t>在第一个群签名方案里，群签名的验证算法可以改成一种验证协议使得对</a:t>
            </a:r>
            <a:r>
              <a:rPr lang="en-US" altLang="zh-CN" sz="2400">
                <a:cs typeface="Arial" panose="020B0604020202020204" pitchFamily="34" charset="0"/>
              </a:rPr>
              <a:t>m</a:t>
            </a:r>
            <a:r>
              <a:rPr lang="zh-CN" altLang="en-US" sz="2400">
                <a:cs typeface="Arial" panose="020B0604020202020204" pitchFamily="34" charset="0"/>
              </a:rPr>
              <a:t>的群签名拥有者能向老马证明</a:t>
            </a:r>
            <a:r>
              <a:rPr lang="en-US" altLang="zh-CN" sz="2400">
                <a:cs typeface="Arial" panose="020B0604020202020204" pitchFamily="34" charset="0"/>
              </a:rPr>
              <a:t>m</a:t>
            </a:r>
            <a:r>
              <a:rPr lang="zh-CN" altLang="en-US" sz="2400">
                <a:cs typeface="Arial" panose="020B0604020202020204" pitchFamily="34" charset="0"/>
              </a:rPr>
              <a:t>已经被签名，但又不泄露该签名。可是，组管理员无法通过这种验证协议追踪到谁对</a:t>
            </a:r>
            <a:r>
              <a:rPr lang="en-US" altLang="zh-CN" sz="2400">
                <a:cs typeface="Arial" panose="020B0604020202020204" pitchFamily="34" charset="0"/>
              </a:rPr>
              <a:t>m</a:t>
            </a:r>
            <a:r>
              <a:rPr lang="zh-CN" altLang="en-US" sz="2400">
                <a:cs typeface="Arial" panose="020B0604020202020204" pitchFamily="34" charset="0"/>
              </a:rPr>
              <a:t>签名。</a:t>
            </a:r>
            <a:endParaRPr lang="zh-CN" altLang="en-US" sz="2400">
              <a:cs typeface="Arial" panose="020B0604020202020204" pitchFamily="34" charset="0"/>
            </a:endParaRPr>
          </a:p>
          <a:p>
            <a:pPr marL="342900" indent="-342900">
              <a:buFont typeface="Wingdings" panose="05000000000000000000" charset="0"/>
              <a:buChar char="o"/>
            </a:pPr>
            <a:endParaRPr lang="zh-CN" altLang="en-US" sz="2400">
              <a:cs typeface="Arial" panose="020B0604020202020204" pitchFamily="34" charset="0"/>
            </a:endParaRPr>
          </a:p>
          <a:p>
            <a:pPr marL="342900" indent="-342900">
              <a:buFont typeface="Wingdings" panose="05000000000000000000" charset="0"/>
              <a:buChar char="o"/>
            </a:pPr>
            <a:r>
              <a:rPr lang="zh-CN" altLang="en-US" sz="2400">
                <a:cs typeface="Arial" panose="020B0604020202020204" pitchFamily="34" charset="0"/>
              </a:rPr>
              <a:t>第二方案解决了第一个方案存在的问题，即不管验证协议如何构造，组管理员在看不到群签名的前提下，仍然可以打开追踪到哪个王八蛋对</a:t>
            </a:r>
            <a:r>
              <a:rPr lang="en-US" altLang="zh-CN" sz="2400">
                <a:cs typeface="Arial" panose="020B0604020202020204" pitchFamily="34" charset="0"/>
              </a:rPr>
              <a:t>m</a:t>
            </a:r>
            <a:r>
              <a:rPr lang="zh-CN" altLang="en-US" sz="2400">
                <a:cs typeface="Arial" panose="020B0604020202020204" pitchFamily="34" charset="0"/>
              </a:rPr>
              <a:t>签名了。</a:t>
            </a:r>
            <a:endParaRPr lang="zh-CN" altLang="en-US" sz="2400">
              <a:cs typeface="Arial" panose="020B0604020202020204" pitchFamily="34" charset="0"/>
            </a:endParaRPr>
          </a:p>
          <a:p>
            <a:pPr>
              <a:buFont typeface="Wingdings" panose="05000000000000000000" charset="0"/>
            </a:pPr>
            <a:r>
              <a:rPr lang="en-US" altLang="zh-CN" sz="2400">
                <a:cs typeface="Arial" panose="020B0604020202020204" pitchFamily="34" charset="0"/>
              </a:rPr>
              <a:t>  </a:t>
            </a:r>
            <a:endParaRPr lang="en-US" altLang="zh-CN" sz="2400">
              <a:cs typeface="Arial" panose="020B0604020202020204" pitchFamily="34" charset="0"/>
            </a:endParaRPr>
          </a:p>
          <a:p>
            <a:pPr>
              <a:buFont typeface="Wingdings" panose="05000000000000000000" charset="0"/>
            </a:pPr>
            <a:r>
              <a:rPr lang="zh-CN" altLang="en-US" sz="2400">
                <a:cs typeface="Arial" panose="020B0604020202020204" pitchFamily="34" charset="0"/>
              </a:rPr>
              <a:t>说明：借鉴了群签名的追踪性质。</a:t>
            </a:r>
            <a:endParaRPr lang="zh-CN" altLang="en-US" sz="2400">
              <a:cs typeface="Arial" panose="020B0604020202020204" pitchFamily="34" charset="0"/>
              <a:sym typeface="+mn-ea"/>
            </a:endParaRPr>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现代密码学的研究哲学</a:t>
            </a:r>
            <a:r>
              <a:rPr lang="en-US" altLang="zh-CN">
                <a:sym typeface="+mn-ea"/>
              </a:rPr>
              <a:t>         8/18</a:t>
            </a:r>
            <a:endParaRPr lang="en-US"/>
          </a:p>
        </p:txBody>
      </p:sp>
      <p:sp>
        <p:nvSpPr>
          <p:cNvPr id="3" name="Text Placeholder 2"/>
          <p:cNvSpPr>
            <a:spLocks noGrp="1"/>
          </p:cNvSpPr>
          <p:nvPr>
            <p:ph type="body" idx="1"/>
          </p:nvPr>
        </p:nvSpPr>
        <p:spPr>
          <a:xfrm>
            <a:off x="207010" y="1301115"/>
            <a:ext cx="8749665" cy="5055235"/>
          </a:xfrm>
        </p:spPr>
        <p:txBody>
          <a:bodyPr>
            <a:normAutofit lnSpcReduction="20000"/>
          </a:bodyPr>
          <a:p>
            <a:r>
              <a:rPr lang="en-US" sz="2400">
                <a:highlight>
                  <a:srgbClr val="00FF00"/>
                </a:highlight>
                <a:sym typeface="+mn-ea"/>
              </a:rPr>
              <a:t> Type5: </a:t>
            </a:r>
            <a:r>
              <a:rPr lang="en-US" sz="2400">
                <a:highlight>
                  <a:srgbClr val="00FF00"/>
                </a:highlight>
              </a:rPr>
              <a:t>Preserved Order</a:t>
            </a:r>
            <a:endParaRPr lang="zh-CN" altLang="en-US" sz="2400">
              <a:highlight>
                <a:srgbClr val="00FF00"/>
              </a:highlight>
            </a:endParaRPr>
          </a:p>
          <a:p>
            <a:r>
              <a:rPr lang="en-US" sz="2400">
                <a:highlight>
                  <a:srgbClr val="FF00FF"/>
                </a:highlight>
                <a:cs typeface="Arial" panose="020B0604020202020204" pitchFamily="34" charset="0"/>
              </a:rPr>
              <a:t>→</a:t>
            </a:r>
            <a:r>
              <a:rPr lang="en-US" sz="2400">
                <a:cs typeface="Arial" panose="020B0604020202020204" pitchFamily="34" charset="0"/>
              </a:rPr>
              <a:t>  </a:t>
            </a:r>
            <a:r>
              <a:rPr lang="zh-CN" altLang="en-US" sz="2400">
                <a:cs typeface="Arial" panose="020B0604020202020204" pitchFamily="34" charset="0"/>
              </a:rPr>
              <a:t>（管理员的控制权）从动不了到可撤销</a:t>
            </a:r>
            <a:endParaRPr lang="zh-CN" altLang="en-US" sz="2400">
              <a:cs typeface="Arial" panose="020B0604020202020204" pitchFamily="34" charset="0"/>
            </a:endParaRPr>
          </a:p>
          <a:p>
            <a:endParaRPr lang="zh-CN" altLang="en-US" sz="2400">
              <a:cs typeface="Arial" panose="020B0604020202020204" pitchFamily="34" charset="0"/>
            </a:endParaRPr>
          </a:p>
          <a:p>
            <a:pPr marL="342900" indent="-342900">
              <a:lnSpc>
                <a:spcPct val="120000"/>
              </a:lnSpc>
              <a:buFont typeface="Wingdings" panose="05000000000000000000" charset="0"/>
              <a:buChar char="o"/>
            </a:pPr>
            <a:r>
              <a:rPr lang="zh-CN" altLang="en-US" sz="2400">
                <a:cs typeface="Arial" panose="020B0604020202020204" pitchFamily="34" charset="0"/>
              </a:rPr>
              <a:t>在第一个群签名方案里，</a:t>
            </a:r>
            <a:r>
              <a:rPr lang="zh-CN" sz="2400">
                <a:cs typeface="Arial" panose="020B0604020202020204" pitchFamily="34" charset="0"/>
              </a:rPr>
              <a:t>一旦小黑成为组成员，他就无法被剔除出组</a:t>
            </a:r>
            <a:r>
              <a:rPr lang="en-US" altLang="zh-CN" sz="2400">
                <a:cs typeface="Arial" panose="020B0604020202020204" pitchFamily="34" charset="0"/>
              </a:rPr>
              <a:t>group</a:t>
            </a:r>
            <a:r>
              <a:rPr lang="zh-CN" sz="2400">
                <a:cs typeface="Arial" panose="020B0604020202020204" pitchFamily="34" charset="0"/>
              </a:rPr>
              <a:t>。唯一的解决方法是重新产生组公钥私钥对，但这影响非常大（重新公布</a:t>
            </a:r>
            <a:r>
              <a:rPr lang="en-US" altLang="zh-CN" sz="2400">
                <a:cs typeface="Arial" panose="020B0604020202020204" pitchFamily="34" charset="0"/>
              </a:rPr>
              <a:t>gpk, </a:t>
            </a:r>
            <a:r>
              <a:rPr lang="zh-CN" altLang="en-US" sz="2400">
                <a:cs typeface="Arial" panose="020B0604020202020204" pitchFamily="34" charset="0"/>
              </a:rPr>
              <a:t>给其他组成员更新</a:t>
            </a:r>
            <a:r>
              <a:rPr lang="en-US" altLang="zh-CN" sz="2400">
                <a:cs typeface="Arial" panose="020B0604020202020204" pitchFamily="34" charset="0"/>
              </a:rPr>
              <a:t>gsk_i</a:t>
            </a:r>
            <a:r>
              <a:rPr lang="zh-CN" sz="2400">
                <a:cs typeface="Arial" panose="020B0604020202020204" pitchFamily="34" charset="0"/>
              </a:rPr>
              <a:t>）。</a:t>
            </a:r>
            <a:endParaRPr lang="zh-CN" sz="2400">
              <a:cs typeface="Arial" panose="020B0604020202020204" pitchFamily="34" charset="0"/>
            </a:endParaRPr>
          </a:p>
          <a:p>
            <a:pPr marL="342900" indent="-342900">
              <a:lnSpc>
                <a:spcPct val="120000"/>
              </a:lnSpc>
              <a:buFont typeface="Wingdings" panose="05000000000000000000" charset="0"/>
              <a:buChar char="o"/>
            </a:pPr>
            <a:endParaRPr lang="zh-CN" altLang="en-US" sz="2400">
              <a:cs typeface="Arial" panose="020B0604020202020204" pitchFamily="34" charset="0"/>
            </a:endParaRPr>
          </a:p>
          <a:p>
            <a:pPr marL="342900" indent="-342900">
              <a:lnSpc>
                <a:spcPct val="120000"/>
              </a:lnSpc>
              <a:buFont typeface="Wingdings" panose="05000000000000000000" charset="0"/>
              <a:buChar char="o"/>
            </a:pPr>
            <a:r>
              <a:rPr lang="zh-CN" altLang="en-US" sz="2400">
                <a:cs typeface="Arial" panose="020B0604020202020204" pitchFamily="34" charset="0"/>
              </a:rPr>
              <a:t>第二方案提出了</a:t>
            </a:r>
            <a:r>
              <a:rPr lang="zh-CN" sz="2400">
                <a:cs typeface="Arial" panose="020B0604020202020204" pitchFamily="34" charset="0"/>
              </a:rPr>
              <a:t>可撤销的群签名</a:t>
            </a:r>
            <a:r>
              <a:rPr lang="zh-CN" altLang="en-US" sz="2400">
                <a:cs typeface="Arial" panose="020B0604020202020204" pitchFamily="34" charset="0"/>
              </a:rPr>
              <a:t>。任何组成员在任何时候都可以被撤销。组管理员可以随时更新黑名单表。只要签名和验证使用最新的黑名单表，那么被撤销的组成员将无法继续产生有效的群签名。</a:t>
            </a:r>
            <a:endParaRPr lang="zh-CN" altLang="en-US" sz="2400">
              <a:cs typeface="Arial" panose="020B0604020202020204" pitchFamily="34" charset="0"/>
            </a:endParaRPr>
          </a:p>
          <a:p>
            <a:pPr>
              <a:buFont typeface="Wingdings" panose="05000000000000000000" charset="0"/>
            </a:pPr>
            <a:r>
              <a:rPr lang="en-US" altLang="zh-CN" sz="2400">
                <a:cs typeface="Arial" panose="020B0604020202020204" pitchFamily="34" charset="0"/>
              </a:rPr>
              <a:t>  </a:t>
            </a:r>
            <a:endParaRPr lang="en-US" altLang="zh-CN" sz="2400">
              <a:cs typeface="Arial" panose="020B0604020202020204" pitchFamily="34" charset="0"/>
            </a:endParaRPr>
          </a:p>
          <a:p>
            <a:pPr>
              <a:buFont typeface="Wingdings" panose="05000000000000000000" charset="0"/>
            </a:pPr>
            <a:endParaRPr lang="zh-CN" altLang="en-US" sz="2400">
              <a:cs typeface="Arial" panose="020B0604020202020204" pitchFamily="34" charset="0"/>
              <a:sym typeface="+mn-ea"/>
            </a:endParaRPr>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现代密码学的研究哲学</a:t>
            </a:r>
            <a:r>
              <a:rPr lang="en-US" altLang="zh-CN">
                <a:sym typeface="+mn-ea"/>
              </a:rPr>
              <a:t>         9/18</a:t>
            </a:r>
            <a:endParaRPr lang="en-US"/>
          </a:p>
        </p:txBody>
      </p:sp>
      <p:sp>
        <p:nvSpPr>
          <p:cNvPr id="3" name="Text Placeholder 2"/>
          <p:cNvSpPr>
            <a:spLocks noGrp="1"/>
          </p:cNvSpPr>
          <p:nvPr>
            <p:ph type="body" idx="1"/>
          </p:nvPr>
        </p:nvSpPr>
        <p:spPr>
          <a:xfrm>
            <a:off x="207010" y="1301115"/>
            <a:ext cx="8749665" cy="5055235"/>
          </a:xfrm>
        </p:spPr>
        <p:txBody>
          <a:bodyPr>
            <a:normAutofit lnSpcReduction="20000"/>
          </a:bodyPr>
          <a:p>
            <a:r>
              <a:rPr lang="en-US" sz="2400">
                <a:highlight>
                  <a:srgbClr val="00FF00"/>
                </a:highlight>
                <a:sym typeface="+mn-ea"/>
              </a:rPr>
              <a:t> Type5: </a:t>
            </a:r>
            <a:r>
              <a:rPr lang="en-US" sz="2400">
                <a:highlight>
                  <a:srgbClr val="00FF00"/>
                </a:highlight>
              </a:rPr>
              <a:t>Preserved Order</a:t>
            </a:r>
            <a:endParaRPr lang="zh-CN" altLang="en-US" sz="2400">
              <a:highlight>
                <a:srgbClr val="00FF00"/>
              </a:highlight>
            </a:endParaRPr>
          </a:p>
          <a:p>
            <a:r>
              <a:rPr lang="en-US" sz="2400">
                <a:highlight>
                  <a:srgbClr val="FF00FF"/>
                </a:highlight>
                <a:cs typeface="Arial" panose="020B0604020202020204" pitchFamily="34" charset="0"/>
              </a:rPr>
              <a:t>→</a:t>
            </a:r>
            <a:r>
              <a:rPr lang="en-US" sz="2400">
                <a:cs typeface="Arial" panose="020B0604020202020204" pitchFamily="34" charset="0"/>
              </a:rPr>
              <a:t>  </a:t>
            </a:r>
            <a:r>
              <a:rPr lang="zh-CN" altLang="en-US" sz="2400">
                <a:cs typeface="Arial" panose="020B0604020202020204" pitchFamily="34" charset="0"/>
              </a:rPr>
              <a:t>（管理员的权力）从平等到等级</a:t>
            </a:r>
            <a:endParaRPr lang="zh-CN" altLang="en-US" sz="2400">
              <a:cs typeface="Arial" panose="020B0604020202020204" pitchFamily="34" charset="0"/>
            </a:endParaRPr>
          </a:p>
          <a:p>
            <a:endParaRPr lang="zh-CN" altLang="en-US" sz="2400">
              <a:cs typeface="Arial" panose="020B0604020202020204" pitchFamily="34" charset="0"/>
            </a:endParaRPr>
          </a:p>
          <a:p>
            <a:pPr marL="342900" indent="-342900">
              <a:lnSpc>
                <a:spcPct val="120000"/>
              </a:lnSpc>
              <a:buFont typeface="Wingdings" panose="05000000000000000000" charset="0"/>
              <a:buChar char="o"/>
            </a:pPr>
            <a:r>
              <a:rPr lang="zh-CN" altLang="en-US" sz="2400">
                <a:cs typeface="Arial" panose="020B0604020202020204" pitchFamily="34" charset="0"/>
              </a:rPr>
              <a:t>在第一个群签名方案里，</a:t>
            </a:r>
            <a:r>
              <a:rPr lang="zh-CN" sz="2400">
                <a:cs typeface="Arial" panose="020B0604020202020204" pitchFamily="34" charset="0"/>
              </a:rPr>
              <a:t>只有一个</a:t>
            </a:r>
            <a:r>
              <a:rPr lang="en-US" altLang="zh-CN" sz="2400">
                <a:cs typeface="Arial" panose="020B0604020202020204" pitchFamily="34" charset="0"/>
              </a:rPr>
              <a:t>tsk</a:t>
            </a:r>
            <a:r>
              <a:rPr lang="zh-CN" altLang="en-US" sz="2400">
                <a:cs typeface="Arial" panose="020B0604020202020204" pitchFamily="34" charset="0"/>
              </a:rPr>
              <a:t>。如果若干人和老马一起做这个组管理的员的工作，那么他们的权力是和老马相同的。老马有些不爽。</a:t>
            </a:r>
            <a:endParaRPr lang="zh-CN" altLang="en-US" sz="2400">
              <a:cs typeface="Arial" panose="020B0604020202020204" pitchFamily="34" charset="0"/>
            </a:endParaRPr>
          </a:p>
          <a:p>
            <a:pPr marL="342900" indent="-342900">
              <a:lnSpc>
                <a:spcPct val="120000"/>
              </a:lnSpc>
              <a:buFont typeface="Wingdings" panose="05000000000000000000" charset="0"/>
              <a:buChar char="o"/>
            </a:pPr>
            <a:endParaRPr lang="zh-CN" altLang="en-US" sz="2400">
              <a:cs typeface="Arial" panose="020B0604020202020204" pitchFamily="34" charset="0"/>
            </a:endParaRPr>
          </a:p>
          <a:p>
            <a:pPr marL="342900" indent="-342900">
              <a:lnSpc>
                <a:spcPct val="120000"/>
              </a:lnSpc>
              <a:buFont typeface="Wingdings" panose="05000000000000000000" charset="0"/>
              <a:buChar char="o"/>
            </a:pPr>
            <a:r>
              <a:rPr lang="zh-CN" altLang="en-US" sz="2400">
                <a:cs typeface="Arial" panose="020B0604020202020204" pitchFamily="34" charset="0"/>
              </a:rPr>
              <a:t>第二方案提出了</a:t>
            </a:r>
            <a:r>
              <a:rPr lang="zh-CN" sz="2400">
                <a:cs typeface="Arial" panose="020B0604020202020204" pitchFamily="34" charset="0"/>
              </a:rPr>
              <a:t>具有等级的群签名</a:t>
            </a:r>
            <a:r>
              <a:rPr lang="zh-CN" altLang="en-US" sz="2400">
                <a:cs typeface="Arial" panose="020B0604020202020204" pitchFamily="34" charset="0"/>
              </a:rPr>
              <a:t>。</a:t>
            </a:r>
            <a:r>
              <a:rPr lang="zh-CN" altLang="en-US" sz="2400">
                <a:cs typeface="Arial" panose="020B0604020202020204" pitchFamily="34" charset="0"/>
                <a:sym typeface="+mn-ea"/>
              </a:rPr>
              <a:t>若干人一起做这个组管理的员的工作，但是每个人的等级被设置的不一样的。比如，小白能打开的群签名范围为</a:t>
            </a:r>
            <a:r>
              <a:rPr lang="en-US" altLang="zh-CN" sz="2400">
                <a:cs typeface="Arial" panose="020B0604020202020204" pitchFamily="34" charset="0"/>
                <a:sym typeface="+mn-ea"/>
              </a:rPr>
              <a:t>D</a:t>
            </a:r>
            <a:r>
              <a:rPr lang="zh-CN" altLang="en-US" sz="2400">
                <a:cs typeface="Arial" panose="020B0604020202020204" pitchFamily="34" charset="0"/>
                <a:sym typeface="+mn-ea"/>
              </a:rPr>
              <a:t>，</a:t>
            </a:r>
            <a:r>
              <a:rPr lang="en-US" altLang="zh-CN" sz="2400">
                <a:cs typeface="Arial" panose="020B0604020202020204" pitchFamily="34" charset="0"/>
                <a:sym typeface="+mn-ea"/>
              </a:rPr>
              <a:t> </a:t>
            </a:r>
            <a:r>
              <a:rPr lang="zh-CN" altLang="en-US" sz="2400">
                <a:cs typeface="Arial" panose="020B0604020202020204" pitchFamily="34" charset="0"/>
                <a:sym typeface="+mn-ea"/>
              </a:rPr>
              <a:t>小曼能打开的群签名范围为</a:t>
            </a:r>
            <a:r>
              <a:rPr lang="en-US" altLang="zh-CN" sz="2400">
                <a:cs typeface="Arial" panose="020B0604020202020204" pitchFamily="34" charset="0"/>
                <a:sym typeface="+mn-ea"/>
              </a:rPr>
              <a:t>D+</a:t>
            </a:r>
            <a:r>
              <a:rPr lang="zh-CN" altLang="en-US" sz="2400">
                <a:cs typeface="Arial" panose="020B0604020202020204" pitchFamily="34" charset="0"/>
                <a:sym typeface="+mn-ea"/>
              </a:rPr>
              <a:t>，</a:t>
            </a:r>
            <a:r>
              <a:rPr lang="en-US" altLang="zh-CN" sz="2400">
                <a:cs typeface="Arial" panose="020B0604020202020204" pitchFamily="34" charset="0"/>
                <a:sym typeface="+mn-ea"/>
              </a:rPr>
              <a:t> </a:t>
            </a:r>
            <a:r>
              <a:rPr lang="zh-CN" altLang="en-US" sz="2400">
                <a:cs typeface="Arial" panose="020B0604020202020204" pitchFamily="34" charset="0"/>
                <a:sym typeface="+mn-ea"/>
              </a:rPr>
              <a:t>而老马能打开的群签名范围为全部。</a:t>
            </a:r>
            <a:r>
              <a:rPr lang="en-US" altLang="zh-CN" sz="2400">
                <a:cs typeface="Arial" panose="020B0604020202020204" pitchFamily="34" charset="0"/>
              </a:rPr>
              <a:t>  </a:t>
            </a:r>
            <a:endParaRPr lang="en-US" altLang="zh-CN" sz="2400">
              <a:cs typeface="Arial" panose="020B0604020202020204" pitchFamily="34" charset="0"/>
            </a:endParaRPr>
          </a:p>
          <a:p>
            <a:pPr>
              <a:buFont typeface="Wingdings" panose="05000000000000000000" charset="0"/>
            </a:pPr>
            <a:endParaRPr lang="zh-CN" altLang="en-US" sz="2400">
              <a:cs typeface="Arial" panose="020B0604020202020204" pitchFamily="34" charset="0"/>
              <a:sym typeface="+mn-ea"/>
            </a:endParaRPr>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现代密码学的研究哲学</a:t>
            </a:r>
            <a:r>
              <a:rPr lang="en-US" altLang="zh-CN">
                <a:sym typeface="+mn-ea"/>
              </a:rPr>
              <a:t>        10/18</a:t>
            </a:r>
            <a:endParaRPr lang="en-US"/>
          </a:p>
        </p:txBody>
      </p:sp>
      <p:sp>
        <p:nvSpPr>
          <p:cNvPr id="3" name="Text Placeholder 2"/>
          <p:cNvSpPr>
            <a:spLocks noGrp="1"/>
          </p:cNvSpPr>
          <p:nvPr>
            <p:ph type="body" idx="1"/>
          </p:nvPr>
        </p:nvSpPr>
        <p:spPr>
          <a:xfrm>
            <a:off x="207010" y="1301115"/>
            <a:ext cx="8749665" cy="5055235"/>
          </a:xfrm>
        </p:spPr>
        <p:txBody>
          <a:bodyPr>
            <a:normAutofit lnSpcReduction="20000"/>
          </a:bodyPr>
          <a:p>
            <a:r>
              <a:rPr lang="en-US" sz="2400">
                <a:highlight>
                  <a:srgbClr val="FFFF00"/>
                </a:highlight>
                <a:sym typeface="+mn-ea"/>
              </a:rPr>
              <a:t> Type5: </a:t>
            </a:r>
            <a:r>
              <a:rPr lang="en-US" sz="2400">
                <a:highlight>
                  <a:srgbClr val="FFFF00"/>
                </a:highlight>
              </a:rPr>
              <a:t>Preserved Entitlement</a:t>
            </a:r>
            <a:endParaRPr lang="en-US" sz="2400">
              <a:highlight>
                <a:srgbClr val="FFFF00"/>
              </a:highlight>
            </a:endParaRPr>
          </a:p>
          <a:p>
            <a:r>
              <a:rPr lang="en-US" sz="2400">
                <a:highlight>
                  <a:srgbClr val="FF00FF"/>
                </a:highlight>
                <a:cs typeface="Arial" panose="020B0604020202020204" pitchFamily="34" charset="0"/>
              </a:rPr>
              <a:t>→</a:t>
            </a:r>
            <a:r>
              <a:rPr lang="en-US" sz="2400">
                <a:cs typeface="Arial" panose="020B0604020202020204" pitchFamily="34" charset="0"/>
              </a:rPr>
              <a:t>  </a:t>
            </a:r>
            <a:r>
              <a:rPr lang="zh-CN" altLang="en-US" sz="2400">
                <a:cs typeface="Arial" panose="020B0604020202020204" pitchFamily="34" charset="0"/>
              </a:rPr>
              <a:t>（签名者有权利）从被怀疑到自我证明</a:t>
            </a:r>
            <a:endParaRPr lang="zh-CN" altLang="en-US" sz="2400">
              <a:cs typeface="Arial" panose="020B0604020202020204" pitchFamily="34" charset="0"/>
            </a:endParaRPr>
          </a:p>
          <a:p>
            <a:endParaRPr lang="zh-CN" altLang="en-US" sz="2400">
              <a:cs typeface="Arial" panose="020B0604020202020204" pitchFamily="34" charset="0"/>
            </a:endParaRPr>
          </a:p>
          <a:p>
            <a:pPr marL="342900" indent="-342900">
              <a:lnSpc>
                <a:spcPct val="120000"/>
              </a:lnSpc>
              <a:buFont typeface="Wingdings" panose="05000000000000000000" charset="0"/>
              <a:buChar char="o"/>
            </a:pPr>
            <a:r>
              <a:rPr lang="zh-CN" altLang="en-US" sz="2400">
                <a:cs typeface="Arial" panose="020B0604020202020204" pitchFamily="34" charset="0"/>
              </a:rPr>
              <a:t>在第一个群签名方案里，</a:t>
            </a:r>
            <a:r>
              <a:rPr lang="zh-CN" sz="2400">
                <a:cs typeface="Arial" panose="020B0604020202020204" pitchFamily="34" charset="0"/>
              </a:rPr>
              <a:t>只有一个组管理员可以打开追踪所有的群签名。一旦组管理员不在线，那么组成员小白就无法证明某个群签名不是由她计算产生的。</a:t>
            </a:r>
            <a:endParaRPr lang="zh-CN" sz="2400">
              <a:cs typeface="Arial" panose="020B0604020202020204" pitchFamily="34" charset="0"/>
            </a:endParaRPr>
          </a:p>
          <a:p>
            <a:pPr marL="342900" indent="-342900">
              <a:lnSpc>
                <a:spcPct val="120000"/>
              </a:lnSpc>
              <a:buFont typeface="Wingdings" panose="05000000000000000000" charset="0"/>
              <a:buChar char="o"/>
            </a:pPr>
            <a:endParaRPr lang="zh-CN" altLang="en-US" sz="2400">
              <a:cs typeface="Arial" panose="020B0604020202020204" pitchFamily="34" charset="0"/>
            </a:endParaRPr>
          </a:p>
          <a:p>
            <a:pPr marL="342900" indent="-342900">
              <a:lnSpc>
                <a:spcPct val="120000"/>
              </a:lnSpc>
              <a:buFont typeface="Wingdings" panose="05000000000000000000" charset="0"/>
              <a:buChar char="o"/>
            </a:pPr>
            <a:r>
              <a:rPr lang="zh-CN" altLang="en-US" sz="2400">
                <a:cs typeface="Arial" panose="020B0604020202020204" pitchFamily="34" charset="0"/>
              </a:rPr>
              <a:t>第二方案提出了</a:t>
            </a:r>
            <a:r>
              <a:rPr lang="zh-CN" sz="2400">
                <a:cs typeface="Arial" panose="020B0604020202020204" pitchFamily="34" charset="0"/>
              </a:rPr>
              <a:t>具有自证的群签名</a:t>
            </a:r>
            <a:r>
              <a:rPr lang="zh-CN" altLang="en-US" sz="2400">
                <a:cs typeface="Arial" panose="020B0604020202020204" pitchFamily="34" charset="0"/>
              </a:rPr>
              <a:t>。</a:t>
            </a:r>
            <a:r>
              <a:rPr lang="zh-CN" sz="2400">
                <a:cs typeface="Arial" panose="020B0604020202020204" pitchFamily="34" charset="0"/>
              </a:rPr>
              <a:t>假如某个群签名不是由组成员小白计算产生的，那么小白可以通过她的组私钥给出这样一个可以公开验证的证据。</a:t>
            </a:r>
            <a:endParaRPr lang="zh-CN" sz="2400">
              <a:cs typeface="Arial" panose="020B0604020202020204" pitchFamily="34" charset="0"/>
              <a:sym typeface="+mn-ea"/>
            </a:endParaRPr>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现代密码学的研究哲学</a:t>
            </a:r>
            <a:r>
              <a:rPr lang="en-US" altLang="zh-CN">
                <a:sym typeface="+mn-ea"/>
              </a:rPr>
              <a:t>        11/18</a:t>
            </a:r>
            <a:endParaRPr lang="en-US"/>
          </a:p>
        </p:txBody>
      </p:sp>
      <p:sp>
        <p:nvSpPr>
          <p:cNvPr id="3" name="Text Placeholder 2"/>
          <p:cNvSpPr>
            <a:spLocks noGrp="1"/>
          </p:cNvSpPr>
          <p:nvPr>
            <p:ph type="body" idx="1"/>
          </p:nvPr>
        </p:nvSpPr>
        <p:spPr>
          <a:xfrm>
            <a:off x="207010" y="1301115"/>
            <a:ext cx="8749665" cy="5055235"/>
          </a:xfrm>
        </p:spPr>
        <p:txBody>
          <a:bodyPr>
            <a:normAutofit lnSpcReduction="20000"/>
          </a:bodyPr>
          <a:p>
            <a:r>
              <a:rPr lang="en-US" sz="2400">
                <a:highlight>
                  <a:srgbClr val="FFFF00"/>
                </a:highlight>
                <a:sym typeface="+mn-ea"/>
              </a:rPr>
              <a:t> Type5: </a:t>
            </a:r>
            <a:r>
              <a:rPr lang="en-US" sz="2400">
                <a:highlight>
                  <a:srgbClr val="FFFF00"/>
                </a:highlight>
              </a:rPr>
              <a:t>Preserved Entitlement</a:t>
            </a:r>
            <a:endParaRPr lang="en-US" sz="2400">
              <a:highlight>
                <a:srgbClr val="FFFF00"/>
              </a:highlight>
            </a:endParaRPr>
          </a:p>
          <a:p>
            <a:r>
              <a:rPr lang="en-US" sz="2400">
                <a:highlight>
                  <a:srgbClr val="FF00FF"/>
                </a:highlight>
                <a:cs typeface="Arial" panose="020B0604020202020204" pitchFamily="34" charset="0"/>
              </a:rPr>
              <a:t>→</a:t>
            </a:r>
            <a:r>
              <a:rPr lang="en-US" sz="2400">
                <a:cs typeface="Arial" panose="020B0604020202020204" pitchFamily="34" charset="0"/>
              </a:rPr>
              <a:t>  </a:t>
            </a:r>
            <a:r>
              <a:rPr lang="zh-CN" altLang="en-US" sz="2400">
                <a:cs typeface="Arial" panose="020B0604020202020204" pitchFamily="34" charset="0"/>
              </a:rPr>
              <a:t>（签名者有权利）从出错到纠错</a:t>
            </a:r>
            <a:endParaRPr lang="zh-CN" altLang="en-US" sz="2400">
              <a:cs typeface="Arial" panose="020B0604020202020204" pitchFamily="34" charset="0"/>
            </a:endParaRPr>
          </a:p>
          <a:p>
            <a:endParaRPr lang="zh-CN" altLang="en-US" sz="2400">
              <a:cs typeface="Arial" panose="020B0604020202020204" pitchFamily="34" charset="0"/>
            </a:endParaRPr>
          </a:p>
          <a:p>
            <a:pPr marL="342900" indent="-342900">
              <a:lnSpc>
                <a:spcPct val="120000"/>
              </a:lnSpc>
              <a:buFont typeface="Wingdings" panose="05000000000000000000" charset="0"/>
              <a:buChar char="o"/>
            </a:pPr>
            <a:r>
              <a:rPr lang="zh-CN" altLang="en-US" sz="2400">
                <a:cs typeface="Arial" panose="020B0604020202020204" pitchFamily="34" charset="0"/>
              </a:rPr>
              <a:t>在第一个群签名方案里，</a:t>
            </a:r>
            <a:r>
              <a:rPr lang="en-US" altLang="zh-CN" sz="2400">
                <a:cs typeface="Arial" panose="020B0604020202020204" pitchFamily="34" charset="0"/>
              </a:rPr>
              <a:t>k</a:t>
            </a:r>
            <a:r>
              <a:rPr lang="zh-CN" altLang="en-US" sz="2400">
                <a:cs typeface="Arial" panose="020B0604020202020204" pitchFamily="34" charset="0"/>
              </a:rPr>
              <a:t>个组成员可以计算出一个特殊的群签名使得验证显示有</a:t>
            </a:r>
            <a:r>
              <a:rPr lang="en-US" altLang="zh-CN" sz="2400">
                <a:cs typeface="Arial" panose="020B0604020202020204" pitchFamily="34" charset="0"/>
              </a:rPr>
              <a:t>k</a:t>
            </a:r>
            <a:r>
              <a:rPr lang="zh-CN" altLang="en-US" sz="2400">
                <a:cs typeface="Arial" panose="020B0604020202020204" pitchFamily="34" charset="0"/>
              </a:rPr>
              <a:t>个组成员对其签名。然而，一旦这</a:t>
            </a:r>
            <a:r>
              <a:rPr lang="en-US" altLang="zh-CN" sz="2400">
                <a:cs typeface="Arial" panose="020B0604020202020204" pitchFamily="34" charset="0"/>
              </a:rPr>
              <a:t>k</a:t>
            </a:r>
            <a:r>
              <a:rPr lang="zh-CN" altLang="en-US" sz="2400">
                <a:cs typeface="Arial" panose="020B0604020202020204" pitchFamily="34" charset="0"/>
              </a:rPr>
              <a:t>个组成员有一个捣蛋破坏，那么验证达不到这种效果（不知道几个组成员已对其签名）。</a:t>
            </a:r>
            <a:endParaRPr lang="zh-CN" sz="2400">
              <a:cs typeface="Arial" panose="020B0604020202020204" pitchFamily="34" charset="0"/>
            </a:endParaRPr>
          </a:p>
          <a:p>
            <a:pPr marL="342900" indent="-342900">
              <a:lnSpc>
                <a:spcPct val="120000"/>
              </a:lnSpc>
              <a:buFont typeface="Wingdings" panose="05000000000000000000" charset="0"/>
              <a:buChar char="o"/>
            </a:pPr>
            <a:endParaRPr lang="zh-CN" altLang="en-US" sz="2400">
              <a:cs typeface="Arial" panose="020B0604020202020204" pitchFamily="34" charset="0"/>
            </a:endParaRPr>
          </a:p>
          <a:p>
            <a:pPr marL="342900" indent="-342900">
              <a:lnSpc>
                <a:spcPct val="120000"/>
              </a:lnSpc>
              <a:buFont typeface="Wingdings" panose="05000000000000000000" charset="0"/>
              <a:buChar char="o"/>
            </a:pPr>
            <a:r>
              <a:rPr lang="zh-CN" altLang="en-US" sz="2400">
                <a:cs typeface="Arial" panose="020B0604020202020204" pitchFamily="34" charset="0"/>
              </a:rPr>
              <a:t>第二方案提出了</a:t>
            </a:r>
            <a:r>
              <a:rPr lang="zh-CN" sz="2400">
                <a:cs typeface="Arial" panose="020B0604020202020204" pitchFamily="34" charset="0"/>
              </a:rPr>
              <a:t>具有抗错误的群签名</a:t>
            </a:r>
            <a:r>
              <a:rPr lang="zh-CN" altLang="en-US" sz="2400">
                <a:cs typeface="Arial" panose="020B0604020202020204" pitchFamily="34" charset="0"/>
              </a:rPr>
              <a:t>。</a:t>
            </a:r>
            <a:r>
              <a:rPr lang="en-US" altLang="zh-CN" sz="2400">
                <a:cs typeface="Arial" panose="020B0604020202020204" pitchFamily="34" charset="0"/>
                <a:sym typeface="+mn-ea"/>
              </a:rPr>
              <a:t>k</a:t>
            </a:r>
            <a:r>
              <a:rPr lang="zh-CN" altLang="en-US" sz="2400">
                <a:cs typeface="Arial" panose="020B0604020202020204" pitchFamily="34" charset="0"/>
                <a:sym typeface="+mn-ea"/>
              </a:rPr>
              <a:t>个组成员可以计算出一个特殊的群签名使得验证显示有</a:t>
            </a:r>
            <a:r>
              <a:rPr lang="en-US" altLang="zh-CN" sz="2400">
                <a:cs typeface="Arial" panose="020B0604020202020204" pitchFamily="34" charset="0"/>
                <a:sym typeface="+mn-ea"/>
              </a:rPr>
              <a:t>k</a:t>
            </a:r>
            <a:r>
              <a:rPr lang="zh-CN" altLang="en-US" sz="2400">
                <a:cs typeface="Arial" panose="020B0604020202020204" pitchFamily="34" charset="0"/>
                <a:sym typeface="+mn-ea"/>
              </a:rPr>
              <a:t>个组成员对其签名。即使这</a:t>
            </a:r>
            <a:r>
              <a:rPr lang="en-US" altLang="zh-CN" sz="2400">
                <a:cs typeface="Arial" panose="020B0604020202020204" pitchFamily="34" charset="0"/>
                <a:sym typeface="+mn-ea"/>
              </a:rPr>
              <a:t>k</a:t>
            </a:r>
            <a:r>
              <a:rPr lang="zh-CN" altLang="en-US" sz="2400">
                <a:cs typeface="Arial" panose="020B0604020202020204" pitchFamily="34" charset="0"/>
                <a:sym typeface="+mn-ea"/>
              </a:rPr>
              <a:t>个组成员有</a:t>
            </a:r>
            <a:r>
              <a:rPr lang="en-US" altLang="zh-CN" sz="2400">
                <a:cs typeface="Arial" panose="020B0604020202020204" pitchFamily="34" charset="0"/>
                <a:sym typeface="+mn-ea"/>
              </a:rPr>
              <a:t>y</a:t>
            </a:r>
            <a:r>
              <a:rPr lang="zh-CN" altLang="en-US" sz="2400">
                <a:cs typeface="Arial" panose="020B0604020202020204" pitchFamily="34" charset="0"/>
                <a:sym typeface="+mn-ea"/>
              </a:rPr>
              <a:t>个捣蛋破坏，那么仍然可以产生一个群签名使得验证显示出有</a:t>
            </a:r>
            <a:r>
              <a:rPr lang="en-US" altLang="zh-CN" sz="2400">
                <a:cs typeface="Arial" panose="020B0604020202020204" pitchFamily="34" charset="0"/>
                <a:sym typeface="+mn-ea"/>
              </a:rPr>
              <a:t>k-y</a:t>
            </a:r>
            <a:r>
              <a:rPr lang="zh-CN" altLang="en-US" sz="2400">
                <a:cs typeface="Arial" panose="020B0604020202020204" pitchFamily="34" charset="0"/>
                <a:sym typeface="+mn-ea"/>
              </a:rPr>
              <a:t>个组成员对其签名。</a:t>
            </a:r>
            <a:endParaRPr lang="zh-CN" sz="2400">
              <a:cs typeface="Arial" panose="020B0604020202020204" pitchFamily="34" charset="0"/>
              <a:sym typeface="+mn-ea"/>
            </a:endParaRPr>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现代密码学的研究哲学</a:t>
            </a:r>
            <a:r>
              <a:rPr lang="en-US" altLang="zh-CN">
                <a:sym typeface="+mn-ea"/>
              </a:rPr>
              <a:t>        12/18</a:t>
            </a:r>
            <a:endParaRPr lang="en-US"/>
          </a:p>
        </p:txBody>
      </p:sp>
      <p:sp>
        <p:nvSpPr>
          <p:cNvPr id="3" name="Text Placeholder 2"/>
          <p:cNvSpPr>
            <a:spLocks noGrp="1"/>
          </p:cNvSpPr>
          <p:nvPr>
            <p:ph type="body" idx="1"/>
          </p:nvPr>
        </p:nvSpPr>
        <p:spPr>
          <a:xfrm>
            <a:off x="207010" y="1301115"/>
            <a:ext cx="8749665" cy="5055235"/>
          </a:xfrm>
        </p:spPr>
        <p:txBody>
          <a:bodyPr>
            <a:normAutofit lnSpcReduction="20000"/>
          </a:bodyPr>
          <a:p>
            <a:r>
              <a:rPr lang="en-US" sz="2400">
                <a:highlight>
                  <a:srgbClr val="FFFF00"/>
                </a:highlight>
                <a:sym typeface="+mn-ea"/>
              </a:rPr>
              <a:t> Type5: </a:t>
            </a:r>
            <a:r>
              <a:rPr lang="en-US" sz="2400">
                <a:highlight>
                  <a:srgbClr val="FFFF00"/>
                </a:highlight>
              </a:rPr>
              <a:t>Preserved Entitlement</a:t>
            </a:r>
            <a:endParaRPr lang="en-US" sz="2400">
              <a:highlight>
                <a:srgbClr val="FFFF00"/>
              </a:highlight>
            </a:endParaRPr>
          </a:p>
          <a:p>
            <a:r>
              <a:rPr lang="en-US" sz="2400">
                <a:highlight>
                  <a:srgbClr val="FF00FF"/>
                </a:highlight>
                <a:cs typeface="Arial" panose="020B0604020202020204" pitchFamily="34" charset="0"/>
              </a:rPr>
              <a:t>→</a:t>
            </a:r>
            <a:r>
              <a:rPr lang="en-US" sz="2400">
                <a:cs typeface="Arial" panose="020B0604020202020204" pitchFamily="34" charset="0"/>
              </a:rPr>
              <a:t>  </a:t>
            </a:r>
            <a:r>
              <a:rPr lang="zh-CN" altLang="en-US" sz="2400">
                <a:cs typeface="Arial" panose="020B0604020202020204" pitchFamily="34" charset="0"/>
              </a:rPr>
              <a:t>（验证者有权利）从未知到可知</a:t>
            </a:r>
            <a:endParaRPr lang="zh-CN" altLang="en-US" sz="2400">
              <a:cs typeface="Arial" panose="020B0604020202020204" pitchFamily="34" charset="0"/>
            </a:endParaRPr>
          </a:p>
          <a:p>
            <a:endParaRPr lang="zh-CN" altLang="en-US" sz="2400">
              <a:cs typeface="Arial" panose="020B0604020202020204" pitchFamily="34" charset="0"/>
            </a:endParaRPr>
          </a:p>
          <a:p>
            <a:pPr marL="342900" indent="-342900">
              <a:lnSpc>
                <a:spcPct val="120000"/>
              </a:lnSpc>
              <a:buFont typeface="Wingdings" panose="05000000000000000000" charset="0"/>
              <a:buChar char="o"/>
            </a:pPr>
            <a:r>
              <a:rPr lang="zh-CN" altLang="en-US" sz="2400">
                <a:cs typeface="Arial" panose="020B0604020202020204" pitchFamily="34" charset="0"/>
              </a:rPr>
              <a:t>在第一个群签名方案里，给定一个群签名，组管理员可以打开它并看到它的签名者身份小黑。然而，在不知道</a:t>
            </a:r>
            <a:r>
              <a:rPr lang="en-US" altLang="zh-CN" sz="2400">
                <a:cs typeface="Arial" panose="020B0604020202020204" pitchFamily="34" charset="0"/>
              </a:rPr>
              <a:t>tsk</a:t>
            </a:r>
            <a:r>
              <a:rPr lang="zh-CN" altLang="en-US" sz="2400">
                <a:cs typeface="Arial" panose="020B0604020202020204" pitchFamily="34" charset="0"/>
              </a:rPr>
              <a:t>的前提下，第三方（小黑他爹）无法验证确认小黑的确是真正的签名者。</a:t>
            </a:r>
            <a:endParaRPr lang="zh-CN" altLang="en-US" sz="2400">
              <a:cs typeface="Arial" panose="020B0604020202020204" pitchFamily="34" charset="0"/>
            </a:endParaRPr>
          </a:p>
          <a:p>
            <a:pPr marL="342900" indent="-342900">
              <a:lnSpc>
                <a:spcPct val="120000"/>
              </a:lnSpc>
              <a:buFont typeface="Wingdings" panose="05000000000000000000" charset="0"/>
              <a:buChar char="o"/>
            </a:pPr>
            <a:endParaRPr lang="zh-CN" altLang="en-US" sz="2400">
              <a:cs typeface="Arial" panose="020B0604020202020204" pitchFamily="34" charset="0"/>
            </a:endParaRPr>
          </a:p>
          <a:p>
            <a:pPr marL="342900" indent="-342900">
              <a:lnSpc>
                <a:spcPct val="120000"/>
              </a:lnSpc>
              <a:buFont typeface="Wingdings" panose="05000000000000000000" charset="0"/>
              <a:buChar char="o"/>
            </a:pPr>
            <a:r>
              <a:rPr lang="zh-CN" altLang="en-US" sz="2400">
                <a:cs typeface="Arial" panose="020B0604020202020204" pitchFamily="34" charset="0"/>
              </a:rPr>
              <a:t>第二方案提出了</a:t>
            </a:r>
            <a:r>
              <a:rPr lang="zh-CN" sz="2400">
                <a:cs typeface="Arial" panose="020B0604020202020204" pitchFamily="34" charset="0"/>
              </a:rPr>
              <a:t>具有证据的群签名</a:t>
            </a:r>
            <a:r>
              <a:rPr lang="zh-CN" altLang="en-US" sz="2400">
                <a:cs typeface="Arial" panose="020B0604020202020204" pitchFamily="34" charset="0"/>
              </a:rPr>
              <a:t>。</a:t>
            </a:r>
            <a:r>
              <a:rPr lang="zh-CN" altLang="en-US" sz="2400">
                <a:cs typeface="Arial" panose="020B0604020202020204" pitchFamily="34" charset="0"/>
                <a:sym typeface="+mn-ea"/>
              </a:rPr>
              <a:t>给定一个群签名，组管理员不仅可以打开它并看到它的签名者身份小黑</a:t>
            </a:r>
            <a:r>
              <a:rPr lang="zh-CN" sz="2400">
                <a:cs typeface="Arial" panose="020B0604020202020204" pitchFamily="34" charset="0"/>
                <a:sym typeface="+mn-ea"/>
              </a:rPr>
              <a:t>，而且可以为之计算一个证据。</a:t>
            </a:r>
            <a:r>
              <a:rPr lang="en-US" altLang="zh-CN" sz="2400">
                <a:cs typeface="Arial" panose="020B0604020202020204" pitchFamily="34" charset="0"/>
                <a:sym typeface="+mn-ea"/>
              </a:rPr>
              <a:t> </a:t>
            </a:r>
            <a:r>
              <a:rPr lang="zh-CN" altLang="en-US" sz="2400">
                <a:cs typeface="Arial" panose="020B0604020202020204" pitchFamily="34" charset="0"/>
                <a:sym typeface="+mn-ea"/>
              </a:rPr>
              <a:t>通过该证据，即使没有</a:t>
            </a:r>
            <a:r>
              <a:rPr lang="en-US" altLang="zh-CN" sz="2400">
                <a:cs typeface="Arial" panose="020B0604020202020204" pitchFamily="34" charset="0"/>
                <a:sym typeface="+mn-ea"/>
              </a:rPr>
              <a:t>tsk, </a:t>
            </a:r>
            <a:r>
              <a:rPr lang="zh-CN" altLang="en-US" sz="2400">
                <a:cs typeface="Arial" panose="020B0604020202020204" pitchFamily="34" charset="0"/>
                <a:sym typeface="+mn-ea"/>
              </a:rPr>
              <a:t>第三方也能确认该签名的确是由小黑计算产生的。</a:t>
            </a:r>
            <a:endParaRPr lang="zh-CN" altLang="en-US" sz="2400">
              <a:cs typeface="Arial" panose="020B0604020202020204" pitchFamily="34" charset="0"/>
              <a:sym typeface="+mn-ea"/>
            </a:endParaRPr>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现代密码学的研究哲学</a:t>
            </a:r>
            <a:r>
              <a:rPr lang="en-US" altLang="zh-CN">
                <a:sym typeface="+mn-ea"/>
              </a:rPr>
              <a:t>        13/18</a:t>
            </a:r>
            <a:endParaRPr lang="en-US"/>
          </a:p>
        </p:txBody>
      </p:sp>
      <p:sp>
        <p:nvSpPr>
          <p:cNvPr id="3" name="Text Placeholder 2"/>
          <p:cNvSpPr>
            <a:spLocks noGrp="1"/>
          </p:cNvSpPr>
          <p:nvPr>
            <p:ph type="body" idx="1"/>
          </p:nvPr>
        </p:nvSpPr>
        <p:spPr>
          <a:xfrm>
            <a:off x="207010" y="1301115"/>
            <a:ext cx="8749665" cy="5055235"/>
          </a:xfrm>
        </p:spPr>
        <p:txBody>
          <a:bodyPr>
            <a:noAutofit/>
          </a:bodyPr>
          <a:p>
            <a:r>
              <a:rPr lang="en-US" sz="2400">
                <a:highlight>
                  <a:srgbClr val="FFFF00"/>
                </a:highlight>
                <a:sym typeface="+mn-ea"/>
              </a:rPr>
              <a:t> Type5: </a:t>
            </a:r>
            <a:r>
              <a:rPr lang="en-US" sz="2400">
                <a:highlight>
                  <a:srgbClr val="FFFF00"/>
                </a:highlight>
              </a:rPr>
              <a:t>Preserved Entitlement</a:t>
            </a:r>
            <a:endParaRPr lang="en-US" sz="2400">
              <a:highlight>
                <a:srgbClr val="FFFF00"/>
              </a:highlight>
            </a:endParaRPr>
          </a:p>
          <a:p>
            <a:r>
              <a:rPr lang="en-US" sz="2400">
                <a:highlight>
                  <a:srgbClr val="FF00FF"/>
                </a:highlight>
                <a:cs typeface="Arial" panose="020B0604020202020204" pitchFamily="34" charset="0"/>
              </a:rPr>
              <a:t>→</a:t>
            </a:r>
            <a:r>
              <a:rPr lang="en-US" sz="2400">
                <a:cs typeface="Arial" panose="020B0604020202020204" pitchFamily="34" charset="0"/>
              </a:rPr>
              <a:t>  </a:t>
            </a:r>
            <a:r>
              <a:rPr lang="zh-CN" altLang="en-US" sz="2400">
                <a:cs typeface="Arial" panose="020B0604020202020204" pitchFamily="34" charset="0"/>
              </a:rPr>
              <a:t>（验证者有权利）从无法计算到可计算</a:t>
            </a:r>
            <a:endParaRPr lang="zh-CN" altLang="en-US" sz="2400">
              <a:cs typeface="Arial" panose="020B0604020202020204" pitchFamily="34" charset="0"/>
            </a:endParaRPr>
          </a:p>
          <a:p>
            <a:endParaRPr lang="zh-CN" altLang="en-US" sz="2400">
              <a:cs typeface="Arial" panose="020B0604020202020204" pitchFamily="34" charset="0"/>
            </a:endParaRPr>
          </a:p>
          <a:p>
            <a:pPr marL="342900" indent="-342900">
              <a:lnSpc>
                <a:spcPct val="120000"/>
              </a:lnSpc>
              <a:buFont typeface="Wingdings" panose="05000000000000000000" charset="0"/>
              <a:buChar char="o"/>
            </a:pPr>
            <a:r>
              <a:rPr lang="zh-CN" altLang="en-US" sz="2400">
                <a:cs typeface="Arial" panose="020B0604020202020204" pitchFamily="34" charset="0"/>
              </a:rPr>
              <a:t>在第一个群签名方案里，给定一个对</a:t>
            </a:r>
            <a:r>
              <a:rPr lang="en-US" altLang="zh-CN" sz="2400">
                <a:cs typeface="Arial" panose="020B0604020202020204" pitchFamily="34" charset="0"/>
              </a:rPr>
              <a:t>m</a:t>
            </a:r>
            <a:r>
              <a:rPr lang="zh-CN" altLang="en-US" sz="2400">
                <a:cs typeface="Arial" panose="020B0604020202020204" pitchFamily="34" charset="0"/>
              </a:rPr>
              <a:t>的群签名，</a:t>
            </a:r>
            <a:r>
              <a:rPr lang="zh-CN" sz="2400">
                <a:cs typeface="Arial" panose="020B0604020202020204" pitchFamily="34" charset="0"/>
              </a:rPr>
              <a:t>任何验证者都不可以修改该消息</a:t>
            </a:r>
            <a:r>
              <a:rPr lang="en-US" altLang="zh-CN" sz="2400">
                <a:cs typeface="Arial" panose="020B0604020202020204" pitchFamily="34" charset="0"/>
              </a:rPr>
              <a:t>m, </a:t>
            </a:r>
            <a:r>
              <a:rPr lang="zh-CN" altLang="en-US" sz="2400">
                <a:cs typeface="Arial" panose="020B0604020202020204" pitchFamily="34" charset="0"/>
              </a:rPr>
              <a:t>否则对应的群签名无法通过验证。</a:t>
            </a:r>
            <a:endParaRPr lang="zh-CN" altLang="en-US" sz="2400">
              <a:cs typeface="Arial" panose="020B0604020202020204" pitchFamily="34" charset="0"/>
            </a:endParaRPr>
          </a:p>
          <a:p>
            <a:pPr marL="342900" indent="-342900">
              <a:lnSpc>
                <a:spcPct val="120000"/>
              </a:lnSpc>
              <a:buFont typeface="Wingdings" panose="05000000000000000000" charset="0"/>
              <a:buChar char="o"/>
            </a:pPr>
            <a:endParaRPr lang="zh-CN" altLang="en-US" sz="2400">
              <a:cs typeface="Arial" panose="020B0604020202020204" pitchFamily="34" charset="0"/>
            </a:endParaRPr>
          </a:p>
          <a:p>
            <a:pPr marL="342900" indent="-342900">
              <a:lnSpc>
                <a:spcPct val="120000"/>
              </a:lnSpc>
              <a:buFont typeface="Wingdings" panose="05000000000000000000" charset="0"/>
              <a:buChar char="o"/>
            </a:pPr>
            <a:r>
              <a:rPr lang="zh-CN" altLang="en-US" sz="2400">
                <a:cs typeface="Arial" panose="020B0604020202020204" pitchFamily="34" charset="0"/>
              </a:rPr>
              <a:t>第二方案提出了</a:t>
            </a:r>
            <a:r>
              <a:rPr lang="zh-CN" sz="2400">
                <a:cs typeface="Arial" panose="020B0604020202020204" pitchFamily="34" charset="0"/>
              </a:rPr>
              <a:t>具有修订的群签名</a:t>
            </a:r>
            <a:r>
              <a:rPr lang="zh-CN" altLang="en-US" sz="2400">
                <a:cs typeface="Arial" panose="020B0604020202020204" pitchFamily="34" charset="0"/>
              </a:rPr>
              <a:t>。给定比特消息</a:t>
            </a:r>
            <a:r>
              <a:rPr lang="en-US" altLang="zh-CN" sz="2400">
                <a:cs typeface="Arial" panose="020B0604020202020204" pitchFamily="34" charset="0"/>
              </a:rPr>
              <a:t>m, </a:t>
            </a:r>
            <a:r>
              <a:rPr lang="zh-CN" altLang="en-US" sz="2400">
                <a:cs typeface="Arial" panose="020B0604020202020204" pitchFamily="34" charset="0"/>
              </a:rPr>
              <a:t>组成员可以为之产生</a:t>
            </a:r>
            <a:r>
              <a:rPr lang="zh-CN" altLang="en-US" sz="2400">
                <a:cs typeface="Arial" panose="020B0604020202020204" pitchFamily="34" charset="0"/>
                <a:sym typeface="+mn-ea"/>
              </a:rPr>
              <a:t>一个特殊的群签名。它允许</a:t>
            </a:r>
            <a:r>
              <a:rPr lang="zh-CN" sz="2400">
                <a:cs typeface="Arial" panose="020B0604020202020204" pitchFamily="34" charset="0"/>
                <a:sym typeface="+mn-ea"/>
              </a:rPr>
              <a:t>任何验证者对</a:t>
            </a:r>
            <a:r>
              <a:rPr lang="en-US" altLang="zh-CN" sz="2400">
                <a:cs typeface="Arial" panose="020B0604020202020204" pitchFamily="34" charset="0"/>
                <a:sym typeface="+mn-ea"/>
              </a:rPr>
              <a:t>m</a:t>
            </a:r>
            <a:r>
              <a:rPr lang="zh-CN" altLang="en-US" sz="2400">
                <a:cs typeface="Arial" panose="020B0604020202020204" pitchFamily="34" charset="0"/>
                <a:sym typeface="+mn-ea"/>
              </a:rPr>
              <a:t>隐藏</a:t>
            </a:r>
            <a:r>
              <a:rPr lang="en-US" altLang="zh-CN" sz="2400">
                <a:cs typeface="Arial" panose="020B0604020202020204" pitchFamily="34" charset="0"/>
                <a:sym typeface="+mn-ea"/>
              </a:rPr>
              <a:t>5</a:t>
            </a:r>
            <a:r>
              <a:rPr lang="zh-CN" altLang="en-US" sz="2400">
                <a:cs typeface="Arial" panose="020B0604020202020204" pitchFamily="34" charset="0"/>
                <a:sym typeface="+mn-ea"/>
              </a:rPr>
              <a:t>个连续的比特</a:t>
            </a:r>
            <a:r>
              <a:rPr lang="en-US" altLang="zh-CN" sz="2400">
                <a:cs typeface="Arial" panose="020B0604020202020204" pitchFamily="34" charset="0"/>
                <a:sym typeface="+mn-ea"/>
              </a:rPr>
              <a:t>,</a:t>
            </a:r>
            <a:r>
              <a:rPr lang="zh-CN" altLang="en-US" sz="2400">
                <a:cs typeface="Arial" panose="020B0604020202020204" pitchFamily="34" charset="0"/>
                <a:sym typeface="+mn-ea"/>
              </a:rPr>
              <a:t>并能修改相应的群签名，使得</a:t>
            </a:r>
            <a:r>
              <a:rPr lang="en-US" altLang="zh-CN" sz="2400">
                <a:cs typeface="Arial" panose="020B0604020202020204" pitchFamily="34" charset="0"/>
                <a:sym typeface="+mn-ea"/>
              </a:rPr>
              <a:t> </a:t>
            </a:r>
            <a:r>
              <a:rPr lang="zh-CN" altLang="en-US" sz="2400">
                <a:cs typeface="Arial" panose="020B0604020202020204" pitchFamily="34" charset="0"/>
                <a:sym typeface="+mn-ea"/>
              </a:rPr>
              <a:t>修改后的群签名仍然有效。</a:t>
            </a:r>
            <a:endParaRPr lang="zh-CN" altLang="en-US" sz="2400">
              <a:cs typeface="Arial" panose="020B0604020202020204" pitchFamily="34" charset="0"/>
              <a:sym typeface="+mn-ea"/>
            </a:endParaRPr>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现代密码学的研究哲学</a:t>
            </a:r>
            <a:r>
              <a:rPr lang="en-US" altLang="zh-CN">
                <a:sym typeface="+mn-ea"/>
              </a:rPr>
              <a:t>        14/18</a:t>
            </a:r>
            <a:endParaRPr lang="en-US"/>
          </a:p>
        </p:txBody>
      </p:sp>
      <p:sp>
        <p:nvSpPr>
          <p:cNvPr id="3" name="Text Placeholder 2"/>
          <p:cNvSpPr>
            <a:spLocks noGrp="1"/>
          </p:cNvSpPr>
          <p:nvPr>
            <p:ph type="body" idx="1"/>
          </p:nvPr>
        </p:nvSpPr>
        <p:spPr>
          <a:xfrm>
            <a:off x="207010" y="1301115"/>
            <a:ext cx="8749665" cy="5055235"/>
          </a:xfrm>
        </p:spPr>
        <p:txBody>
          <a:bodyPr>
            <a:noAutofit/>
          </a:bodyPr>
          <a:p>
            <a:r>
              <a:rPr lang="en-US" sz="2400">
                <a:highlight>
                  <a:srgbClr val="FFFF00"/>
                </a:highlight>
                <a:sym typeface="+mn-ea"/>
              </a:rPr>
              <a:t> Type5: </a:t>
            </a:r>
            <a:r>
              <a:rPr lang="en-US" sz="2400">
                <a:highlight>
                  <a:srgbClr val="FFFF00"/>
                </a:highlight>
              </a:rPr>
              <a:t>Preserved Entitlement</a:t>
            </a:r>
            <a:endParaRPr lang="en-US" sz="2400">
              <a:highlight>
                <a:srgbClr val="FFFF00"/>
              </a:highlight>
            </a:endParaRPr>
          </a:p>
          <a:p>
            <a:r>
              <a:rPr lang="en-US" sz="2400">
                <a:highlight>
                  <a:srgbClr val="FF00FF"/>
                </a:highlight>
                <a:cs typeface="Arial" panose="020B0604020202020204" pitchFamily="34" charset="0"/>
              </a:rPr>
              <a:t>→</a:t>
            </a:r>
            <a:r>
              <a:rPr lang="en-US" sz="2400">
                <a:cs typeface="Arial" panose="020B0604020202020204" pitchFamily="34" charset="0"/>
              </a:rPr>
              <a:t>  </a:t>
            </a:r>
            <a:r>
              <a:rPr lang="zh-CN" altLang="en-US" sz="2400">
                <a:cs typeface="Arial" panose="020B0604020202020204" pitchFamily="34" charset="0"/>
              </a:rPr>
              <a:t>（签名者有权利）从</a:t>
            </a:r>
            <a:r>
              <a:rPr lang="zh-CN" altLang="en-US" sz="2400" u="sng">
                <a:cs typeface="Arial" panose="020B0604020202020204" pitchFamily="34" charset="0"/>
              </a:rPr>
              <a:t>不得不可以</a:t>
            </a:r>
            <a:r>
              <a:rPr lang="zh-CN" altLang="en-US" sz="2400">
                <a:cs typeface="Arial" panose="020B0604020202020204" pitchFamily="34" charset="0"/>
              </a:rPr>
              <a:t>到</a:t>
            </a:r>
            <a:r>
              <a:rPr lang="zh-CN" altLang="en-US" sz="2400" u="sng">
                <a:cs typeface="Arial" panose="020B0604020202020204" pitchFamily="34" charset="0"/>
              </a:rPr>
              <a:t>大声说不</a:t>
            </a:r>
            <a:endParaRPr lang="zh-CN" altLang="en-US" sz="2400" u="sng">
              <a:cs typeface="Arial" panose="020B0604020202020204" pitchFamily="34" charset="0"/>
            </a:endParaRPr>
          </a:p>
          <a:p>
            <a:endParaRPr lang="zh-CN" altLang="en-US" sz="2400">
              <a:cs typeface="Arial" panose="020B0604020202020204" pitchFamily="34" charset="0"/>
            </a:endParaRPr>
          </a:p>
          <a:p>
            <a:pPr marL="342900" indent="-342900">
              <a:lnSpc>
                <a:spcPct val="120000"/>
              </a:lnSpc>
              <a:buFont typeface="Wingdings" panose="05000000000000000000" charset="0"/>
              <a:buChar char="o"/>
            </a:pPr>
            <a:r>
              <a:rPr lang="zh-CN" altLang="en-US" sz="2400">
                <a:cs typeface="Arial" panose="020B0604020202020204" pitchFamily="34" charset="0"/>
              </a:rPr>
              <a:t>在第一个群签名方案里，</a:t>
            </a:r>
            <a:r>
              <a:rPr lang="en-US" sz="2400">
                <a:cs typeface="Arial" panose="020B0604020202020204" pitchFamily="34" charset="0"/>
              </a:rPr>
              <a:t>tsk</a:t>
            </a:r>
            <a:r>
              <a:rPr lang="zh-CN" altLang="en-US" sz="2400">
                <a:cs typeface="Arial" panose="020B0604020202020204" pitchFamily="34" charset="0"/>
              </a:rPr>
              <a:t>不仅能打开追踪到群签名的签名者身份，也能代替任意的</a:t>
            </a:r>
            <a:r>
              <a:rPr lang="en-US" altLang="zh-CN" sz="2400">
                <a:cs typeface="Arial" panose="020B0604020202020204" pitchFamily="34" charset="0"/>
              </a:rPr>
              <a:t>gsk_i</a:t>
            </a:r>
            <a:r>
              <a:rPr lang="zh-CN" altLang="en-US" sz="2400">
                <a:cs typeface="Arial" panose="020B0604020202020204" pitchFamily="34" charset="0"/>
              </a:rPr>
              <a:t>计算产生群签名。</a:t>
            </a:r>
            <a:endParaRPr lang="zh-CN" altLang="en-US" sz="2400">
              <a:cs typeface="Arial" panose="020B0604020202020204" pitchFamily="34" charset="0"/>
            </a:endParaRPr>
          </a:p>
          <a:p>
            <a:pPr marL="342900" indent="-342900">
              <a:lnSpc>
                <a:spcPct val="120000"/>
              </a:lnSpc>
              <a:buFont typeface="Wingdings" panose="05000000000000000000" charset="0"/>
              <a:buChar char="o"/>
            </a:pPr>
            <a:endParaRPr lang="zh-CN" altLang="en-US" sz="2400">
              <a:cs typeface="Arial" panose="020B0604020202020204" pitchFamily="34" charset="0"/>
            </a:endParaRPr>
          </a:p>
          <a:p>
            <a:pPr marL="342900" indent="-342900">
              <a:lnSpc>
                <a:spcPct val="120000"/>
              </a:lnSpc>
              <a:buFont typeface="Wingdings" panose="05000000000000000000" charset="0"/>
              <a:buChar char="o"/>
            </a:pPr>
            <a:r>
              <a:rPr lang="zh-CN" altLang="en-US" sz="2400">
                <a:cs typeface="Arial" panose="020B0604020202020204" pitchFamily="34" charset="0"/>
              </a:rPr>
              <a:t>第二方案提出了</a:t>
            </a:r>
            <a:r>
              <a:rPr lang="zh-CN" sz="2400">
                <a:cs typeface="Arial" panose="020B0604020202020204" pitchFamily="34" charset="0"/>
              </a:rPr>
              <a:t>功能隔离的群签名</a:t>
            </a:r>
            <a:r>
              <a:rPr lang="zh-CN" altLang="en-US" sz="2400">
                <a:cs typeface="Arial" panose="020B0604020202020204" pitchFamily="34" charset="0"/>
              </a:rPr>
              <a:t>。</a:t>
            </a:r>
            <a:r>
              <a:rPr lang="en-US" sz="2400">
                <a:cs typeface="Arial" panose="020B0604020202020204" pitchFamily="34" charset="0"/>
                <a:sym typeface="+mn-ea"/>
              </a:rPr>
              <a:t>tsk</a:t>
            </a:r>
            <a:r>
              <a:rPr lang="zh-CN" altLang="en-US" sz="2400">
                <a:cs typeface="Arial" panose="020B0604020202020204" pitchFamily="34" charset="0"/>
                <a:sym typeface="+mn-ea"/>
              </a:rPr>
              <a:t>仅能打开追踪到群签名的签名者身份，它无法代替任意的</a:t>
            </a:r>
            <a:r>
              <a:rPr lang="en-US" altLang="zh-CN" sz="2400">
                <a:cs typeface="Arial" panose="020B0604020202020204" pitchFamily="34" charset="0"/>
                <a:sym typeface="+mn-ea"/>
              </a:rPr>
              <a:t>gsk_i</a:t>
            </a:r>
            <a:r>
              <a:rPr lang="zh-CN" altLang="en-US" sz="2400">
                <a:cs typeface="Arial" panose="020B0604020202020204" pitchFamily="34" charset="0"/>
                <a:sym typeface="+mn-ea"/>
              </a:rPr>
              <a:t>计算产生群签名。</a:t>
            </a:r>
            <a:endParaRPr lang="zh-CN" altLang="en-US" sz="2400">
              <a:cs typeface="Arial" panose="020B0604020202020204" pitchFamily="34" charset="0"/>
              <a:sym typeface="+mn-ea"/>
            </a:endParaRPr>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现代密码学的研究哲学</a:t>
            </a:r>
            <a:r>
              <a:rPr lang="en-US" altLang="zh-CN">
                <a:sym typeface="+mn-ea"/>
              </a:rPr>
              <a:t>        15/18</a:t>
            </a:r>
            <a:endParaRPr lang="en-US"/>
          </a:p>
        </p:txBody>
      </p:sp>
      <p:sp>
        <p:nvSpPr>
          <p:cNvPr id="3" name="Text Placeholder 2"/>
          <p:cNvSpPr>
            <a:spLocks noGrp="1"/>
          </p:cNvSpPr>
          <p:nvPr>
            <p:ph type="body" idx="1"/>
          </p:nvPr>
        </p:nvSpPr>
        <p:spPr>
          <a:xfrm>
            <a:off x="207010" y="1301115"/>
            <a:ext cx="8749665" cy="5055235"/>
          </a:xfrm>
        </p:spPr>
        <p:txBody>
          <a:bodyPr>
            <a:noAutofit/>
          </a:bodyPr>
          <a:p>
            <a:r>
              <a:rPr lang="en-US" sz="2400">
                <a:highlight>
                  <a:srgbClr val="00FF00"/>
                </a:highlight>
                <a:sym typeface="+mn-ea"/>
              </a:rPr>
              <a:t> Type5: </a:t>
            </a:r>
            <a:r>
              <a:rPr lang="en-US" sz="2400">
                <a:highlight>
                  <a:srgbClr val="00FF00"/>
                </a:highlight>
              </a:rPr>
              <a:t> Enhanced Privacy</a:t>
            </a:r>
            <a:endParaRPr lang="en-US" sz="2400">
              <a:highlight>
                <a:srgbClr val="00FF00"/>
              </a:highlight>
            </a:endParaRPr>
          </a:p>
          <a:p>
            <a:r>
              <a:rPr lang="en-US" sz="2400">
                <a:highlight>
                  <a:srgbClr val="FF00FF"/>
                </a:highlight>
                <a:cs typeface="Arial" panose="020B0604020202020204" pitchFamily="34" charset="0"/>
              </a:rPr>
              <a:t>→</a:t>
            </a:r>
            <a:r>
              <a:rPr lang="en-US" sz="2400">
                <a:cs typeface="Arial" panose="020B0604020202020204" pitchFamily="34" charset="0"/>
              </a:rPr>
              <a:t>  </a:t>
            </a:r>
            <a:r>
              <a:rPr lang="zh-CN" altLang="en-US" sz="2400">
                <a:cs typeface="Arial" panose="020B0604020202020204" pitchFamily="34" charset="0"/>
              </a:rPr>
              <a:t>（与用户有关的信息）从已知到未知</a:t>
            </a:r>
            <a:endParaRPr lang="zh-CN" altLang="en-US" sz="2400">
              <a:cs typeface="Arial" panose="020B0604020202020204" pitchFamily="34" charset="0"/>
            </a:endParaRPr>
          </a:p>
          <a:p>
            <a:endParaRPr lang="zh-CN" altLang="en-US" sz="2400">
              <a:cs typeface="Arial" panose="020B0604020202020204" pitchFamily="34" charset="0"/>
            </a:endParaRPr>
          </a:p>
          <a:p>
            <a:pPr marL="342900" indent="-342900">
              <a:lnSpc>
                <a:spcPct val="120000"/>
              </a:lnSpc>
              <a:buFont typeface="Wingdings" panose="05000000000000000000" charset="0"/>
              <a:buChar char="o"/>
            </a:pPr>
            <a:r>
              <a:rPr lang="zh-CN" altLang="en-US" sz="2400">
                <a:cs typeface="Arial" panose="020B0604020202020204" pitchFamily="34" charset="0"/>
              </a:rPr>
              <a:t>在第一个群签名方案里，验证者能够从群签名的验证环节中看到</a:t>
            </a:r>
            <a:r>
              <a:rPr lang="en-US" altLang="zh-CN" sz="2400">
                <a:cs typeface="Arial" panose="020B0604020202020204" pitchFamily="34" charset="0"/>
              </a:rPr>
              <a:t>gpk</a:t>
            </a:r>
            <a:r>
              <a:rPr lang="zh-CN" altLang="en-US" sz="2400">
                <a:cs typeface="Arial" panose="020B0604020202020204" pitchFamily="34" charset="0"/>
              </a:rPr>
              <a:t>里面有几个组成员。</a:t>
            </a:r>
            <a:endParaRPr lang="zh-CN" altLang="en-US" sz="2400">
              <a:cs typeface="Arial" panose="020B0604020202020204" pitchFamily="34" charset="0"/>
            </a:endParaRPr>
          </a:p>
          <a:p>
            <a:pPr marL="342900" indent="-342900">
              <a:lnSpc>
                <a:spcPct val="120000"/>
              </a:lnSpc>
              <a:buFont typeface="Wingdings" panose="05000000000000000000" charset="0"/>
              <a:buChar char="o"/>
            </a:pPr>
            <a:endParaRPr lang="zh-CN" altLang="en-US" sz="2400">
              <a:cs typeface="Arial" panose="020B0604020202020204" pitchFamily="34" charset="0"/>
              <a:sym typeface="+mn-ea"/>
            </a:endParaRPr>
          </a:p>
          <a:p>
            <a:pPr marL="342900" indent="-342900">
              <a:lnSpc>
                <a:spcPct val="120000"/>
              </a:lnSpc>
              <a:buFont typeface="Wingdings" panose="05000000000000000000" charset="0"/>
              <a:buChar char="o"/>
            </a:pPr>
            <a:r>
              <a:rPr lang="zh-CN" altLang="en-US" sz="2400">
                <a:cs typeface="Arial" panose="020B0604020202020204" pitchFamily="34" charset="0"/>
                <a:sym typeface="+mn-ea"/>
              </a:rPr>
              <a:t>第二个方案提出了成员个数匿名的群签名，其中</a:t>
            </a:r>
            <a:r>
              <a:rPr lang="en-US" altLang="zh-CN" sz="2400">
                <a:cs typeface="Arial" panose="020B0604020202020204" pitchFamily="34" charset="0"/>
                <a:sym typeface="+mn-ea"/>
              </a:rPr>
              <a:t>gpk</a:t>
            </a:r>
            <a:r>
              <a:rPr lang="zh-CN" altLang="en-US" sz="2400">
                <a:cs typeface="Arial" panose="020B0604020202020204" pitchFamily="34" charset="0"/>
                <a:sym typeface="+mn-ea"/>
              </a:rPr>
              <a:t>是固定大小，验证者无法从它或群签名读取到与成员个数有关的信息。</a:t>
            </a:r>
            <a:endParaRPr lang="zh-CN" altLang="en-US" sz="2400">
              <a:cs typeface="Arial" panose="020B0604020202020204" pitchFamily="34" charset="0"/>
              <a:sym typeface="+mn-ea"/>
            </a:endParaRPr>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t>内容回顾：第四篇论文</a:t>
            </a:r>
            <a:r>
              <a:rPr lang="en-US" altLang="zh-CN">
                <a:sym typeface="+mn-ea"/>
              </a:rPr>
              <a:t>            1/2</a:t>
            </a:r>
            <a:endParaRPr lang="en-US" altLang="zh-CN"/>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
        <p:nvSpPr>
          <p:cNvPr id="3" name="Text Placeholder 2"/>
          <p:cNvSpPr>
            <a:spLocks noGrp="1"/>
          </p:cNvSpPr>
          <p:nvPr>
            <p:ph type="body" idx="1"/>
          </p:nvPr>
        </p:nvSpPr>
        <p:spPr>
          <a:xfrm>
            <a:off x="207010" y="1350645"/>
            <a:ext cx="8749665" cy="5005070"/>
          </a:xfrm>
        </p:spPr>
        <p:txBody>
          <a:bodyPr>
            <a:normAutofit lnSpcReduction="10000"/>
          </a:bodyPr>
          <a:p>
            <a:pPr marL="457200" indent="-457200">
              <a:lnSpc>
                <a:spcPct val="90000"/>
              </a:lnSpc>
              <a:buFont typeface="Wingdings" panose="05000000000000000000" charset="0"/>
              <a:buChar char="o"/>
            </a:pPr>
            <a:r>
              <a:rPr lang="zh-CN" altLang="en-US" sz="2200"/>
              <a:t>从错误到纠错：应对出错的情况</a:t>
            </a:r>
            <a:endParaRPr lang="zh-CN" altLang="en-US" sz="2200"/>
          </a:p>
          <a:p>
            <a:pPr marL="457200" indent="-457200">
              <a:lnSpc>
                <a:spcPct val="90000"/>
              </a:lnSpc>
              <a:buFont typeface="Wingdings" panose="05000000000000000000" charset="0"/>
              <a:buChar char="o"/>
            </a:pPr>
            <a:r>
              <a:rPr lang="zh-CN" altLang="en-US" sz="2200"/>
              <a:t>从静态到动态：应对更加复杂的应用</a:t>
            </a:r>
            <a:endParaRPr lang="zh-CN" altLang="en-US" sz="2200"/>
          </a:p>
          <a:p>
            <a:pPr marL="457200" indent="-457200">
              <a:lnSpc>
                <a:spcPct val="90000"/>
              </a:lnSpc>
              <a:buFont typeface="Wingdings" panose="05000000000000000000" charset="0"/>
              <a:buChar char="o"/>
            </a:pPr>
            <a:r>
              <a:rPr lang="zh-CN" altLang="en-US" sz="2200"/>
              <a:t>从集权到分权：限制计算的权力</a:t>
            </a:r>
            <a:endParaRPr lang="zh-CN" altLang="en-US" sz="2200"/>
          </a:p>
          <a:p>
            <a:pPr marL="457200" indent="-457200">
              <a:lnSpc>
                <a:spcPct val="90000"/>
              </a:lnSpc>
              <a:buFont typeface="Wingdings" panose="05000000000000000000" charset="0"/>
              <a:buChar char="o"/>
            </a:pPr>
            <a:r>
              <a:rPr lang="zh-CN" altLang="en-US" sz="2200"/>
              <a:t>从亲为到授权：更灵活的计算方式</a:t>
            </a:r>
            <a:endParaRPr lang="zh-CN" altLang="en-US" sz="2200"/>
          </a:p>
          <a:p>
            <a:pPr marL="457200" indent="-457200">
              <a:lnSpc>
                <a:spcPct val="90000"/>
              </a:lnSpc>
              <a:buFont typeface="Wingdings" panose="05000000000000000000" charset="0"/>
              <a:buChar char="o"/>
            </a:pPr>
            <a:r>
              <a:rPr lang="zh-CN" altLang="en-US" sz="2200"/>
              <a:t>从清楚到模糊：提高隐私保护</a:t>
            </a:r>
            <a:endParaRPr lang="zh-CN" altLang="en-US" sz="2200"/>
          </a:p>
          <a:p>
            <a:pPr marL="457200" indent="-457200">
              <a:lnSpc>
                <a:spcPct val="90000"/>
              </a:lnSpc>
              <a:buFont typeface="Wingdings" panose="05000000000000000000" charset="0"/>
              <a:buChar char="o"/>
            </a:pPr>
            <a:r>
              <a:rPr lang="zh-CN" altLang="en-US" sz="2200"/>
              <a:t>从模糊到清楚：隐私起了负面作用</a:t>
            </a:r>
            <a:endParaRPr lang="zh-CN" altLang="en-US" sz="2200"/>
          </a:p>
          <a:p>
            <a:pPr marL="457200" indent="-457200">
              <a:lnSpc>
                <a:spcPct val="90000"/>
              </a:lnSpc>
              <a:buFont typeface="Wingdings" panose="05000000000000000000" charset="0"/>
              <a:buChar char="o"/>
            </a:pPr>
            <a:r>
              <a:rPr lang="zh-CN" altLang="en-US" sz="2200"/>
              <a:t>从已知到未知：泄露的信息破坏了隐私</a:t>
            </a:r>
            <a:endParaRPr lang="zh-CN" altLang="en-US" sz="2200"/>
          </a:p>
          <a:p>
            <a:pPr marL="457200" indent="-457200">
              <a:lnSpc>
                <a:spcPct val="90000"/>
              </a:lnSpc>
              <a:buFont typeface="Wingdings" panose="05000000000000000000" charset="0"/>
              <a:buChar char="o"/>
            </a:pPr>
            <a:r>
              <a:rPr lang="zh-CN" altLang="en-US" sz="2200"/>
              <a:t>从全体到个体：减小破坏了和对隐私的破坏</a:t>
            </a:r>
            <a:endParaRPr lang="zh-CN" altLang="en-US" sz="2200"/>
          </a:p>
          <a:p>
            <a:pPr marL="457200" indent="-457200">
              <a:lnSpc>
                <a:spcPct val="90000"/>
              </a:lnSpc>
              <a:buFont typeface="Wingdings" panose="05000000000000000000" charset="0"/>
              <a:buChar char="o"/>
            </a:pPr>
            <a:r>
              <a:rPr lang="zh-CN" altLang="en-US" sz="2200"/>
              <a:t>从个体到全体：增加结果的影响力</a:t>
            </a:r>
            <a:endParaRPr lang="zh-CN" altLang="en-US" sz="2200"/>
          </a:p>
          <a:p>
            <a:pPr marL="457200" indent="-457200">
              <a:lnSpc>
                <a:spcPct val="90000"/>
              </a:lnSpc>
              <a:buFont typeface="Wingdings" panose="05000000000000000000" charset="0"/>
              <a:buChar char="o"/>
            </a:pPr>
            <a:r>
              <a:rPr lang="zh-CN" altLang="en-US" sz="2200"/>
              <a:t>从所有到部分：隐私与应用之间的平衡</a:t>
            </a:r>
            <a:endParaRPr lang="zh-CN" altLang="en-US" sz="2200"/>
          </a:p>
          <a:p>
            <a:pPr marL="457200" indent="-457200">
              <a:lnSpc>
                <a:spcPct val="90000"/>
              </a:lnSpc>
              <a:buFont typeface="Wingdings" panose="05000000000000000000" charset="0"/>
              <a:buChar char="o"/>
            </a:pPr>
            <a:r>
              <a:rPr lang="zh-CN" altLang="en-US" sz="2200"/>
              <a:t>从先后到同时：保证公平性</a:t>
            </a:r>
            <a:endParaRPr lang="zh-CN" altLang="en-US" sz="2200"/>
          </a:p>
          <a:p>
            <a:pPr marL="457200" indent="-457200">
              <a:lnSpc>
                <a:spcPct val="90000"/>
              </a:lnSpc>
              <a:buFont typeface="Wingdings" panose="05000000000000000000" charset="0"/>
              <a:buChar char="o"/>
            </a:pPr>
            <a:r>
              <a:rPr lang="zh-CN" altLang="en-US" sz="2200"/>
              <a:t>从必须到无须：提高应用的效率</a:t>
            </a:r>
            <a:endParaRPr lang="zh-CN" altLang="en-US" sz="2200"/>
          </a:p>
          <a:p>
            <a:pPr marL="457200" indent="-457200">
              <a:lnSpc>
                <a:spcPct val="90000"/>
              </a:lnSpc>
              <a:buFont typeface="Wingdings" panose="05000000000000000000" charset="0"/>
              <a:buChar char="o"/>
            </a:pPr>
            <a:endParaRPr lang="zh-CN" altLang="en-US" sz="2200"/>
          </a:p>
          <a:p>
            <a:pPr marL="457200" indent="-457200">
              <a:lnSpc>
                <a:spcPct val="90000"/>
              </a:lnSpc>
              <a:buFont typeface="Wingdings" panose="05000000000000000000" charset="0"/>
              <a:buChar char="o"/>
            </a:pPr>
            <a:endParaRPr lang="zh-CN" altLang="en-US" sz="2200"/>
          </a:p>
          <a:p>
            <a:pPr marL="457200" indent="-457200">
              <a:lnSpc>
                <a:spcPct val="90000"/>
              </a:lnSpc>
              <a:buFont typeface="Wingdings" panose="05000000000000000000" charset="0"/>
              <a:buChar char="o"/>
            </a:pPr>
            <a:endParaRPr lang="zh-CN" altLang="en-US" sz="2200"/>
          </a:p>
          <a:p>
            <a:pPr marL="457200" indent="-457200">
              <a:lnSpc>
                <a:spcPct val="90000"/>
              </a:lnSpc>
              <a:buFont typeface="Wingdings" panose="05000000000000000000" charset="0"/>
              <a:buChar char="o"/>
            </a:pPr>
            <a:endParaRPr lang="zh-CN" altLang="en-US" sz="2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现代密码学的研究哲学</a:t>
            </a:r>
            <a:r>
              <a:rPr lang="en-US" altLang="zh-CN">
                <a:sym typeface="+mn-ea"/>
              </a:rPr>
              <a:t>        16/18</a:t>
            </a:r>
            <a:endParaRPr lang="en-US"/>
          </a:p>
        </p:txBody>
      </p:sp>
      <p:sp>
        <p:nvSpPr>
          <p:cNvPr id="3" name="Text Placeholder 2"/>
          <p:cNvSpPr>
            <a:spLocks noGrp="1"/>
          </p:cNvSpPr>
          <p:nvPr>
            <p:ph type="body" idx="1"/>
          </p:nvPr>
        </p:nvSpPr>
        <p:spPr>
          <a:xfrm>
            <a:off x="207010" y="1301115"/>
            <a:ext cx="8749665" cy="5055235"/>
          </a:xfrm>
        </p:spPr>
        <p:txBody>
          <a:bodyPr>
            <a:noAutofit/>
          </a:bodyPr>
          <a:p>
            <a:r>
              <a:rPr lang="en-US" sz="2400">
                <a:highlight>
                  <a:srgbClr val="00FF00"/>
                </a:highlight>
                <a:sym typeface="+mn-ea"/>
              </a:rPr>
              <a:t> Type5: </a:t>
            </a:r>
            <a:r>
              <a:rPr lang="en-US" sz="2400">
                <a:highlight>
                  <a:srgbClr val="00FF00"/>
                </a:highlight>
              </a:rPr>
              <a:t> Enhanced Privacy</a:t>
            </a:r>
            <a:endParaRPr lang="en-US" sz="2400">
              <a:highlight>
                <a:srgbClr val="00FF00"/>
              </a:highlight>
            </a:endParaRPr>
          </a:p>
          <a:p>
            <a:r>
              <a:rPr lang="en-US" sz="2400">
                <a:highlight>
                  <a:srgbClr val="FF00FF"/>
                </a:highlight>
                <a:cs typeface="Arial" panose="020B0604020202020204" pitchFamily="34" charset="0"/>
              </a:rPr>
              <a:t>→</a:t>
            </a:r>
            <a:r>
              <a:rPr lang="en-US" sz="2400">
                <a:cs typeface="Arial" panose="020B0604020202020204" pitchFamily="34" charset="0"/>
              </a:rPr>
              <a:t>  </a:t>
            </a:r>
            <a:r>
              <a:rPr lang="zh-CN" altLang="en-US" sz="2400">
                <a:cs typeface="Arial" panose="020B0604020202020204" pitchFamily="34" charset="0"/>
              </a:rPr>
              <a:t>（与用户有关的信息）从清楚到模糊</a:t>
            </a:r>
            <a:endParaRPr lang="zh-CN" altLang="en-US" sz="2400">
              <a:cs typeface="Arial" panose="020B0604020202020204" pitchFamily="34" charset="0"/>
            </a:endParaRPr>
          </a:p>
          <a:p>
            <a:endParaRPr lang="zh-CN" altLang="en-US" sz="2400">
              <a:cs typeface="Arial" panose="020B0604020202020204" pitchFamily="34" charset="0"/>
            </a:endParaRPr>
          </a:p>
          <a:p>
            <a:pPr marL="342900" indent="-342900">
              <a:lnSpc>
                <a:spcPct val="120000"/>
              </a:lnSpc>
              <a:buFont typeface="Wingdings" panose="05000000000000000000" charset="0"/>
              <a:buChar char="o"/>
            </a:pPr>
            <a:r>
              <a:rPr lang="zh-CN" altLang="en-US" sz="2400">
                <a:cs typeface="Arial" panose="020B0604020202020204" pitchFamily="34" charset="0"/>
              </a:rPr>
              <a:t>在第一个群签名方案里，组公钥</a:t>
            </a:r>
            <a:r>
              <a:rPr lang="en-US" altLang="zh-CN" sz="2400">
                <a:cs typeface="Arial" panose="020B0604020202020204" pitchFamily="34" charset="0"/>
              </a:rPr>
              <a:t>gpk</a:t>
            </a:r>
            <a:r>
              <a:rPr lang="zh-CN" altLang="en-US" sz="2400">
                <a:cs typeface="Arial" panose="020B0604020202020204" pitchFamily="34" charset="0"/>
              </a:rPr>
              <a:t>下的任何组成员都以该组的名义发布群签名。虽然组成员的身份是匿名的，但是验证者能够知道签名者一定来自</a:t>
            </a:r>
            <a:r>
              <a:rPr lang="en-US" altLang="zh-CN" sz="2400">
                <a:cs typeface="Arial" panose="020B0604020202020204" pitchFamily="34" charset="0"/>
              </a:rPr>
              <a:t>gpk</a:t>
            </a:r>
            <a:r>
              <a:rPr lang="zh-CN" altLang="en-US" sz="2400">
                <a:cs typeface="Arial" panose="020B0604020202020204" pitchFamily="34" charset="0"/>
              </a:rPr>
              <a:t>这个组</a:t>
            </a:r>
            <a:r>
              <a:rPr lang="zh-CN" altLang="en-US" sz="2400">
                <a:cs typeface="Arial" panose="020B0604020202020204" pitchFamily="34" charset="0"/>
              </a:rPr>
              <a:t>。</a:t>
            </a:r>
            <a:endParaRPr lang="zh-CN" altLang="en-US" sz="2400">
              <a:cs typeface="Arial" panose="020B0604020202020204" pitchFamily="34" charset="0"/>
            </a:endParaRPr>
          </a:p>
          <a:p>
            <a:pPr marL="342900" indent="-342900">
              <a:lnSpc>
                <a:spcPct val="120000"/>
              </a:lnSpc>
              <a:buFont typeface="Wingdings" panose="05000000000000000000" charset="0"/>
              <a:buChar char="o"/>
            </a:pPr>
            <a:r>
              <a:rPr lang="zh-CN" altLang="en-US" sz="2400">
                <a:cs typeface="Arial" panose="020B0604020202020204" pitchFamily="34" charset="0"/>
                <a:sym typeface="+mn-ea"/>
              </a:rPr>
              <a:t>第二个方案提出了环</a:t>
            </a:r>
            <a:r>
              <a:rPr lang="en-US" altLang="zh-CN" sz="2400">
                <a:cs typeface="Arial" panose="020B0604020202020204" pitchFamily="34" charset="0"/>
                <a:sym typeface="+mn-ea"/>
              </a:rPr>
              <a:t>-</a:t>
            </a:r>
            <a:r>
              <a:rPr lang="zh-CN" altLang="en-US" sz="2400">
                <a:cs typeface="Arial" panose="020B0604020202020204" pitchFamily="34" charset="0"/>
                <a:sym typeface="+mn-ea"/>
              </a:rPr>
              <a:t>群签名。组公钥</a:t>
            </a:r>
            <a:r>
              <a:rPr lang="en-US" altLang="zh-CN" sz="2400">
                <a:cs typeface="Arial" panose="020B0604020202020204" pitchFamily="34" charset="0"/>
                <a:sym typeface="+mn-ea"/>
              </a:rPr>
              <a:t>gpk</a:t>
            </a:r>
            <a:r>
              <a:rPr lang="zh-CN" altLang="en-US" sz="2400">
                <a:cs typeface="Arial" panose="020B0604020202020204" pitchFamily="34" charset="0"/>
                <a:sym typeface="+mn-ea"/>
              </a:rPr>
              <a:t>下的任何组成员都以该组的名义发布环群签名，其验证结果显示该签名者来自</a:t>
            </a:r>
            <a:r>
              <a:rPr lang="en-US" altLang="zh-CN" sz="2400">
                <a:cs typeface="Arial" panose="020B0604020202020204" pitchFamily="34" charset="0"/>
                <a:sym typeface="+mn-ea"/>
              </a:rPr>
              <a:t>gpk_1, gpk_2, ……, gpk_n</a:t>
            </a:r>
            <a:r>
              <a:rPr lang="zh-CN" altLang="en-US" sz="2400">
                <a:cs typeface="Arial" panose="020B0604020202020204" pitchFamily="34" charset="0"/>
                <a:sym typeface="+mn-ea"/>
              </a:rPr>
              <a:t>下的某一个组。神奇的是这种环群签名不影响被组管理员打开追踪签名者。</a:t>
            </a:r>
            <a:endParaRPr lang="zh-CN" altLang="en-US" sz="2400">
              <a:cs typeface="Arial" panose="020B0604020202020204" pitchFamily="34" charset="0"/>
              <a:sym typeface="+mn-ea"/>
            </a:endParaRPr>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现代密码学的研究哲学</a:t>
            </a:r>
            <a:r>
              <a:rPr lang="en-US" altLang="zh-CN">
                <a:sym typeface="+mn-ea"/>
              </a:rPr>
              <a:t>        17/18</a:t>
            </a:r>
            <a:endParaRPr lang="en-US"/>
          </a:p>
        </p:txBody>
      </p:sp>
      <p:sp>
        <p:nvSpPr>
          <p:cNvPr id="3" name="Text Placeholder 2"/>
          <p:cNvSpPr>
            <a:spLocks noGrp="1"/>
          </p:cNvSpPr>
          <p:nvPr>
            <p:ph type="body" idx="1"/>
          </p:nvPr>
        </p:nvSpPr>
        <p:spPr>
          <a:xfrm>
            <a:off x="207010" y="1301115"/>
            <a:ext cx="8749665" cy="5055235"/>
          </a:xfrm>
        </p:spPr>
        <p:txBody>
          <a:bodyPr>
            <a:noAutofit/>
          </a:bodyPr>
          <a:p>
            <a:r>
              <a:rPr lang="en-US" sz="2400">
                <a:highlight>
                  <a:srgbClr val="FFFF00"/>
                </a:highlight>
                <a:sym typeface="+mn-ea"/>
              </a:rPr>
              <a:t> Type5: </a:t>
            </a:r>
            <a:r>
              <a:rPr lang="en-US" sz="2400">
                <a:highlight>
                  <a:srgbClr val="FFFF00"/>
                </a:highlight>
              </a:rPr>
              <a:t> Enhanced Security</a:t>
            </a:r>
            <a:endParaRPr lang="en-US" sz="2400">
              <a:highlight>
                <a:srgbClr val="FFFF00"/>
              </a:highlight>
            </a:endParaRPr>
          </a:p>
          <a:p>
            <a:r>
              <a:rPr lang="en-US" sz="2400">
                <a:highlight>
                  <a:srgbClr val="FF00FF"/>
                </a:highlight>
                <a:cs typeface="Arial" panose="020B0604020202020204" pitchFamily="34" charset="0"/>
              </a:rPr>
              <a:t>→</a:t>
            </a:r>
            <a:r>
              <a:rPr lang="en-US" sz="2400">
                <a:cs typeface="Arial" panose="020B0604020202020204" pitchFamily="34" charset="0"/>
              </a:rPr>
              <a:t>  </a:t>
            </a:r>
            <a:r>
              <a:rPr lang="zh-CN" altLang="en-US" sz="2400">
                <a:cs typeface="Arial" panose="020B0604020202020204" pitchFamily="34" charset="0"/>
              </a:rPr>
              <a:t>（与安全模型有关）从较强到更强</a:t>
            </a:r>
            <a:endParaRPr lang="zh-CN" altLang="en-US" sz="2400">
              <a:cs typeface="Arial" panose="020B0604020202020204" pitchFamily="34" charset="0"/>
            </a:endParaRPr>
          </a:p>
          <a:p>
            <a:endParaRPr lang="zh-CN" altLang="en-US" sz="2400">
              <a:cs typeface="Arial" panose="020B0604020202020204" pitchFamily="34" charset="0"/>
            </a:endParaRPr>
          </a:p>
          <a:p>
            <a:pPr marL="342900" indent="-342900">
              <a:lnSpc>
                <a:spcPct val="120000"/>
              </a:lnSpc>
              <a:buFont typeface="Wingdings" panose="05000000000000000000" charset="0"/>
              <a:buChar char="o"/>
            </a:pPr>
            <a:r>
              <a:rPr lang="zh-CN" altLang="en-US" sz="2400">
                <a:cs typeface="Arial" panose="020B0604020202020204" pitchFamily="34" charset="0"/>
              </a:rPr>
              <a:t>在第一个群签名方案里，方案的安全性是建立在敌人只能询问那些有效的群签名，即给定一个验证有效的群签名，挑战者必须打开其签名者身份并告诉敌人。</a:t>
            </a:r>
            <a:endParaRPr lang="zh-CN" altLang="en-US" sz="2400">
              <a:cs typeface="Arial" panose="020B0604020202020204" pitchFamily="34" charset="0"/>
            </a:endParaRPr>
          </a:p>
          <a:p>
            <a:pPr marL="342900" indent="-342900">
              <a:lnSpc>
                <a:spcPct val="120000"/>
              </a:lnSpc>
              <a:buFont typeface="Wingdings" panose="05000000000000000000" charset="0"/>
              <a:buChar char="o"/>
            </a:pPr>
            <a:endParaRPr lang="zh-CN" altLang="en-US" sz="2400">
              <a:cs typeface="Arial" panose="020B0604020202020204" pitchFamily="34" charset="0"/>
              <a:sym typeface="+mn-ea"/>
            </a:endParaRPr>
          </a:p>
          <a:p>
            <a:pPr marL="342900" indent="-342900">
              <a:lnSpc>
                <a:spcPct val="120000"/>
              </a:lnSpc>
              <a:buFont typeface="Wingdings" panose="05000000000000000000" charset="0"/>
              <a:buChar char="o"/>
            </a:pPr>
            <a:r>
              <a:rPr lang="zh-CN" altLang="en-US" sz="2400">
                <a:cs typeface="Arial" panose="020B0604020202020204" pitchFamily="34" charset="0"/>
                <a:sym typeface="+mn-ea"/>
              </a:rPr>
              <a:t>第二个方案提出更安全的群签名。安全性允许</a:t>
            </a:r>
            <a:r>
              <a:rPr lang="zh-CN" altLang="en-US" sz="2400">
                <a:cs typeface="Arial" panose="020B0604020202020204" pitchFamily="34" charset="0"/>
                <a:sym typeface="+mn-ea"/>
              </a:rPr>
              <a:t>敌人询问任意的群签名（包括无效）。给定任意一个签名，挑战者必须运行打开算法并把打开的结果告诉敌人。</a:t>
            </a:r>
            <a:endParaRPr lang="zh-CN" altLang="en-US" sz="2400">
              <a:cs typeface="Arial" panose="020B0604020202020204" pitchFamily="34" charset="0"/>
              <a:sym typeface="+mn-ea"/>
            </a:endParaRPr>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现代密码学的研究哲学</a:t>
            </a:r>
            <a:r>
              <a:rPr lang="en-US" altLang="zh-CN">
                <a:sym typeface="+mn-ea"/>
              </a:rPr>
              <a:t>        18/18</a:t>
            </a:r>
            <a:endParaRPr lang="en-US"/>
          </a:p>
        </p:txBody>
      </p:sp>
      <p:sp>
        <p:nvSpPr>
          <p:cNvPr id="3" name="Text Placeholder 2"/>
          <p:cNvSpPr>
            <a:spLocks noGrp="1"/>
          </p:cNvSpPr>
          <p:nvPr>
            <p:ph type="body" idx="1"/>
          </p:nvPr>
        </p:nvSpPr>
        <p:spPr>
          <a:xfrm>
            <a:off x="207010" y="1301115"/>
            <a:ext cx="8749665" cy="5055235"/>
          </a:xfrm>
        </p:spPr>
        <p:txBody>
          <a:bodyPr>
            <a:noAutofit/>
          </a:bodyPr>
          <a:p>
            <a:r>
              <a:rPr lang="en-US" sz="2400">
                <a:highlight>
                  <a:srgbClr val="FFFF00"/>
                </a:highlight>
                <a:sym typeface="+mn-ea"/>
              </a:rPr>
              <a:t> Type5: </a:t>
            </a:r>
            <a:r>
              <a:rPr lang="en-US" sz="2400">
                <a:highlight>
                  <a:srgbClr val="FFFF00"/>
                </a:highlight>
              </a:rPr>
              <a:t> Enhanced Security</a:t>
            </a:r>
            <a:endParaRPr lang="en-US" sz="2400">
              <a:highlight>
                <a:srgbClr val="FFFF00"/>
              </a:highlight>
            </a:endParaRPr>
          </a:p>
          <a:p>
            <a:r>
              <a:rPr lang="en-US" sz="2400">
                <a:highlight>
                  <a:srgbClr val="FF00FF"/>
                </a:highlight>
                <a:cs typeface="Arial" panose="020B0604020202020204" pitchFamily="34" charset="0"/>
              </a:rPr>
              <a:t>→</a:t>
            </a:r>
            <a:r>
              <a:rPr lang="en-US" sz="2400">
                <a:cs typeface="Arial" panose="020B0604020202020204" pitchFamily="34" charset="0"/>
              </a:rPr>
              <a:t>  </a:t>
            </a:r>
            <a:r>
              <a:rPr lang="zh-CN" altLang="en-US" sz="2400">
                <a:cs typeface="Arial" panose="020B0604020202020204" pitchFamily="34" charset="0"/>
              </a:rPr>
              <a:t>（与负面影响的范围）从全体到部分</a:t>
            </a:r>
            <a:endParaRPr lang="zh-CN" altLang="en-US" sz="2400">
              <a:cs typeface="Arial" panose="020B0604020202020204" pitchFamily="34" charset="0"/>
            </a:endParaRPr>
          </a:p>
          <a:p>
            <a:endParaRPr lang="zh-CN" altLang="en-US" sz="2400">
              <a:cs typeface="Arial" panose="020B0604020202020204" pitchFamily="34" charset="0"/>
            </a:endParaRPr>
          </a:p>
          <a:p>
            <a:pPr marL="342900" indent="-342900">
              <a:lnSpc>
                <a:spcPct val="120000"/>
              </a:lnSpc>
              <a:buFont typeface="Wingdings" panose="05000000000000000000" charset="0"/>
              <a:buChar char="o"/>
            </a:pPr>
            <a:r>
              <a:rPr lang="zh-CN" altLang="en-US" sz="2400">
                <a:cs typeface="Arial" panose="020B0604020202020204" pitchFamily="34" charset="0"/>
              </a:rPr>
              <a:t>在第一个群签名方案里，由于小黑犯错误了，我们需要追踪打开其名义下产生的所有群签名，以完成后期的审计和补救。除了老马亲自一个个打开所有群签名这种方法之外，唯一的做法是老马把</a:t>
            </a:r>
            <a:r>
              <a:rPr lang="en-US" altLang="zh-CN" sz="2400">
                <a:cs typeface="Arial" panose="020B0604020202020204" pitchFamily="34" charset="0"/>
              </a:rPr>
              <a:t>tsk</a:t>
            </a:r>
            <a:r>
              <a:rPr lang="zh-CN" altLang="en-US" sz="2400">
                <a:cs typeface="Arial" panose="020B0604020202020204" pitchFamily="34" charset="0"/>
              </a:rPr>
              <a:t>公布，但这影响太大了。</a:t>
            </a:r>
            <a:endParaRPr lang="zh-CN" altLang="en-US" sz="2400">
              <a:cs typeface="Arial" panose="020B0604020202020204" pitchFamily="34" charset="0"/>
            </a:endParaRPr>
          </a:p>
          <a:p>
            <a:pPr marL="342900" indent="-342900">
              <a:lnSpc>
                <a:spcPct val="120000"/>
              </a:lnSpc>
              <a:buFont typeface="Wingdings" panose="05000000000000000000" charset="0"/>
              <a:buChar char="o"/>
            </a:pPr>
            <a:r>
              <a:rPr lang="zh-CN" altLang="en-US" sz="2400">
                <a:cs typeface="Arial" panose="020B0604020202020204" pitchFamily="34" charset="0"/>
                <a:sym typeface="+mn-ea"/>
              </a:rPr>
              <a:t>第二个方案提取了个体</a:t>
            </a:r>
            <a:r>
              <a:rPr lang="zh-CN" altLang="en-US" sz="2400">
                <a:cs typeface="Arial" panose="020B0604020202020204" pitchFamily="34" charset="0"/>
                <a:sym typeface="+mn-ea"/>
              </a:rPr>
              <a:t>可</a:t>
            </a:r>
            <a:r>
              <a:rPr lang="zh-CN" altLang="en-US" sz="2400">
                <a:cs typeface="Arial" panose="020B0604020202020204" pitchFamily="34" charset="0"/>
                <a:sym typeface="+mn-ea"/>
              </a:rPr>
              <a:t>追踪的群签名。老马可以针对小黑计算一个特别的追踪私钥</a:t>
            </a:r>
            <a:r>
              <a:rPr lang="en-US" altLang="zh-CN" sz="2400">
                <a:cs typeface="Arial" panose="020B0604020202020204" pitchFamily="34" charset="0"/>
                <a:sym typeface="+mn-ea"/>
              </a:rPr>
              <a:t>tsk_H</a:t>
            </a:r>
            <a:r>
              <a:rPr lang="zh-CN" altLang="en-US" sz="2400">
                <a:cs typeface="Arial" panose="020B0604020202020204" pitchFamily="34" charset="0"/>
                <a:sym typeface="+mn-ea"/>
              </a:rPr>
              <a:t>。</a:t>
            </a:r>
            <a:r>
              <a:rPr lang="en-US" altLang="zh-CN" sz="2400">
                <a:cs typeface="Arial" panose="020B0604020202020204" pitchFamily="34" charset="0"/>
                <a:sym typeface="+mn-ea"/>
              </a:rPr>
              <a:t> </a:t>
            </a:r>
            <a:r>
              <a:rPr lang="zh-CN" altLang="en-US" sz="2400">
                <a:cs typeface="Arial" panose="020B0604020202020204" pitchFamily="34" charset="0"/>
                <a:sym typeface="+mn-ea"/>
              </a:rPr>
              <a:t>它只能打开并追踪由小黑计算产生的群签名。</a:t>
            </a:r>
            <a:endParaRPr lang="zh-CN" altLang="en-US" sz="2400">
              <a:cs typeface="Arial" panose="020B0604020202020204" pitchFamily="34" charset="0"/>
              <a:sym typeface="+mn-ea"/>
            </a:endParaRPr>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60350" y="2589530"/>
            <a:ext cx="8749665" cy="839470"/>
          </a:xfrm>
        </p:spPr>
        <p:txBody>
          <a:bodyPr/>
          <a:p>
            <a:pPr algn="ctr"/>
            <a:r>
              <a:rPr lang="zh-CN"/>
              <a:t>与功能升级相关的论文导读</a:t>
            </a:r>
            <a:r>
              <a:rPr lang="en-US" altLang="zh-CN"/>
              <a:t>……</a:t>
            </a:r>
            <a:endParaRPr lang="en-US" altLang="zh-CN"/>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p:cNvPicPr>
            <a:picLocks noChangeAspect="1"/>
          </p:cNvPicPr>
          <p:nvPr/>
        </p:nvPicPr>
        <p:blipFill>
          <a:blip r:embed="rId1"/>
          <a:stretch>
            <a:fillRect/>
          </a:stretch>
        </p:blipFill>
        <p:spPr>
          <a:xfrm>
            <a:off x="952500" y="762635"/>
            <a:ext cx="7239000" cy="981075"/>
          </a:xfrm>
          <a:prstGeom prst="rect">
            <a:avLst/>
          </a:prstGeom>
        </p:spPr>
      </p:pic>
      <p:sp>
        <p:nvSpPr>
          <p:cNvPr id="2" name="Title 1"/>
          <p:cNvSpPr>
            <a:spLocks noGrp="1"/>
          </p:cNvSpPr>
          <p:nvPr>
            <p:ph type="title"/>
          </p:nvPr>
        </p:nvSpPr>
        <p:spPr/>
        <p:txBody>
          <a:bodyPr/>
          <a:p>
            <a:r>
              <a:rPr lang="zh-CN" altLang="en-US"/>
              <a:t>论文导读</a:t>
            </a:r>
            <a:r>
              <a:rPr lang="en-US" altLang="zh-CN"/>
              <a:t>                              1/10 </a:t>
            </a:r>
            <a:endParaRPr lang="en-US" altLang="zh-CN"/>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pic>
        <p:nvPicPr>
          <p:cNvPr id="7" name="Picture 6"/>
          <p:cNvPicPr>
            <a:picLocks noChangeAspect="1"/>
          </p:cNvPicPr>
          <p:nvPr/>
        </p:nvPicPr>
        <p:blipFill>
          <a:blip r:embed="rId2"/>
          <a:stretch>
            <a:fillRect/>
          </a:stretch>
        </p:blipFill>
        <p:spPr>
          <a:xfrm>
            <a:off x="1034415" y="1848485"/>
            <a:ext cx="6898005" cy="440309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Picture 7"/>
          <p:cNvPicPr>
            <a:picLocks noChangeAspect="1"/>
          </p:cNvPicPr>
          <p:nvPr/>
        </p:nvPicPr>
        <p:blipFill>
          <a:blip r:embed="rId1"/>
          <a:stretch>
            <a:fillRect/>
          </a:stretch>
        </p:blipFill>
        <p:spPr>
          <a:xfrm>
            <a:off x="1567815" y="1378585"/>
            <a:ext cx="6483985" cy="4786630"/>
          </a:xfrm>
          <a:prstGeom prst="rect">
            <a:avLst/>
          </a:prstGeom>
        </p:spPr>
      </p:pic>
      <p:pic>
        <p:nvPicPr>
          <p:cNvPr id="3" name="Picture 2"/>
          <p:cNvPicPr>
            <a:picLocks noChangeAspect="1"/>
          </p:cNvPicPr>
          <p:nvPr/>
        </p:nvPicPr>
        <p:blipFill>
          <a:blip r:embed="rId2"/>
          <a:stretch>
            <a:fillRect/>
          </a:stretch>
        </p:blipFill>
        <p:spPr>
          <a:xfrm>
            <a:off x="2312035" y="540385"/>
            <a:ext cx="6067425" cy="1009650"/>
          </a:xfrm>
          <a:prstGeom prst="rect">
            <a:avLst/>
          </a:prstGeom>
        </p:spPr>
      </p:pic>
      <p:sp>
        <p:nvSpPr>
          <p:cNvPr id="2" name="Title 1"/>
          <p:cNvSpPr>
            <a:spLocks noGrp="1"/>
          </p:cNvSpPr>
          <p:nvPr>
            <p:ph type="title"/>
          </p:nvPr>
        </p:nvSpPr>
        <p:spPr/>
        <p:txBody>
          <a:bodyPr/>
          <a:p>
            <a:r>
              <a:rPr lang="zh-CN" altLang="en-US"/>
              <a:t>论文导读</a:t>
            </a:r>
            <a:r>
              <a:rPr lang="en-US" altLang="zh-CN"/>
              <a:t>                              2/10 </a:t>
            </a:r>
            <a:endParaRPr lang="en-US" altLang="zh-CN"/>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p:cNvPicPr>
            <a:picLocks noChangeAspect="1"/>
          </p:cNvPicPr>
          <p:nvPr/>
        </p:nvPicPr>
        <p:blipFill>
          <a:blip r:embed="rId1"/>
          <a:stretch>
            <a:fillRect/>
          </a:stretch>
        </p:blipFill>
        <p:spPr>
          <a:xfrm>
            <a:off x="1566545" y="769620"/>
            <a:ext cx="6682105" cy="1168400"/>
          </a:xfrm>
          <a:prstGeom prst="rect">
            <a:avLst/>
          </a:prstGeom>
        </p:spPr>
      </p:pic>
      <p:sp>
        <p:nvSpPr>
          <p:cNvPr id="2" name="Title 1"/>
          <p:cNvSpPr>
            <a:spLocks noGrp="1"/>
          </p:cNvSpPr>
          <p:nvPr>
            <p:ph type="title"/>
          </p:nvPr>
        </p:nvSpPr>
        <p:spPr/>
        <p:txBody>
          <a:bodyPr/>
          <a:p>
            <a:r>
              <a:rPr lang="zh-CN" altLang="en-US"/>
              <a:t>论文导读</a:t>
            </a:r>
            <a:r>
              <a:rPr lang="en-US" altLang="zh-CN"/>
              <a:t>                              3/10 </a:t>
            </a:r>
            <a:endParaRPr lang="en-US" altLang="zh-CN"/>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pic>
        <p:nvPicPr>
          <p:cNvPr id="7" name="Picture 6"/>
          <p:cNvPicPr>
            <a:picLocks noChangeAspect="1"/>
          </p:cNvPicPr>
          <p:nvPr/>
        </p:nvPicPr>
        <p:blipFill>
          <a:blip r:embed="rId2"/>
          <a:stretch>
            <a:fillRect/>
          </a:stretch>
        </p:blipFill>
        <p:spPr>
          <a:xfrm>
            <a:off x="1353820" y="2055495"/>
            <a:ext cx="6347460" cy="411734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论文导读</a:t>
            </a:r>
            <a:r>
              <a:rPr lang="en-US" altLang="zh-CN"/>
              <a:t>                              4/10 </a:t>
            </a:r>
            <a:endParaRPr lang="en-US" altLang="zh-CN"/>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pic>
        <p:nvPicPr>
          <p:cNvPr id="3" name="Picture 2"/>
          <p:cNvPicPr>
            <a:picLocks noChangeAspect="1"/>
          </p:cNvPicPr>
          <p:nvPr/>
        </p:nvPicPr>
        <p:blipFill>
          <a:blip r:embed="rId1"/>
          <a:stretch>
            <a:fillRect/>
          </a:stretch>
        </p:blipFill>
        <p:spPr>
          <a:xfrm>
            <a:off x="1314450" y="789940"/>
            <a:ext cx="6515100" cy="1266825"/>
          </a:xfrm>
          <a:prstGeom prst="rect">
            <a:avLst/>
          </a:prstGeom>
        </p:spPr>
      </p:pic>
      <p:pic>
        <p:nvPicPr>
          <p:cNvPr id="8" name="Picture 7"/>
          <p:cNvPicPr>
            <a:picLocks noChangeAspect="1"/>
          </p:cNvPicPr>
          <p:nvPr/>
        </p:nvPicPr>
        <p:blipFill>
          <a:blip r:embed="rId2"/>
          <a:stretch>
            <a:fillRect/>
          </a:stretch>
        </p:blipFill>
        <p:spPr>
          <a:xfrm>
            <a:off x="553720" y="2374900"/>
            <a:ext cx="8098790" cy="363093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p:cNvPicPr>
            <a:picLocks noChangeAspect="1"/>
          </p:cNvPicPr>
          <p:nvPr/>
        </p:nvPicPr>
        <p:blipFill>
          <a:blip r:embed="rId1"/>
          <a:stretch>
            <a:fillRect/>
          </a:stretch>
        </p:blipFill>
        <p:spPr>
          <a:xfrm>
            <a:off x="1343025" y="638175"/>
            <a:ext cx="6457950" cy="1047750"/>
          </a:xfrm>
          <a:prstGeom prst="rect">
            <a:avLst/>
          </a:prstGeom>
        </p:spPr>
      </p:pic>
      <p:sp>
        <p:nvSpPr>
          <p:cNvPr id="2" name="Title 1"/>
          <p:cNvSpPr>
            <a:spLocks noGrp="1"/>
          </p:cNvSpPr>
          <p:nvPr>
            <p:ph type="title"/>
          </p:nvPr>
        </p:nvSpPr>
        <p:spPr/>
        <p:txBody>
          <a:bodyPr/>
          <a:p>
            <a:r>
              <a:rPr lang="zh-CN" altLang="en-US"/>
              <a:t>论文导读</a:t>
            </a:r>
            <a:r>
              <a:rPr lang="en-US" altLang="zh-CN"/>
              <a:t>                              5/10 </a:t>
            </a:r>
            <a:endParaRPr lang="en-US" altLang="zh-CN"/>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pic>
        <p:nvPicPr>
          <p:cNvPr id="7" name="Picture 6"/>
          <p:cNvPicPr>
            <a:picLocks noChangeAspect="1"/>
          </p:cNvPicPr>
          <p:nvPr/>
        </p:nvPicPr>
        <p:blipFill>
          <a:blip r:embed="rId2"/>
          <a:stretch>
            <a:fillRect/>
          </a:stretch>
        </p:blipFill>
        <p:spPr>
          <a:xfrm>
            <a:off x="744220" y="1608455"/>
            <a:ext cx="7381875" cy="455295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论文导读</a:t>
            </a:r>
            <a:r>
              <a:rPr lang="en-US" altLang="zh-CN"/>
              <a:t>                              6/10 </a:t>
            </a:r>
            <a:endParaRPr lang="en-US" altLang="zh-CN"/>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pic>
        <p:nvPicPr>
          <p:cNvPr id="3" name="Picture 2"/>
          <p:cNvPicPr>
            <a:picLocks noChangeAspect="1"/>
          </p:cNvPicPr>
          <p:nvPr/>
        </p:nvPicPr>
        <p:blipFill>
          <a:blip r:embed="rId1"/>
          <a:stretch>
            <a:fillRect/>
          </a:stretch>
        </p:blipFill>
        <p:spPr>
          <a:xfrm>
            <a:off x="675640" y="920115"/>
            <a:ext cx="8065135" cy="1286510"/>
          </a:xfrm>
          <a:prstGeom prst="rect">
            <a:avLst/>
          </a:prstGeom>
        </p:spPr>
      </p:pic>
      <p:pic>
        <p:nvPicPr>
          <p:cNvPr id="8" name="Picture 7"/>
          <p:cNvPicPr>
            <a:picLocks noChangeAspect="1"/>
          </p:cNvPicPr>
          <p:nvPr/>
        </p:nvPicPr>
        <p:blipFill>
          <a:blip r:embed="rId2"/>
          <a:stretch>
            <a:fillRect/>
          </a:stretch>
        </p:blipFill>
        <p:spPr>
          <a:xfrm>
            <a:off x="247015" y="2642870"/>
            <a:ext cx="8709660" cy="22885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t>内容回顾：第四篇论文</a:t>
            </a:r>
            <a:r>
              <a:rPr lang="en-US" altLang="zh-CN"/>
              <a:t>            2/2</a:t>
            </a:r>
            <a:endParaRPr lang="zh-CN" altLang="en-US"/>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
        <p:nvSpPr>
          <p:cNvPr id="3" name="Text Placeholder 2"/>
          <p:cNvSpPr>
            <a:spLocks noGrp="1"/>
          </p:cNvSpPr>
          <p:nvPr>
            <p:ph type="body" idx="1"/>
          </p:nvPr>
        </p:nvSpPr>
        <p:spPr>
          <a:xfrm>
            <a:off x="207010" y="1350645"/>
            <a:ext cx="8749665" cy="5005070"/>
          </a:xfrm>
        </p:spPr>
        <p:txBody>
          <a:bodyPr>
            <a:normAutofit lnSpcReduction="10000"/>
          </a:bodyPr>
          <a:p>
            <a:pPr marL="457200" indent="-457200">
              <a:lnSpc>
                <a:spcPct val="90000"/>
              </a:lnSpc>
              <a:buFont typeface="Wingdings" panose="05000000000000000000" charset="0"/>
              <a:buChar char="o"/>
            </a:pPr>
            <a:r>
              <a:rPr lang="zh-CN" altLang="en-US" sz="2200"/>
              <a:t>从错误到纠错：应对出错的情况</a:t>
            </a:r>
            <a:endParaRPr lang="zh-CN" altLang="en-US" sz="2200"/>
          </a:p>
          <a:p>
            <a:pPr marL="457200" indent="-457200">
              <a:lnSpc>
                <a:spcPct val="90000"/>
              </a:lnSpc>
              <a:buFont typeface="Wingdings" panose="05000000000000000000" charset="0"/>
              <a:buChar char="o"/>
            </a:pPr>
            <a:r>
              <a:rPr lang="zh-CN" altLang="en-US" sz="2200"/>
              <a:t>从静态到动态：应对更加复杂的应用</a:t>
            </a:r>
            <a:endParaRPr lang="zh-CN" altLang="en-US" sz="2200"/>
          </a:p>
          <a:p>
            <a:pPr marL="457200" indent="-457200">
              <a:lnSpc>
                <a:spcPct val="90000"/>
              </a:lnSpc>
              <a:buFont typeface="Wingdings" panose="05000000000000000000" charset="0"/>
              <a:buChar char="o"/>
            </a:pPr>
            <a:r>
              <a:rPr lang="zh-CN" altLang="en-US" sz="2200"/>
              <a:t>从集权到分权：限制计算的权力</a:t>
            </a:r>
            <a:endParaRPr lang="zh-CN" altLang="en-US" sz="2200"/>
          </a:p>
          <a:p>
            <a:pPr marL="457200" indent="-457200">
              <a:lnSpc>
                <a:spcPct val="90000"/>
              </a:lnSpc>
              <a:buFont typeface="Wingdings" panose="05000000000000000000" charset="0"/>
              <a:buChar char="o"/>
            </a:pPr>
            <a:r>
              <a:rPr lang="zh-CN" altLang="en-US" sz="2200"/>
              <a:t>从亲为到授权：更灵活的计算方式</a:t>
            </a:r>
            <a:endParaRPr lang="zh-CN" altLang="en-US" sz="2200"/>
          </a:p>
          <a:p>
            <a:pPr marL="457200" indent="-457200">
              <a:lnSpc>
                <a:spcPct val="90000"/>
              </a:lnSpc>
              <a:buFont typeface="Wingdings" panose="05000000000000000000" charset="0"/>
              <a:buChar char="o"/>
            </a:pPr>
            <a:r>
              <a:rPr lang="zh-CN" altLang="en-US" sz="2200"/>
              <a:t>从清楚到模糊：提高隐私保护</a:t>
            </a:r>
            <a:endParaRPr lang="zh-CN" altLang="en-US" sz="2200"/>
          </a:p>
          <a:p>
            <a:pPr marL="457200" indent="-457200">
              <a:lnSpc>
                <a:spcPct val="90000"/>
              </a:lnSpc>
              <a:buFont typeface="Wingdings" panose="05000000000000000000" charset="0"/>
              <a:buChar char="o"/>
            </a:pPr>
            <a:r>
              <a:rPr lang="zh-CN" altLang="en-US" sz="2200"/>
              <a:t>从模糊到清楚：隐私起了负面作用</a:t>
            </a:r>
            <a:endParaRPr lang="zh-CN" altLang="en-US" sz="2200"/>
          </a:p>
          <a:p>
            <a:pPr marL="457200" indent="-457200">
              <a:lnSpc>
                <a:spcPct val="90000"/>
              </a:lnSpc>
              <a:buFont typeface="Wingdings" panose="05000000000000000000" charset="0"/>
              <a:buChar char="o"/>
            </a:pPr>
            <a:r>
              <a:rPr lang="zh-CN" altLang="en-US" sz="2200"/>
              <a:t>从已知到未知：泄露的信息破坏了隐私</a:t>
            </a:r>
            <a:endParaRPr lang="zh-CN" altLang="en-US" sz="2200"/>
          </a:p>
          <a:p>
            <a:pPr marL="457200" indent="-457200">
              <a:lnSpc>
                <a:spcPct val="90000"/>
              </a:lnSpc>
              <a:buFont typeface="Wingdings" panose="05000000000000000000" charset="0"/>
              <a:buChar char="o"/>
            </a:pPr>
            <a:r>
              <a:rPr lang="zh-CN" altLang="en-US" sz="2200"/>
              <a:t>从全体到个体：减小破坏了和对隐私的破坏</a:t>
            </a:r>
            <a:endParaRPr lang="zh-CN" altLang="en-US" sz="2200"/>
          </a:p>
          <a:p>
            <a:pPr marL="457200" indent="-457200">
              <a:lnSpc>
                <a:spcPct val="90000"/>
              </a:lnSpc>
              <a:buFont typeface="Wingdings" panose="05000000000000000000" charset="0"/>
              <a:buChar char="o"/>
            </a:pPr>
            <a:r>
              <a:rPr lang="zh-CN" altLang="en-US" sz="2200"/>
              <a:t>从个体到全体：增加结果的影响力</a:t>
            </a:r>
            <a:endParaRPr lang="zh-CN" altLang="en-US" sz="2200"/>
          </a:p>
          <a:p>
            <a:pPr marL="457200" indent="-457200">
              <a:lnSpc>
                <a:spcPct val="90000"/>
              </a:lnSpc>
              <a:buFont typeface="Wingdings" panose="05000000000000000000" charset="0"/>
              <a:buChar char="o"/>
            </a:pPr>
            <a:r>
              <a:rPr lang="zh-CN" altLang="en-US" sz="2200"/>
              <a:t>从所有到部分：隐私与应用之间的平衡</a:t>
            </a:r>
            <a:endParaRPr lang="zh-CN" altLang="en-US" sz="2200"/>
          </a:p>
          <a:p>
            <a:pPr marL="457200" indent="-457200">
              <a:lnSpc>
                <a:spcPct val="90000"/>
              </a:lnSpc>
              <a:buFont typeface="Wingdings" panose="05000000000000000000" charset="0"/>
              <a:buChar char="o"/>
            </a:pPr>
            <a:r>
              <a:rPr lang="zh-CN" altLang="en-US" sz="2200"/>
              <a:t>从先后到同时：保证公平性</a:t>
            </a:r>
            <a:endParaRPr lang="zh-CN" altLang="en-US" sz="2200"/>
          </a:p>
          <a:p>
            <a:pPr marL="457200" indent="-457200">
              <a:lnSpc>
                <a:spcPct val="90000"/>
              </a:lnSpc>
              <a:buFont typeface="Wingdings" panose="05000000000000000000" charset="0"/>
              <a:buChar char="o"/>
            </a:pPr>
            <a:r>
              <a:rPr lang="zh-CN" altLang="en-US" sz="2200"/>
              <a:t>从必须到无须：提高应用的效率</a:t>
            </a:r>
            <a:endParaRPr lang="zh-CN" altLang="en-US" sz="2200"/>
          </a:p>
          <a:p>
            <a:pPr marL="457200" indent="-457200">
              <a:lnSpc>
                <a:spcPct val="90000"/>
              </a:lnSpc>
              <a:buFont typeface="Wingdings" panose="05000000000000000000" charset="0"/>
              <a:buChar char="o"/>
            </a:pPr>
            <a:endParaRPr lang="zh-CN" altLang="en-US" sz="2200"/>
          </a:p>
          <a:p>
            <a:pPr marL="457200" indent="-457200">
              <a:lnSpc>
                <a:spcPct val="90000"/>
              </a:lnSpc>
              <a:buFont typeface="Wingdings" panose="05000000000000000000" charset="0"/>
              <a:buChar char="o"/>
            </a:pPr>
            <a:endParaRPr lang="zh-CN" altLang="en-US" sz="2200"/>
          </a:p>
          <a:p>
            <a:pPr marL="457200" indent="-457200">
              <a:lnSpc>
                <a:spcPct val="90000"/>
              </a:lnSpc>
              <a:buFont typeface="Wingdings" panose="05000000000000000000" charset="0"/>
              <a:buChar char="o"/>
            </a:pPr>
            <a:endParaRPr lang="zh-CN" altLang="en-US" sz="2200"/>
          </a:p>
          <a:p>
            <a:pPr marL="457200" indent="-457200">
              <a:lnSpc>
                <a:spcPct val="90000"/>
              </a:lnSpc>
              <a:buFont typeface="Wingdings" panose="05000000000000000000" charset="0"/>
              <a:buChar char="o"/>
            </a:pPr>
            <a:endParaRPr lang="zh-CN" altLang="en-US" sz="2200"/>
          </a:p>
        </p:txBody>
      </p:sp>
      <p:sp>
        <p:nvSpPr>
          <p:cNvPr id="6" name="Text Box 5"/>
          <p:cNvSpPr txBox="1"/>
          <p:nvPr/>
        </p:nvSpPr>
        <p:spPr>
          <a:xfrm>
            <a:off x="5958840" y="2875915"/>
            <a:ext cx="2997835" cy="1106805"/>
          </a:xfrm>
          <a:prstGeom prst="rect">
            <a:avLst/>
          </a:prstGeom>
          <a:solidFill>
            <a:srgbClr val="C00000"/>
          </a:solidFill>
        </p:spPr>
        <p:txBody>
          <a:bodyPr wrap="square" rtlCol="0" anchor="t">
            <a:spAutoFit/>
          </a:bodyPr>
          <a:p>
            <a:pPr algn="ctr"/>
            <a:r>
              <a:rPr lang="zh-CN" altLang="en-US" sz="2200" b="1">
                <a:solidFill>
                  <a:schemeClr val="bg1"/>
                </a:solidFill>
                <a:sym typeface="+mn-ea"/>
              </a:rPr>
              <a:t>第四篇论文里的这些研究逻辑</a:t>
            </a:r>
            <a:r>
              <a:rPr lang="zh-CN" altLang="en-US" sz="2200" b="1">
                <a:solidFill>
                  <a:schemeClr val="bg1"/>
                </a:solidFill>
                <a:sym typeface="+mn-ea"/>
              </a:rPr>
              <a:t>能不能</a:t>
            </a:r>
            <a:r>
              <a:rPr lang="zh-CN" altLang="en-US" sz="2200" b="1">
                <a:solidFill>
                  <a:schemeClr val="bg1"/>
                </a:solidFill>
                <a:sym typeface="+mn-ea"/>
              </a:rPr>
              <a:t>再高度归纳一下？</a:t>
            </a:r>
            <a:endParaRPr lang="zh-CN" altLang="en-US" sz="2200" b="1">
              <a:solidFill>
                <a:schemeClr val="bg1"/>
              </a:solidFill>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p:cNvPicPr>
            <a:picLocks noChangeAspect="1"/>
          </p:cNvPicPr>
          <p:nvPr/>
        </p:nvPicPr>
        <p:blipFill>
          <a:blip r:embed="rId1"/>
          <a:stretch>
            <a:fillRect/>
          </a:stretch>
        </p:blipFill>
        <p:spPr>
          <a:xfrm>
            <a:off x="1125855" y="1665605"/>
            <a:ext cx="6911975" cy="4563110"/>
          </a:xfrm>
          <a:prstGeom prst="rect">
            <a:avLst/>
          </a:prstGeom>
        </p:spPr>
      </p:pic>
      <p:pic>
        <p:nvPicPr>
          <p:cNvPr id="6" name="Picture 5"/>
          <p:cNvPicPr>
            <a:picLocks noChangeAspect="1"/>
          </p:cNvPicPr>
          <p:nvPr/>
        </p:nvPicPr>
        <p:blipFill>
          <a:blip r:embed="rId2"/>
          <a:stretch>
            <a:fillRect/>
          </a:stretch>
        </p:blipFill>
        <p:spPr>
          <a:xfrm>
            <a:off x="1833245" y="739140"/>
            <a:ext cx="6115050" cy="1095375"/>
          </a:xfrm>
          <a:prstGeom prst="rect">
            <a:avLst/>
          </a:prstGeom>
        </p:spPr>
      </p:pic>
      <p:sp>
        <p:nvSpPr>
          <p:cNvPr id="2" name="Title 1"/>
          <p:cNvSpPr>
            <a:spLocks noGrp="1"/>
          </p:cNvSpPr>
          <p:nvPr>
            <p:ph type="title"/>
          </p:nvPr>
        </p:nvSpPr>
        <p:spPr/>
        <p:txBody>
          <a:bodyPr/>
          <a:p>
            <a:r>
              <a:rPr lang="zh-CN" altLang="en-US"/>
              <a:t>论文导读</a:t>
            </a:r>
            <a:r>
              <a:rPr lang="en-US" altLang="zh-CN"/>
              <a:t>                              7/10 </a:t>
            </a:r>
            <a:endParaRPr lang="en-US" altLang="zh-CN"/>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p:cNvPicPr>
            <a:picLocks noChangeAspect="1"/>
          </p:cNvPicPr>
          <p:nvPr/>
        </p:nvPicPr>
        <p:blipFill>
          <a:blip r:embed="rId1"/>
          <a:stretch>
            <a:fillRect/>
          </a:stretch>
        </p:blipFill>
        <p:spPr>
          <a:xfrm>
            <a:off x="1685925" y="659130"/>
            <a:ext cx="5772150" cy="1323975"/>
          </a:xfrm>
          <a:prstGeom prst="rect">
            <a:avLst/>
          </a:prstGeom>
        </p:spPr>
      </p:pic>
      <p:sp>
        <p:nvSpPr>
          <p:cNvPr id="2" name="Title 1"/>
          <p:cNvSpPr>
            <a:spLocks noGrp="1"/>
          </p:cNvSpPr>
          <p:nvPr>
            <p:ph type="title"/>
          </p:nvPr>
        </p:nvSpPr>
        <p:spPr/>
        <p:txBody>
          <a:bodyPr/>
          <a:p>
            <a:r>
              <a:rPr lang="zh-CN" altLang="en-US"/>
              <a:t>论文导读</a:t>
            </a:r>
            <a:r>
              <a:rPr lang="en-US" altLang="zh-CN"/>
              <a:t>                              8/10 </a:t>
            </a:r>
            <a:endParaRPr lang="en-US" altLang="zh-CN"/>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pic>
        <p:nvPicPr>
          <p:cNvPr id="8" name="Picture 7"/>
          <p:cNvPicPr>
            <a:picLocks noChangeAspect="1"/>
          </p:cNvPicPr>
          <p:nvPr/>
        </p:nvPicPr>
        <p:blipFill>
          <a:blip r:embed="rId2"/>
          <a:stretch>
            <a:fillRect/>
          </a:stretch>
        </p:blipFill>
        <p:spPr>
          <a:xfrm>
            <a:off x="389890" y="2569210"/>
            <a:ext cx="8490585" cy="275526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p:cNvPicPr>
            <a:picLocks noChangeAspect="1"/>
          </p:cNvPicPr>
          <p:nvPr/>
        </p:nvPicPr>
        <p:blipFill>
          <a:blip r:embed="rId1"/>
          <a:stretch>
            <a:fillRect/>
          </a:stretch>
        </p:blipFill>
        <p:spPr>
          <a:xfrm>
            <a:off x="1729105" y="668655"/>
            <a:ext cx="5867400" cy="1304925"/>
          </a:xfrm>
          <a:prstGeom prst="rect">
            <a:avLst/>
          </a:prstGeom>
        </p:spPr>
      </p:pic>
      <p:sp>
        <p:nvSpPr>
          <p:cNvPr id="2" name="Title 1"/>
          <p:cNvSpPr>
            <a:spLocks noGrp="1"/>
          </p:cNvSpPr>
          <p:nvPr>
            <p:ph type="title"/>
          </p:nvPr>
        </p:nvSpPr>
        <p:spPr/>
        <p:txBody>
          <a:bodyPr/>
          <a:p>
            <a:r>
              <a:rPr lang="zh-CN" altLang="en-US"/>
              <a:t>论文导读</a:t>
            </a:r>
            <a:r>
              <a:rPr lang="en-US" altLang="zh-CN"/>
              <a:t>                              9/10 </a:t>
            </a:r>
            <a:endParaRPr lang="en-US" altLang="zh-CN"/>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pic>
        <p:nvPicPr>
          <p:cNvPr id="7" name="Picture 6"/>
          <p:cNvPicPr>
            <a:picLocks noChangeAspect="1"/>
          </p:cNvPicPr>
          <p:nvPr/>
        </p:nvPicPr>
        <p:blipFill>
          <a:blip r:embed="rId2"/>
          <a:stretch>
            <a:fillRect/>
          </a:stretch>
        </p:blipFill>
        <p:spPr>
          <a:xfrm>
            <a:off x="756920" y="1973580"/>
            <a:ext cx="7629525" cy="42672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p:cNvPicPr>
            <a:picLocks noChangeAspect="1"/>
          </p:cNvPicPr>
          <p:nvPr/>
        </p:nvPicPr>
        <p:blipFill>
          <a:blip r:embed="rId1"/>
          <a:stretch>
            <a:fillRect/>
          </a:stretch>
        </p:blipFill>
        <p:spPr>
          <a:xfrm>
            <a:off x="848360" y="633730"/>
            <a:ext cx="7467600" cy="1352550"/>
          </a:xfrm>
          <a:prstGeom prst="rect">
            <a:avLst/>
          </a:prstGeom>
        </p:spPr>
      </p:pic>
      <p:sp>
        <p:nvSpPr>
          <p:cNvPr id="2" name="Title 1"/>
          <p:cNvSpPr>
            <a:spLocks noGrp="1"/>
          </p:cNvSpPr>
          <p:nvPr>
            <p:ph type="title"/>
          </p:nvPr>
        </p:nvSpPr>
        <p:spPr/>
        <p:txBody>
          <a:bodyPr/>
          <a:p>
            <a:r>
              <a:rPr lang="zh-CN" altLang="en-US"/>
              <a:t>论文导读</a:t>
            </a:r>
            <a:r>
              <a:rPr lang="en-US" altLang="zh-CN"/>
              <a:t>                            10/10 </a:t>
            </a:r>
            <a:endParaRPr lang="en-US" altLang="zh-CN"/>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pic>
        <p:nvPicPr>
          <p:cNvPr id="8" name="Picture 7"/>
          <p:cNvPicPr>
            <a:picLocks noChangeAspect="1"/>
          </p:cNvPicPr>
          <p:nvPr/>
        </p:nvPicPr>
        <p:blipFill>
          <a:blip r:embed="rId2"/>
          <a:stretch>
            <a:fillRect/>
          </a:stretch>
        </p:blipFill>
        <p:spPr>
          <a:xfrm>
            <a:off x="762635" y="2116455"/>
            <a:ext cx="7553325" cy="399097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60350" y="2589530"/>
            <a:ext cx="8749665" cy="839470"/>
          </a:xfrm>
        </p:spPr>
        <p:txBody>
          <a:bodyPr/>
          <a:p>
            <a:pPr algn="ctr"/>
            <a:r>
              <a:rPr lang="zh-CN" altLang="en-US"/>
              <a:t>功能升级之后</a:t>
            </a:r>
            <a:r>
              <a:rPr lang="en-US" altLang="zh-CN"/>
              <a:t>……</a:t>
            </a:r>
            <a:endParaRPr lang="en-US" altLang="zh-CN"/>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功能升级之后</a:t>
            </a:r>
            <a:r>
              <a:rPr lang="en-US" altLang="zh-CN"/>
              <a:t>……</a:t>
            </a:r>
            <a:endParaRPr lang="en-US" altLang="zh-CN"/>
          </a:p>
        </p:txBody>
      </p:sp>
      <p:sp>
        <p:nvSpPr>
          <p:cNvPr id="3" name="Text Placeholder 2"/>
          <p:cNvSpPr>
            <a:spLocks noGrp="1"/>
          </p:cNvSpPr>
          <p:nvPr>
            <p:ph type="body" idx="1"/>
          </p:nvPr>
        </p:nvSpPr>
        <p:spPr>
          <a:xfrm>
            <a:off x="207010" y="4598035"/>
            <a:ext cx="8749665" cy="1459230"/>
          </a:xfrm>
        </p:spPr>
        <p:txBody>
          <a:bodyPr>
            <a:normAutofit fontScale="90000" lnSpcReduction="10000"/>
          </a:bodyPr>
          <a:p>
            <a:pPr marL="457200" indent="-457200">
              <a:buFont typeface="Wingdings" panose="05000000000000000000" charset="0"/>
              <a:buChar char="o"/>
            </a:pPr>
            <a:r>
              <a:rPr lang="zh-CN" altLang="en-US"/>
              <a:t>功能升级</a:t>
            </a:r>
            <a:r>
              <a:rPr lang="en-US" altLang="zh-CN"/>
              <a:t> = </a:t>
            </a:r>
            <a:r>
              <a:rPr lang="zh-CN" altLang="en-US"/>
              <a:t>旧功能的强化</a:t>
            </a:r>
            <a:r>
              <a:rPr lang="en-US" altLang="zh-CN"/>
              <a:t>  +  </a:t>
            </a:r>
            <a:r>
              <a:rPr lang="zh-CN" altLang="en-US"/>
              <a:t>新功能的定义</a:t>
            </a:r>
            <a:endParaRPr lang="zh-CN" altLang="en-US"/>
          </a:p>
          <a:p>
            <a:pPr marL="457200" indent="-457200">
              <a:buFont typeface="Wingdings" panose="05000000000000000000" charset="0"/>
              <a:buChar char="o"/>
            </a:pPr>
            <a:endParaRPr lang="zh-CN" altLang="en-US"/>
          </a:p>
          <a:p>
            <a:pPr marL="457200" indent="-457200">
              <a:buFont typeface="Wingdings" panose="05000000000000000000" charset="0"/>
              <a:buChar char="o"/>
            </a:pPr>
            <a:r>
              <a:rPr lang="zh-CN" altLang="en-US"/>
              <a:t>功能升级之后，特别是新功能，密码学研究</a:t>
            </a:r>
            <a:r>
              <a:rPr lang="zh-CN" altLang="en-US">
                <a:highlight>
                  <a:srgbClr val="FFFF00"/>
                </a:highlight>
              </a:rPr>
              <a:t>有什么变化？</a:t>
            </a:r>
            <a:endParaRPr lang="zh-CN" altLang="en-US">
              <a:highlight>
                <a:srgbClr val="FFFF00"/>
              </a:highlight>
            </a:endParaRPr>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pic>
        <p:nvPicPr>
          <p:cNvPr id="6" name="Content Placeholder 5"/>
          <p:cNvPicPr>
            <a:picLocks noChangeAspect="1"/>
          </p:cNvPicPr>
          <p:nvPr/>
        </p:nvPicPr>
        <p:blipFill>
          <a:blip r:embed="rId1"/>
          <a:stretch>
            <a:fillRect/>
          </a:stretch>
        </p:blipFill>
        <p:spPr>
          <a:xfrm>
            <a:off x="2435225" y="1160780"/>
            <a:ext cx="4293870" cy="3138170"/>
          </a:xfrm>
          <a:prstGeom prst="rect">
            <a:avLst/>
          </a:prstGeom>
        </p:spPr>
      </p:pic>
      <p:sp>
        <p:nvSpPr>
          <p:cNvPr id="7" name="Text Box 6"/>
          <p:cNvSpPr txBox="1"/>
          <p:nvPr/>
        </p:nvSpPr>
        <p:spPr>
          <a:xfrm>
            <a:off x="2286000" y="3236595"/>
            <a:ext cx="1986280" cy="558165"/>
          </a:xfrm>
          <a:prstGeom prst="rect">
            <a:avLst/>
          </a:prstGeom>
          <a:solidFill>
            <a:srgbClr val="C00000"/>
          </a:solidFill>
        </p:spPr>
        <p:txBody>
          <a:bodyPr wrap="square" rtlCol="0" anchor="ctr" anchorCtr="0">
            <a:noAutofit/>
          </a:bodyPr>
          <a:p>
            <a:r>
              <a:rPr lang="zh-CN" altLang="en-US" sz="2300">
                <a:solidFill>
                  <a:schemeClr val="bg1"/>
                </a:solidFill>
                <a:cs typeface="Arial" panose="020B0604020202020204" pitchFamily="34" charset="0"/>
                <a:sym typeface="+mn-ea"/>
              </a:rPr>
              <a:t>功能升级之后</a:t>
            </a:r>
            <a:endParaRPr lang="zh-CN" altLang="en-US" sz="2300">
              <a:solidFill>
                <a:schemeClr val="bg1"/>
              </a:solidFill>
              <a:cs typeface="Arial" panose="020B0604020202020204" pitchFamily="34" charset="0"/>
              <a:sym typeface="+mn-ea"/>
            </a:endParaRPr>
          </a:p>
        </p:txBody>
      </p:sp>
      <p:sp>
        <p:nvSpPr>
          <p:cNvPr id="9" name="Rectangles 8"/>
          <p:cNvSpPr/>
          <p:nvPr/>
        </p:nvSpPr>
        <p:spPr>
          <a:xfrm>
            <a:off x="2132965" y="1616710"/>
            <a:ext cx="2139315" cy="729615"/>
          </a:xfrm>
          <a:prstGeom prst="rect">
            <a:avLst/>
          </a:prstGeom>
          <a:noFill/>
          <a:ln w="79375" cmpd="sng">
            <a:solidFill>
              <a:srgbClr val="FFC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0" name="Rectangles 9"/>
          <p:cNvSpPr/>
          <p:nvPr/>
        </p:nvSpPr>
        <p:spPr>
          <a:xfrm>
            <a:off x="4777740" y="1616710"/>
            <a:ext cx="2139315" cy="729615"/>
          </a:xfrm>
          <a:prstGeom prst="rect">
            <a:avLst/>
          </a:prstGeom>
          <a:noFill/>
          <a:ln w="79375" cmpd="sng">
            <a:solidFill>
              <a:srgbClr val="FFC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1" name="Rectangles 10"/>
          <p:cNvSpPr/>
          <p:nvPr/>
        </p:nvSpPr>
        <p:spPr>
          <a:xfrm>
            <a:off x="4777740" y="3150870"/>
            <a:ext cx="2139315" cy="729615"/>
          </a:xfrm>
          <a:prstGeom prst="rect">
            <a:avLst/>
          </a:prstGeom>
          <a:noFill/>
          <a:ln w="79375" cmpd="sng">
            <a:solidFill>
              <a:srgbClr val="FFC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2" name="Rectangles 11"/>
          <p:cNvSpPr/>
          <p:nvPr/>
        </p:nvSpPr>
        <p:spPr>
          <a:xfrm>
            <a:off x="207010" y="1616710"/>
            <a:ext cx="1714500" cy="706755"/>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p>
            <a:pPr algn="ctr"/>
            <a:r>
              <a:rPr lang="zh-CN" altLang="en-US" sz="4000" b="1">
                <a:solidFill>
                  <a:schemeClr val="accent4"/>
                </a:solidFill>
                <a:effectLst/>
              </a:rPr>
              <a:t>变化？</a:t>
            </a:r>
            <a:endParaRPr lang="zh-CN" altLang="en-US" sz="4000" b="1">
              <a:solidFill>
                <a:schemeClr val="accent4"/>
              </a:solidFill>
              <a:effectLst/>
            </a:endParaRPr>
          </a:p>
        </p:txBody>
      </p:sp>
      <p:sp>
        <p:nvSpPr>
          <p:cNvPr id="13" name="Rectangles 12"/>
          <p:cNvSpPr/>
          <p:nvPr/>
        </p:nvSpPr>
        <p:spPr>
          <a:xfrm>
            <a:off x="7115810" y="1616710"/>
            <a:ext cx="1714500" cy="706755"/>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p>
            <a:pPr algn="ctr"/>
            <a:r>
              <a:rPr lang="zh-CN" altLang="en-US" sz="4000" b="1">
                <a:solidFill>
                  <a:schemeClr val="accent4"/>
                </a:solidFill>
                <a:effectLst/>
              </a:rPr>
              <a:t>变化？</a:t>
            </a:r>
            <a:endParaRPr lang="zh-CN" altLang="en-US" sz="4000" b="1">
              <a:solidFill>
                <a:schemeClr val="accent4"/>
              </a:solidFill>
              <a:effectLst/>
            </a:endParaRPr>
          </a:p>
        </p:txBody>
      </p:sp>
      <p:sp>
        <p:nvSpPr>
          <p:cNvPr id="14" name="Rectangles 13"/>
          <p:cNvSpPr/>
          <p:nvPr/>
        </p:nvSpPr>
        <p:spPr>
          <a:xfrm>
            <a:off x="7115810" y="3150870"/>
            <a:ext cx="1714500" cy="706755"/>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p>
            <a:pPr algn="ctr"/>
            <a:r>
              <a:rPr lang="zh-CN" altLang="en-US" sz="4000" b="1">
                <a:solidFill>
                  <a:schemeClr val="accent4"/>
                </a:solidFill>
                <a:effectLst/>
              </a:rPr>
              <a:t>变化？</a:t>
            </a:r>
            <a:endParaRPr lang="zh-CN" altLang="en-US" sz="4000" b="1">
              <a:solidFill>
                <a:schemeClr val="accent4"/>
              </a:solidFill>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升级之后的安全定义模型</a:t>
            </a:r>
            <a:r>
              <a:rPr lang="en-US" altLang="zh-CN"/>
              <a:t>       1/8</a:t>
            </a:r>
            <a:endParaRPr lang="zh-CN" altLang="en-US"/>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
        <p:nvSpPr>
          <p:cNvPr id="8" name="Text Placeholder 7"/>
          <p:cNvSpPr/>
          <p:nvPr>
            <p:ph type="body" idx="1"/>
          </p:nvPr>
        </p:nvSpPr>
        <p:spPr/>
        <p:txBody>
          <a:bodyPr>
            <a:normAutofit lnSpcReduction="10000"/>
          </a:bodyPr>
          <a:p>
            <a:pPr marL="457200" indent="-457200">
              <a:buFont typeface="Wingdings" panose="05000000000000000000" charset="0"/>
              <a:buChar char="o"/>
            </a:pPr>
            <a:r>
              <a:rPr lang="en-US"/>
              <a:t>在传统数字签名的研究过程中，</a:t>
            </a:r>
            <a:r>
              <a:rPr lang="zh-CN" altLang="en-US"/>
              <a:t>对安全模型的超越方法虽然各种各样，但都是围绕</a:t>
            </a:r>
            <a:r>
              <a:rPr lang="en-US" altLang="zh-CN"/>
              <a:t>“</a:t>
            </a:r>
            <a:r>
              <a:rPr lang="zh-CN" altLang="en-US">
                <a:solidFill>
                  <a:srgbClr val="C00000"/>
                </a:solidFill>
              </a:rPr>
              <a:t>敌人是谁、敌人将攻击什么、敌人知道什么</a:t>
            </a:r>
            <a:r>
              <a:rPr lang="en-US" altLang="zh-CN"/>
              <a:t>”</a:t>
            </a:r>
            <a:r>
              <a:rPr lang="zh-CN" altLang="en-US"/>
              <a:t>展开。</a:t>
            </a:r>
            <a:endParaRPr lang="en-US"/>
          </a:p>
          <a:p>
            <a:pPr marL="457200" indent="-457200">
              <a:buFont typeface="Wingdings" panose="05000000000000000000" charset="0"/>
              <a:buChar char="o"/>
            </a:pPr>
            <a:endParaRPr lang="en-US"/>
          </a:p>
          <a:p>
            <a:pPr marL="457200" indent="-457200">
              <a:buFont typeface="Wingdings" panose="05000000000000000000" charset="0"/>
              <a:buChar char="o"/>
            </a:pPr>
            <a:r>
              <a:rPr lang="en-US"/>
              <a:t>但是在功能得到升级之后</a:t>
            </a:r>
            <a:r>
              <a:rPr lang="zh-CN" altLang="en-US"/>
              <a:t>，与之</a:t>
            </a:r>
            <a:r>
              <a:rPr lang="zh-CN" altLang="en-US">
                <a:highlight>
                  <a:srgbClr val="00FF00"/>
                </a:highlight>
              </a:rPr>
              <a:t>相应的安全模型定义非常复杂并且困难重重</a:t>
            </a:r>
            <a:r>
              <a:rPr lang="zh-CN" altLang="en-US"/>
              <a:t>。</a:t>
            </a:r>
            <a:r>
              <a:rPr lang="en-US"/>
              <a:t>比如，如何抵抗内部攻击以及合谋攻击是很多数字签名在功能升级之后的安全模型定义里需要考虑的。</a:t>
            </a:r>
            <a:r>
              <a:rPr lang="en-US">
                <a:highlight>
                  <a:srgbClr val="FFFF00"/>
                </a:highlight>
              </a:rPr>
              <a:t>前者是有一部分合法用户变坏，后者是变坏的合法用户联合起来</a:t>
            </a:r>
            <a:r>
              <a:rPr lang="en-US"/>
              <a:t>。 </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升级之后的安全定义模型</a:t>
            </a:r>
            <a:r>
              <a:rPr lang="en-US" altLang="zh-CN"/>
              <a:t>       2/8</a:t>
            </a:r>
            <a:endParaRPr lang="zh-CN" altLang="en-US"/>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
        <p:nvSpPr>
          <p:cNvPr id="3" name="Text Placeholder 2"/>
          <p:cNvSpPr/>
          <p:nvPr>
            <p:ph type="body" idx="1"/>
          </p:nvPr>
        </p:nvSpPr>
        <p:spPr>
          <a:xfrm>
            <a:off x="207010" y="1350645"/>
            <a:ext cx="8749665" cy="4818380"/>
          </a:xfrm>
        </p:spPr>
        <p:txBody>
          <a:bodyPr>
            <a:normAutofit lnSpcReduction="20000"/>
          </a:bodyPr>
          <a:p>
            <a:r>
              <a:rPr lang="zh-CN" altLang="en-US" sz="2400"/>
              <a:t>群签名（</a:t>
            </a:r>
            <a:r>
              <a:rPr lang="en-US" altLang="zh-CN" sz="2400"/>
              <a:t>Group Signatures</a:t>
            </a:r>
            <a:r>
              <a:rPr lang="zh-CN" altLang="en-US" sz="2400"/>
              <a:t>）</a:t>
            </a:r>
            <a:endParaRPr lang="zh-CN" altLang="en-US" sz="2400"/>
          </a:p>
          <a:p>
            <a:pPr marL="342900" lvl="0" indent="-342900">
              <a:lnSpc>
                <a:spcPct val="70000"/>
              </a:lnSpc>
              <a:buFont typeface="Wingdings" panose="05000000000000000000" charset="0"/>
              <a:buChar char="o"/>
            </a:pPr>
            <a:r>
              <a:rPr lang="zh-CN" altLang="en-US" sz="2400">
                <a:latin typeface="+mn-lt"/>
                <a:ea typeface="+mn-ea"/>
                <a:sym typeface="+mn-ea"/>
              </a:rPr>
              <a:t>密钥算法：</a:t>
            </a:r>
            <a:r>
              <a:rPr lang="en-US" altLang="zh-CN" sz="2400">
                <a:latin typeface="+mn-lt"/>
                <a:ea typeface="+mn-ea"/>
                <a:sym typeface="+mn-ea"/>
              </a:rPr>
              <a:t>KeyGen(1^k,n)  → (gpk,gsk_1, gsk_2, ...., gsk_n, tsk)</a:t>
            </a:r>
            <a:endParaRPr lang="en-US" altLang="zh-CN" sz="2400">
              <a:latin typeface="+mn-lt"/>
              <a:ea typeface="+mn-ea"/>
            </a:endParaRPr>
          </a:p>
          <a:p>
            <a:pPr marL="342900" lvl="0" indent="-342900">
              <a:lnSpc>
                <a:spcPct val="70000"/>
              </a:lnSpc>
              <a:buFont typeface="Wingdings" panose="05000000000000000000" charset="0"/>
              <a:buChar char="o"/>
            </a:pPr>
            <a:r>
              <a:rPr lang="zh-CN" altLang="en-US" sz="2400">
                <a:latin typeface="+mn-lt"/>
                <a:ea typeface="+mn-ea"/>
                <a:sym typeface="+mn-ea"/>
              </a:rPr>
              <a:t>签名算法：</a:t>
            </a:r>
            <a:r>
              <a:rPr lang="en-US" altLang="zh-CN" sz="2400">
                <a:latin typeface="+mn-lt"/>
                <a:ea typeface="+mn-ea"/>
                <a:sym typeface="+mn-ea"/>
              </a:rPr>
              <a:t>Sign(gsk_i, m)  → S_m</a:t>
            </a:r>
            <a:endParaRPr lang="en-US" altLang="zh-CN" sz="2400">
              <a:latin typeface="+mn-lt"/>
              <a:ea typeface="+mn-ea"/>
              <a:sym typeface="+mn-ea"/>
            </a:endParaRPr>
          </a:p>
          <a:p>
            <a:pPr marL="342900" lvl="0" indent="-342900">
              <a:lnSpc>
                <a:spcPct val="70000"/>
              </a:lnSpc>
              <a:buFont typeface="Wingdings" panose="05000000000000000000" charset="0"/>
              <a:buChar char="o"/>
            </a:pPr>
            <a:r>
              <a:rPr lang="zh-CN" altLang="en-US" sz="2400">
                <a:latin typeface="+mn-lt"/>
                <a:ea typeface="+mn-ea"/>
                <a:sym typeface="+mn-ea"/>
              </a:rPr>
              <a:t>验证算法：</a:t>
            </a:r>
            <a:r>
              <a:rPr lang="en-US" altLang="zh-CN" sz="2400">
                <a:latin typeface="+mn-lt"/>
                <a:ea typeface="+mn-ea"/>
                <a:sym typeface="+mn-ea"/>
              </a:rPr>
              <a:t>Verify(gpk, m,S_m) → T/F</a:t>
            </a:r>
            <a:endParaRPr lang="en-US" altLang="zh-CN" sz="2400">
              <a:latin typeface="+mn-lt"/>
              <a:ea typeface="+mn-ea"/>
              <a:sym typeface="+mn-ea"/>
            </a:endParaRPr>
          </a:p>
          <a:p>
            <a:pPr marL="342900" lvl="0" indent="-342900">
              <a:lnSpc>
                <a:spcPct val="70000"/>
              </a:lnSpc>
              <a:buFont typeface="Wingdings" panose="05000000000000000000" charset="0"/>
              <a:buChar char="o"/>
            </a:pPr>
            <a:r>
              <a:rPr lang="zh-CN" altLang="en-US" sz="2400">
                <a:latin typeface="+mn-lt"/>
                <a:ea typeface="+mn-ea"/>
                <a:sym typeface="+mn-ea"/>
              </a:rPr>
              <a:t>追踪算法：</a:t>
            </a:r>
            <a:r>
              <a:rPr lang="en-US" altLang="zh-CN" sz="2400">
                <a:latin typeface="+mn-lt"/>
                <a:ea typeface="+mn-ea"/>
                <a:sym typeface="+mn-ea"/>
              </a:rPr>
              <a:t>Open(tsk, m, S_m) → i/⊥</a:t>
            </a:r>
            <a:endParaRPr lang="en-US" altLang="zh-CN" sz="2400">
              <a:latin typeface="+mn-lt"/>
              <a:ea typeface="+mn-ea"/>
              <a:sym typeface="+mn-ea"/>
            </a:endParaRPr>
          </a:p>
          <a:p>
            <a:pPr lvl="0">
              <a:lnSpc>
                <a:spcPct val="80000"/>
              </a:lnSpc>
              <a:buFont typeface="Wingdings" panose="05000000000000000000" charset="0"/>
            </a:pPr>
            <a:endParaRPr lang="en-US" altLang="zh-CN" sz="2400">
              <a:latin typeface="+mn-lt"/>
              <a:ea typeface="+mn-ea"/>
              <a:sym typeface="+mn-ea"/>
            </a:endParaRPr>
          </a:p>
          <a:p>
            <a:pPr lvl="0">
              <a:lnSpc>
                <a:spcPct val="110000"/>
              </a:lnSpc>
              <a:buFont typeface="Wingdings" panose="05000000000000000000" charset="0"/>
            </a:pPr>
            <a:r>
              <a:rPr lang="en-US" altLang="zh-CN" sz="2400">
                <a:latin typeface="+mn-lt"/>
                <a:ea typeface="+mn-ea"/>
                <a:sym typeface="+mn-ea"/>
              </a:rPr>
              <a:t>从传统数字签名到群签名，出现了两个显著变化：</a:t>
            </a:r>
            <a:endParaRPr lang="en-US" altLang="zh-CN" sz="2400">
              <a:latin typeface="+mn-lt"/>
              <a:ea typeface="+mn-ea"/>
              <a:sym typeface="+mn-ea"/>
            </a:endParaRPr>
          </a:p>
          <a:p>
            <a:pPr marL="342900" lvl="0" indent="-342900">
              <a:lnSpc>
                <a:spcPct val="110000"/>
              </a:lnSpc>
              <a:buFont typeface="Wingdings" panose="05000000000000000000" charset="0"/>
              <a:buChar char="o"/>
            </a:pPr>
            <a:r>
              <a:rPr lang="en-US" altLang="zh-CN" sz="2400">
                <a:highlight>
                  <a:srgbClr val="FFFF00"/>
                </a:highlight>
                <a:latin typeface="+mn-lt"/>
                <a:ea typeface="+mn-ea"/>
                <a:sym typeface="+mn-ea"/>
              </a:rPr>
              <a:t>私钥变多了</a:t>
            </a:r>
            <a:r>
              <a:rPr lang="en-US" altLang="zh-CN" sz="2400">
                <a:latin typeface="+mn-lt"/>
                <a:ea typeface="+mn-ea"/>
                <a:sym typeface="+mn-ea"/>
              </a:rPr>
              <a:t>。不再只有一个私钥sk，而是有一组(gsk_1, gsk_2, ...., gsk_n, tsk)。</a:t>
            </a:r>
            <a:r>
              <a:rPr lang="zh-CN" altLang="en-US" sz="2400">
                <a:latin typeface="+mn-lt"/>
                <a:ea typeface="+mn-ea"/>
                <a:sym typeface="+mn-ea"/>
              </a:rPr>
              <a:t>那么，</a:t>
            </a:r>
            <a:r>
              <a:rPr lang="en-US" altLang="zh-CN" sz="2400">
                <a:latin typeface="+mn-lt"/>
                <a:ea typeface="+mn-ea"/>
                <a:sym typeface="+mn-ea"/>
              </a:rPr>
              <a:t>敌人可以知道哪些私钥，又不能知道哪些私钥？</a:t>
            </a:r>
            <a:endParaRPr lang="en-US" altLang="zh-CN" sz="2400">
              <a:latin typeface="+mn-lt"/>
              <a:ea typeface="+mn-ea"/>
              <a:sym typeface="+mn-ea"/>
            </a:endParaRPr>
          </a:p>
          <a:p>
            <a:pPr marL="342900" lvl="0" indent="-342900">
              <a:lnSpc>
                <a:spcPct val="110000"/>
              </a:lnSpc>
              <a:buFont typeface="Wingdings" panose="05000000000000000000" charset="0"/>
              <a:buChar char="o"/>
            </a:pPr>
            <a:r>
              <a:rPr lang="zh-CN" altLang="en-US" sz="2400">
                <a:highlight>
                  <a:srgbClr val="00FF00"/>
                </a:highlight>
                <a:latin typeface="+mn-lt"/>
                <a:ea typeface="+mn-ea"/>
                <a:sym typeface="+mn-ea"/>
              </a:rPr>
              <a:t>安全因素（目标）</a:t>
            </a:r>
            <a:r>
              <a:rPr lang="en-US" altLang="zh-CN" sz="2400">
                <a:highlight>
                  <a:srgbClr val="00FF00"/>
                </a:highlight>
                <a:latin typeface="+mn-lt"/>
                <a:ea typeface="+mn-ea"/>
                <a:sym typeface="+mn-ea"/>
              </a:rPr>
              <a:t>变多了</a:t>
            </a:r>
            <a:r>
              <a:rPr lang="en-US" altLang="zh-CN" sz="2400">
                <a:latin typeface="+mn-lt"/>
                <a:ea typeface="+mn-ea"/>
                <a:sym typeface="+mn-ea"/>
              </a:rPr>
              <a:t>。不再仅仅考虑签名无法被外界的敌人伪造，还要考虑组成员在被策反</a:t>
            </a:r>
            <a:r>
              <a:rPr lang="zh-CN" altLang="en-US" sz="2400">
                <a:latin typeface="+mn-lt"/>
                <a:ea typeface="+mn-ea"/>
                <a:sym typeface="+mn-ea"/>
              </a:rPr>
              <a:t>（成为敌人）</a:t>
            </a:r>
            <a:r>
              <a:rPr lang="en-US" altLang="zh-CN" sz="2400">
                <a:latin typeface="+mn-lt"/>
                <a:ea typeface="+mn-ea"/>
                <a:sym typeface="+mn-ea"/>
              </a:rPr>
              <a:t>并破坏签名秩序之后，组管理员可以通过签名追踪到组成员的身份。</a:t>
            </a:r>
            <a:endParaRPr lang="zh-CN" altLang="en-US"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升级之后的安全定义模型</a:t>
            </a:r>
            <a:r>
              <a:rPr lang="en-US" altLang="zh-CN">
                <a:sym typeface="+mn-ea"/>
              </a:rPr>
              <a:t>       3/8</a:t>
            </a:r>
            <a:endParaRPr lang="en-US"/>
          </a:p>
        </p:txBody>
      </p:sp>
      <p:sp>
        <p:nvSpPr>
          <p:cNvPr id="3" name="Text Placeholder 2"/>
          <p:cNvSpPr>
            <a:spLocks noGrp="1"/>
          </p:cNvSpPr>
          <p:nvPr>
            <p:ph type="body" idx="1"/>
          </p:nvPr>
        </p:nvSpPr>
        <p:spPr>
          <a:xfrm>
            <a:off x="207010" y="1350645"/>
            <a:ext cx="8749665" cy="4920615"/>
          </a:xfrm>
        </p:spPr>
        <p:txBody>
          <a:bodyPr>
            <a:normAutofit fontScale="90000"/>
          </a:bodyPr>
          <a:p>
            <a:pPr marL="342900" indent="-342900">
              <a:buFont typeface="Wingdings" panose="05000000000000000000" charset="0"/>
              <a:buChar char="o"/>
            </a:pPr>
            <a:r>
              <a:rPr lang="en-US"/>
              <a:t>如何定义群签名的安全性呢？这是一个持续探索的过程，从1991年到2003年，经历了整整12年之久，</a:t>
            </a:r>
            <a:r>
              <a:rPr lang="zh-CN" altLang="en-US"/>
              <a:t>学术</a:t>
            </a:r>
            <a:r>
              <a:rPr lang="en-US"/>
              <a:t>圈才在群签名</a:t>
            </a:r>
            <a:r>
              <a:rPr lang="zh-CN" altLang="en-US"/>
              <a:t>的</a:t>
            </a:r>
            <a:r>
              <a:rPr lang="en-US"/>
              <a:t>安全模型定义上画上了一个较为完美的句号。</a:t>
            </a:r>
            <a:endParaRPr lang="en-US"/>
          </a:p>
          <a:p>
            <a:pPr marL="342900" indent="-342900">
              <a:buFont typeface="Wingdings" panose="05000000000000000000" charset="0"/>
              <a:buChar char="o"/>
            </a:pPr>
            <a:r>
              <a:rPr lang="en-US"/>
              <a:t>在2003年之前，</a:t>
            </a:r>
            <a:r>
              <a:rPr lang="zh-CN" altLang="en-US"/>
              <a:t>学术圈</a:t>
            </a:r>
            <a:r>
              <a:rPr lang="en-US"/>
              <a:t>对群签名安全模型的认知主要体现在“</a:t>
            </a:r>
            <a:r>
              <a:rPr lang="en-US">
                <a:highlight>
                  <a:srgbClr val="FFFF00"/>
                </a:highlight>
              </a:rPr>
              <a:t>安全性质</a:t>
            </a:r>
            <a:r>
              <a:rPr lang="en-US"/>
              <a:t>”方面，即从直觉上看，方案必须具有这样或者那样的安全性质。</a:t>
            </a:r>
            <a:endParaRPr lang="en-US"/>
          </a:p>
          <a:p>
            <a:pPr marL="342900" indent="-342900">
              <a:buFont typeface="Wingdings" panose="05000000000000000000" charset="0"/>
              <a:buChar char="o"/>
            </a:pPr>
            <a:r>
              <a:rPr lang="en-US"/>
              <a:t>这些性质可以看成是密码方案对敌人某些攻击的可抵抗性。如果该攻击不可能抵抗，就不再考虑其安全性了。比如，敌人小迪知道某一个组成员私钥之后，他可以直接运行签名算法计算其有效签名，因此就无需考虑在这种情况下群签名</a:t>
            </a:r>
            <a:r>
              <a:rPr lang="zh-CN" altLang="en-US"/>
              <a:t>的</a:t>
            </a:r>
            <a:r>
              <a:rPr lang="en-US"/>
              <a:t>不可伪造</a:t>
            </a:r>
            <a:r>
              <a:rPr lang="zh-CN" altLang="en-US"/>
              <a:t>性</a:t>
            </a:r>
            <a:r>
              <a:rPr lang="en-US"/>
              <a:t>。</a:t>
            </a:r>
            <a:endParaRPr lang="en-US"/>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升级之后的安全定义模型</a:t>
            </a:r>
            <a:r>
              <a:rPr lang="en-US" altLang="zh-CN">
                <a:sym typeface="+mn-ea"/>
              </a:rPr>
              <a:t>       4/8</a:t>
            </a:r>
            <a:endParaRPr lang="en-US"/>
          </a:p>
        </p:txBody>
      </p:sp>
      <p:sp>
        <p:nvSpPr>
          <p:cNvPr id="3" name="Text Placeholder 2"/>
          <p:cNvSpPr>
            <a:spLocks noGrp="1"/>
          </p:cNvSpPr>
          <p:nvPr>
            <p:ph type="body" idx="1"/>
          </p:nvPr>
        </p:nvSpPr>
        <p:spPr>
          <a:xfrm>
            <a:off x="207010" y="1350645"/>
            <a:ext cx="8749665" cy="4920615"/>
          </a:xfrm>
        </p:spPr>
        <p:txBody>
          <a:bodyPr>
            <a:normAutofit fontScale="90000" lnSpcReduction="10000"/>
          </a:bodyPr>
          <a:p>
            <a:pPr marL="342900" indent="-342900">
              <a:buFont typeface="Wingdings" panose="05000000000000000000" charset="0"/>
              <a:buChar char="o"/>
            </a:pPr>
            <a:r>
              <a:rPr lang="en-US">
                <a:highlight>
                  <a:srgbClr val="FFFF00"/>
                </a:highlight>
              </a:rPr>
              <a:t>不可伪造性(Unforgeability)</a:t>
            </a:r>
            <a:r>
              <a:rPr lang="en-US"/>
              <a:t>。 如果</a:t>
            </a:r>
            <a:r>
              <a:rPr lang="zh-CN" altLang="en-US"/>
              <a:t>敌人</a:t>
            </a:r>
            <a:r>
              <a:rPr lang="en-US"/>
              <a:t>小迪不知道任何私钥，他不能伪造签名。这个性质要求和传统数字签名的安全性要求是类似的。</a:t>
            </a:r>
            <a:endParaRPr lang="en-US"/>
          </a:p>
          <a:p>
            <a:pPr marL="342900" indent="-342900">
              <a:buFont typeface="Wingdings" panose="05000000000000000000" charset="0"/>
              <a:buChar char="o"/>
            </a:pPr>
            <a:r>
              <a:rPr lang="en-US">
                <a:highlight>
                  <a:srgbClr val="00FF00"/>
                </a:highlight>
              </a:rPr>
              <a:t>匿名性(Anonymity)</a:t>
            </a:r>
            <a:r>
              <a:rPr lang="en-US"/>
              <a:t>。如果</a:t>
            </a:r>
            <a:r>
              <a:rPr lang="zh-CN" altLang="en-US"/>
              <a:t>敌人</a:t>
            </a:r>
            <a:r>
              <a:rPr lang="en-US"/>
              <a:t>小迪不知道追踪私钥，他不能知道对消息m的签名由哪个组成员产生。 这是群签名在安全性方面的第二个基本要求。</a:t>
            </a:r>
            <a:endParaRPr lang="en-US"/>
          </a:p>
          <a:p>
            <a:pPr marL="342900" indent="-342900">
              <a:buFont typeface="Wingdings" panose="05000000000000000000" charset="0"/>
              <a:buChar char="o"/>
            </a:pPr>
            <a:r>
              <a:rPr lang="en-US">
                <a:highlight>
                  <a:srgbClr val="FF00FF"/>
                </a:highlight>
              </a:rPr>
              <a:t>不可链接性(Unlinkability)</a:t>
            </a:r>
            <a:r>
              <a:rPr lang="en-US"/>
              <a:t>。如果小迪不知道追踪私钥，他不能判断两个对不同消息的签名是否由同一个组成员计算产生。需要注意的是，匿名性和不可链接性是不同的性质。某些特殊的群签名方案可能具有匿名性，但不具有不可链接性，即小迪可以判断出两个签名是否来自同一个签名者，但是不知道谁才是真正的签名者。相反，如果一个群签名方案具有不可链接性，那方案必然有匿名性。</a:t>
            </a:r>
            <a:endParaRPr lang="en-US"/>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Outline</a:t>
            </a:r>
            <a:r>
              <a:rPr lang="zh-CN" altLang="en-US"/>
              <a:t>：</a:t>
            </a:r>
            <a:r>
              <a:rPr lang="zh-CN" altLang="en-US" sz="3200"/>
              <a:t>密码学研究的第四篇论文（</a:t>
            </a:r>
            <a:r>
              <a:rPr lang="zh-CN" altLang="en-US" sz="3200"/>
              <a:t>下）</a:t>
            </a:r>
            <a:endParaRPr lang="zh-CN" altLang="en-US" sz="3200"/>
          </a:p>
        </p:txBody>
      </p:sp>
      <p:sp>
        <p:nvSpPr>
          <p:cNvPr id="3" name="Text Placeholder 2"/>
          <p:cNvSpPr>
            <a:spLocks noGrp="1"/>
          </p:cNvSpPr>
          <p:nvPr>
            <p:ph type="body" idx="1"/>
          </p:nvPr>
        </p:nvSpPr>
        <p:spPr/>
        <p:txBody>
          <a:bodyPr>
            <a:normAutofit lnSpcReduction="10000"/>
          </a:bodyPr>
          <a:p>
            <a:pPr>
              <a:buFont typeface="Arial" panose="020B0604020202020204" pitchFamily="34" charset="0"/>
            </a:pPr>
            <a:r>
              <a:rPr lang="zh-CN" altLang="en-US"/>
              <a:t>对第四篇论文研究逻辑的再梳理和总结</a:t>
            </a:r>
            <a:endParaRPr lang="en-US"/>
          </a:p>
          <a:p>
            <a:pPr marL="457200" indent="-457200">
              <a:buFont typeface="Arial" panose="020B0604020202020204" pitchFamily="34" charset="0"/>
              <a:buChar char="•"/>
            </a:pPr>
            <a:r>
              <a:rPr lang="en-US"/>
              <a:t>现代密码学的研究哲学</a:t>
            </a:r>
            <a:endParaRPr lang="en-US"/>
          </a:p>
          <a:p>
            <a:pPr marL="457200" indent="-457200">
              <a:buFont typeface="Arial" panose="020B0604020202020204" pitchFamily="34" charset="0"/>
              <a:buChar char="•"/>
            </a:pPr>
            <a:r>
              <a:rPr lang="en-US"/>
              <a:t>论文导读</a:t>
            </a:r>
            <a:endParaRPr lang="en-US"/>
          </a:p>
          <a:p>
            <a:pPr marL="457200" indent="-457200">
              <a:buFont typeface="Arial" panose="020B0604020202020204" pitchFamily="34" charset="0"/>
              <a:buChar char="•"/>
            </a:pPr>
            <a:r>
              <a:rPr lang="en-US"/>
              <a:t>功能升级之后……</a:t>
            </a:r>
            <a:endParaRPr lang="en-US"/>
          </a:p>
          <a:p>
            <a:pPr marL="457200" indent="-457200">
              <a:buFont typeface="Arial" panose="020B0604020202020204" pitchFamily="34" charset="0"/>
              <a:buChar char="•"/>
            </a:pPr>
            <a:r>
              <a:rPr lang="en-US"/>
              <a:t>升级之后的安全定义模型</a:t>
            </a:r>
            <a:endParaRPr lang="en-US"/>
          </a:p>
          <a:p>
            <a:pPr marL="457200" indent="-457200">
              <a:buFont typeface="Arial" panose="020B0604020202020204" pitchFamily="34" charset="0"/>
              <a:buChar char="•"/>
            </a:pPr>
            <a:r>
              <a:rPr lang="en-US"/>
              <a:t>升级之后的实用评价模型</a:t>
            </a:r>
            <a:endParaRPr lang="en-US"/>
          </a:p>
          <a:p>
            <a:pPr marL="457200" indent="-457200">
              <a:buFont typeface="Arial" panose="020B0604020202020204" pitchFamily="34" charset="0"/>
              <a:buChar char="•"/>
            </a:pPr>
            <a:r>
              <a:rPr lang="en-US"/>
              <a:t>升级之后的安全评价模型</a:t>
            </a:r>
            <a:endParaRPr lang="en-US"/>
          </a:p>
          <a:p>
            <a:pPr marL="457200" indent="-457200">
              <a:buFont typeface="Arial" panose="020B0604020202020204" pitchFamily="34" charset="0"/>
              <a:buChar char="•"/>
            </a:pPr>
            <a:r>
              <a:rPr lang="en-US"/>
              <a:t>功能升级之路（总结）</a:t>
            </a:r>
            <a:endParaRPr lang="en-US"/>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升级之后的安全定义模型</a:t>
            </a:r>
            <a:r>
              <a:rPr lang="en-US" altLang="zh-CN">
                <a:sym typeface="+mn-ea"/>
              </a:rPr>
              <a:t>       5/8</a:t>
            </a:r>
            <a:endParaRPr lang="en-US"/>
          </a:p>
        </p:txBody>
      </p:sp>
      <p:sp>
        <p:nvSpPr>
          <p:cNvPr id="3" name="Text Placeholder 2"/>
          <p:cNvSpPr>
            <a:spLocks noGrp="1"/>
          </p:cNvSpPr>
          <p:nvPr>
            <p:ph type="body" idx="1"/>
          </p:nvPr>
        </p:nvSpPr>
        <p:spPr>
          <a:xfrm>
            <a:off x="207010" y="1350645"/>
            <a:ext cx="8749665" cy="4920615"/>
          </a:xfrm>
        </p:spPr>
        <p:txBody>
          <a:bodyPr>
            <a:normAutofit/>
          </a:bodyPr>
          <a:p>
            <a:pPr marL="342900" indent="-342900">
              <a:buFont typeface="Wingdings" panose="05000000000000000000" charset="0"/>
              <a:buChar char="o"/>
            </a:pPr>
            <a:r>
              <a:rPr>
                <a:highlight>
                  <a:srgbClr val="FFFF00"/>
                </a:highlight>
              </a:rPr>
              <a:t>抗诬陷性(Exculpability)</a:t>
            </a:r>
            <a:r>
              <a:t>。如果</a:t>
            </a:r>
            <a:r>
              <a:rPr lang="zh-CN"/>
              <a:t>敌人</a:t>
            </a:r>
            <a:r>
              <a:t>小迪不知道小曼的私钥，他不能伪造</a:t>
            </a:r>
            <a:r>
              <a:rPr lang="zh-CN"/>
              <a:t>一个有效的群</a:t>
            </a:r>
            <a:r>
              <a:t>签名</a:t>
            </a:r>
            <a:r>
              <a:rPr lang="en-US"/>
              <a:t>S_m</a:t>
            </a:r>
            <a:r>
              <a:t>使得追踪</a:t>
            </a:r>
            <a:r>
              <a:rPr lang="zh-CN"/>
              <a:t>打开</a:t>
            </a:r>
            <a:r>
              <a:t>算法输出小曼的信息。这个性质保障了其他组成员或组管理员不能栽赃小曼。这是一种可抵抗诬陷保护，可以避免当背锅侠。</a:t>
            </a:r>
          </a:p>
          <a:p>
            <a:pPr marL="342900" indent="-342900">
              <a:buFont typeface="Wingdings" panose="05000000000000000000" charset="0"/>
              <a:buChar char="o"/>
            </a:pPr>
          </a:p>
          <a:p>
            <a:pPr marL="342900" indent="-342900">
              <a:buFont typeface="Wingdings" panose="05000000000000000000" charset="0"/>
              <a:buChar char="o"/>
            </a:pPr>
            <a:r>
              <a:rPr>
                <a:highlight>
                  <a:srgbClr val="00FF00"/>
                </a:highlight>
              </a:rPr>
              <a:t>可追踪性(Traceability)</a:t>
            </a:r>
            <a:r>
              <a:t>。如果</a:t>
            </a:r>
            <a:r>
              <a:rPr lang="zh-CN"/>
              <a:t>敌人</a:t>
            </a:r>
            <a:r>
              <a:t>小迪知道组私钥</a:t>
            </a:r>
            <a:r>
              <a:rPr lang="en-US"/>
              <a:t>gsk_i</a:t>
            </a:r>
            <a:r>
              <a:t>并用于产生签名</a:t>
            </a:r>
            <a:r>
              <a:rPr lang="en-US"/>
              <a:t>S_m</a:t>
            </a:r>
            <a:r>
              <a:t>，那么追踪算法对该签名的追踪结果必须是有关组私钥的信息。 </a:t>
            </a:r>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升级之后的安全定义模型</a:t>
            </a:r>
            <a:r>
              <a:rPr lang="en-US" altLang="zh-CN">
                <a:sym typeface="+mn-ea"/>
              </a:rPr>
              <a:t>       6/8</a:t>
            </a:r>
            <a:endParaRPr lang="en-US"/>
          </a:p>
        </p:txBody>
      </p:sp>
      <p:sp>
        <p:nvSpPr>
          <p:cNvPr id="3" name="Text Placeholder 2"/>
          <p:cNvSpPr>
            <a:spLocks noGrp="1"/>
          </p:cNvSpPr>
          <p:nvPr>
            <p:ph type="body" idx="1"/>
          </p:nvPr>
        </p:nvSpPr>
        <p:spPr>
          <a:xfrm>
            <a:off x="207010" y="1350645"/>
            <a:ext cx="8749665" cy="4920615"/>
          </a:xfrm>
        </p:spPr>
        <p:txBody>
          <a:bodyPr>
            <a:normAutofit/>
          </a:bodyPr>
          <a:p>
            <a:pPr marL="342900" indent="-342900">
              <a:buFont typeface="Wingdings" panose="05000000000000000000" charset="0"/>
              <a:buChar char="o"/>
            </a:pPr>
            <a:r>
              <a:rPr>
                <a:highlight>
                  <a:srgbClr val="FF00FF"/>
                </a:highlight>
              </a:rPr>
              <a:t>陷害可抵抗性(Framing Resistance)</a:t>
            </a:r>
            <a:r>
              <a:t>。即使小迪知道若干组成员的私钥（多于1个，用集合A表示），他也不能用这些私钥伪造出一个签名，使得追踪算法输出某个不属于A的其他组成员信息。比如集合A没有小曼，但小迪伪造的签名通过追踪算法输出了小曼的追踪信息。从敌人的角度讲，联盟攻击是为了保护自己人不被发现（只要追踪不到自己人就行，比如追踪算法没有任何有效输出），而陷害攻击是一种栽赃式攻击（追踪到其他人），它当然也能保护自己人。这个性质可以看成是诬以及合谋攻击的组合体，即考虑敌人更强（知道更多的私钥）的栽赃攻击。</a:t>
            </a:r>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p:cNvPicPr>
            <a:picLocks noChangeAspect="1"/>
          </p:cNvPicPr>
          <p:nvPr/>
        </p:nvPicPr>
        <p:blipFill>
          <a:blip r:embed="rId1"/>
          <a:srcRect b="4932"/>
          <a:stretch>
            <a:fillRect/>
          </a:stretch>
        </p:blipFill>
        <p:spPr>
          <a:xfrm>
            <a:off x="481965" y="4965700"/>
            <a:ext cx="7962900" cy="1322070"/>
          </a:xfrm>
          <a:prstGeom prst="rect">
            <a:avLst/>
          </a:prstGeom>
        </p:spPr>
      </p:pic>
      <p:sp>
        <p:nvSpPr>
          <p:cNvPr id="2" name="Title 1"/>
          <p:cNvSpPr>
            <a:spLocks noGrp="1"/>
          </p:cNvSpPr>
          <p:nvPr>
            <p:ph type="title"/>
          </p:nvPr>
        </p:nvSpPr>
        <p:spPr/>
        <p:txBody>
          <a:bodyPr/>
          <a:p>
            <a:r>
              <a:rPr lang="zh-CN" altLang="en-US">
                <a:sym typeface="+mn-ea"/>
              </a:rPr>
              <a:t>升级之后的安全定义模型</a:t>
            </a:r>
            <a:r>
              <a:rPr lang="en-US" altLang="zh-CN">
                <a:sym typeface="+mn-ea"/>
              </a:rPr>
              <a:t>       7/8</a:t>
            </a:r>
            <a:endParaRPr lang="en-US"/>
          </a:p>
        </p:txBody>
      </p:sp>
      <p:sp>
        <p:nvSpPr>
          <p:cNvPr id="3" name="Text Placeholder 2"/>
          <p:cNvSpPr>
            <a:spLocks noGrp="1"/>
          </p:cNvSpPr>
          <p:nvPr>
            <p:ph type="body" idx="1"/>
          </p:nvPr>
        </p:nvSpPr>
        <p:spPr>
          <a:xfrm>
            <a:off x="207010" y="1350645"/>
            <a:ext cx="8749665" cy="3736340"/>
          </a:xfrm>
        </p:spPr>
        <p:txBody>
          <a:bodyPr>
            <a:normAutofit/>
          </a:bodyPr>
          <a:p>
            <a:pPr marL="342900" indent="-342900">
              <a:lnSpc>
                <a:spcPct val="110000"/>
              </a:lnSpc>
              <a:buFont typeface="Wingdings" panose="05000000000000000000" charset="0"/>
              <a:buChar char="o"/>
            </a:pPr>
            <a:r>
              <a:rPr sz="2200"/>
              <a:t>上述介绍的仅仅只是一部分，即敌人知道哪些私钥以及选择哪个对象作为</a:t>
            </a:r>
            <a:r>
              <a:rPr sz="2200">
                <a:solidFill>
                  <a:srgbClr val="C00000"/>
                </a:solidFill>
              </a:rPr>
              <a:t>攻击目标</a:t>
            </a:r>
            <a:r>
              <a:rPr sz="2200"/>
              <a:t>。因为有:</a:t>
            </a:r>
            <a:endParaRPr sz="2200"/>
          </a:p>
          <a:p>
            <a:pPr algn="ctr">
              <a:lnSpc>
                <a:spcPct val="110000"/>
              </a:lnSpc>
              <a:buFont typeface="Wingdings" panose="05000000000000000000" charset="0"/>
            </a:pPr>
            <a:r>
              <a:rPr sz="2200">
                <a:highlight>
                  <a:srgbClr val="FFFF00"/>
                </a:highlight>
              </a:rPr>
              <a:t>敌人知道什么 </a:t>
            </a:r>
            <a:r>
              <a:rPr sz="2200">
                <a:highlight>
                  <a:srgbClr val="00FF00"/>
                </a:highlight>
              </a:rPr>
              <a:t> =</a:t>
            </a:r>
            <a:r>
              <a:rPr sz="2200">
                <a:highlight>
                  <a:srgbClr val="FFFF00"/>
                </a:highlight>
              </a:rPr>
              <a:t>  敌人知道哪些私钥 </a:t>
            </a:r>
            <a:r>
              <a:rPr sz="2200">
                <a:highlight>
                  <a:srgbClr val="00FF00"/>
                </a:highlight>
              </a:rPr>
              <a:t> +</a:t>
            </a:r>
            <a:r>
              <a:rPr sz="2200">
                <a:highlight>
                  <a:srgbClr val="FFFF00"/>
                </a:highlight>
              </a:rPr>
              <a:t>  敌人做了哪些可能的询问。</a:t>
            </a:r>
            <a:endParaRPr sz="2200">
              <a:highlight>
                <a:srgbClr val="FFFF00"/>
              </a:highlight>
            </a:endParaRPr>
          </a:p>
          <a:p>
            <a:pPr marL="342900" indent="-342900">
              <a:lnSpc>
                <a:spcPct val="110000"/>
              </a:lnSpc>
              <a:buFont typeface="Wingdings" panose="05000000000000000000" charset="0"/>
              <a:buChar char="o"/>
            </a:pPr>
            <a:r>
              <a:rPr sz="2200"/>
              <a:t>在传统数字签名的安全模型里，敌人可以询问任意消息的签名，然后（知道所有私钥的）挑战者用私钥计算签名并返回给敌人。在群签名的安全定义里，</a:t>
            </a:r>
            <a:r>
              <a:rPr sz="2200">
                <a:highlight>
                  <a:srgbClr val="FF00FF"/>
                </a:highlight>
              </a:rPr>
              <a:t>敌人的询问更复杂</a:t>
            </a:r>
            <a:r>
              <a:rPr sz="2200"/>
              <a:t>。这是因为有多个不同的组私钥，每个组私钥产生的签名都可以通过组公钥的验证。此外，敌人还可能递交一些不知来处的签名</a:t>
            </a:r>
            <a:r>
              <a:rPr lang="en-US" sz="2200"/>
              <a:t>S_m</a:t>
            </a:r>
            <a:r>
              <a:rPr sz="2200"/>
              <a:t>并对其进行追踪询问，挑战者必须对签名运行追踪算法并返回追踪结果。</a:t>
            </a:r>
            <a:endParaRPr sz="2200"/>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p:cNvPicPr>
            <a:picLocks noChangeAspect="1"/>
          </p:cNvPicPr>
          <p:nvPr/>
        </p:nvPicPr>
        <p:blipFill>
          <a:blip r:embed="rId1"/>
          <a:stretch>
            <a:fillRect/>
          </a:stretch>
        </p:blipFill>
        <p:spPr>
          <a:xfrm>
            <a:off x="142875" y="1830070"/>
            <a:ext cx="8877300" cy="2286000"/>
          </a:xfrm>
          <a:prstGeom prst="rect">
            <a:avLst/>
          </a:prstGeom>
        </p:spPr>
      </p:pic>
      <p:sp>
        <p:nvSpPr>
          <p:cNvPr id="2" name="Title 1"/>
          <p:cNvSpPr>
            <a:spLocks noGrp="1"/>
          </p:cNvSpPr>
          <p:nvPr>
            <p:ph type="title"/>
          </p:nvPr>
        </p:nvSpPr>
        <p:spPr/>
        <p:txBody>
          <a:bodyPr/>
          <a:p>
            <a:r>
              <a:rPr lang="zh-CN" altLang="en-US">
                <a:sym typeface="+mn-ea"/>
              </a:rPr>
              <a:t>升级之后的安全定义模型</a:t>
            </a:r>
            <a:r>
              <a:rPr lang="en-US" altLang="zh-CN">
                <a:sym typeface="+mn-ea"/>
              </a:rPr>
              <a:t>       8/8</a:t>
            </a:r>
            <a:endParaRPr lang="en-US"/>
          </a:p>
        </p:txBody>
      </p:sp>
      <p:sp>
        <p:nvSpPr>
          <p:cNvPr id="3" name="Text Placeholder 2"/>
          <p:cNvSpPr>
            <a:spLocks noGrp="1"/>
          </p:cNvSpPr>
          <p:nvPr>
            <p:ph type="body" idx="1"/>
          </p:nvPr>
        </p:nvSpPr>
        <p:spPr>
          <a:xfrm>
            <a:off x="207010" y="1350645"/>
            <a:ext cx="8749665" cy="557530"/>
          </a:xfrm>
        </p:spPr>
        <p:txBody>
          <a:bodyPr>
            <a:normAutofit/>
          </a:bodyPr>
          <a:p>
            <a:pPr marL="342900" indent="-342900">
              <a:buFont typeface="Wingdings" panose="05000000000000000000" charset="0"/>
              <a:buChar char="o"/>
            </a:pPr>
            <a:r>
              <a:rPr lang="zh-CN" altLang="en-US" sz="2220"/>
              <a:t>上述的</a:t>
            </a:r>
            <a:r>
              <a:rPr lang="en-US" altLang="zh-CN" sz="2220"/>
              <a:t>7</a:t>
            </a:r>
            <a:r>
              <a:rPr lang="zh-CN" altLang="en-US" sz="2220"/>
              <a:t>个安全性质和攻击询问最终在</a:t>
            </a:r>
            <a:r>
              <a:rPr lang="en-US" altLang="zh-CN" sz="2220"/>
              <a:t>2003</a:t>
            </a:r>
            <a:r>
              <a:rPr lang="zh-CN" altLang="en-US" sz="2220"/>
              <a:t>年被</a:t>
            </a:r>
            <a:r>
              <a:rPr lang="en-US" altLang="zh-CN" sz="2220"/>
              <a:t>2</a:t>
            </a:r>
            <a:r>
              <a:rPr lang="zh-CN" altLang="en-US" sz="2220"/>
              <a:t>个安全模型覆盖。</a:t>
            </a:r>
            <a:endParaRPr lang="zh-CN" altLang="en-US" sz="2220"/>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pic>
        <p:nvPicPr>
          <p:cNvPr id="8" name="Picture 7"/>
          <p:cNvPicPr>
            <a:picLocks noChangeAspect="1"/>
          </p:cNvPicPr>
          <p:nvPr/>
        </p:nvPicPr>
        <p:blipFill>
          <a:blip r:embed="rId2"/>
          <a:stretch>
            <a:fillRect/>
          </a:stretch>
        </p:blipFill>
        <p:spPr>
          <a:xfrm>
            <a:off x="142875" y="4116070"/>
            <a:ext cx="8867775" cy="18669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升级之后的</a:t>
            </a:r>
            <a:r>
              <a:rPr lang="zh-CN" altLang="en-US">
                <a:highlight>
                  <a:srgbClr val="FF00FF"/>
                </a:highlight>
              </a:rPr>
              <a:t>实用评价</a:t>
            </a:r>
            <a:r>
              <a:rPr lang="zh-CN" altLang="en-US"/>
              <a:t>模型</a:t>
            </a:r>
            <a:r>
              <a:rPr lang="en-US" altLang="zh-CN"/>
              <a:t>       1/2</a:t>
            </a:r>
            <a:endParaRPr lang="zh-CN" altLang="en-US"/>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
        <p:nvSpPr>
          <p:cNvPr id="8" name="Text Placeholder 7"/>
          <p:cNvSpPr/>
          <p:nvPr>
            <p:ph type="body" idx="1"/>
          </p:nvPr>
        </p:nvSpPr>
        <p:spPr>
          <a:xfrm>
            <a:off x="207010" y="1350645"/>
            <a:ext cx="8749665" cy="5005705"/>
          </a:xfrm>
        </p:spPr>
        <p:txBody>
          <a:bodyPr>
            <a:normAutofit fontScale="80000"/>
          </a:bodyPr>
          <a:p>
            <a:pPr marL="457200" indent="-457200">
              <a:lnSpc>
                <a:spcPct val="110000"/>
              </a:lnSpc>
              <a:buFont typeface="Wingdings" panose="05000000000000000000" charset="0"/>
              <a:buChar char="o"/>
            </a:pPr>
            <a:r>
              <a:t>有些功能的升级最终会巧妙地把</a:t>
            </a:r>
            <a:r>
              <a:rPr>
                <a:highlight>
                  <a:srgbClr val="FFFF00"/>
                </a:highlight>
              </a:rPr>
              <a:t>方案和协议</a:t>
            </a:r>
            <a:r>
              <a:t>揉在一起，即一个密码技术的算法定义包括子算法和子协议。最经典的代表就是盲签名，因为签名的完成需要涉及签名计算者和签名接收者的交互计算。</a:t>
            </a:r>
          </a:p>
          <a:p>
            <a:pPr marL="457200" indent="-457200">
              <a:lnSpc>
                <a:spcPct val="110000"/>
              </a:lnSpc>
              <a:buFont typeface="Wingdings" panose="05000000000000000000" charset="0"/>
              <a:buChar char="o"/>
            </a:pPr>
            <a:r>
              <a:t>从算法到协议，签名者和接收者需要通过若干次通讯交互完成协议的运算</a:t>
            </a:r>
            <a:r>
              <a:rPr lang="zh-CN"/>
              <a:t>（</a:t>
            </a:r>
            <a:r>
              <a:rPr lang="zh-CN">
                <a:highlight>
                  <a:srgbClr val="00FF00"/>
                </a:highlight>
              </a:rPr>
              <a:t>产生了新的通讯开销</a:t>
            </a:r>
            <a:r>
              <a:rPr lang="zh-CN"/>
              <a:t>）</a:t>
            </a:r>
            <a:r>
              <a:t>。那到底需要交互几次呢？这取决于方案的构造技术方法，可以交互两次，或者交互三次，或者交互四次等。每一次的通讯交互都需要资源开销，因此如何减少交互次数成为了密码协议研究里一个非常流行、重要的研究动机。</a:t>
            </a:r>
          </a:p>
          <a:p>
            <a:pPr marL="457200" indent="-457200">
              <a:lnSpc>
                <a:spcPct val="110000"/>
              </a:lnSpc>
              <a:buFont typeface="Wingdings" panose="05000000000000000000" charset="0"/>
              <a:buChar char="o"/>
            </a:pPr>
            <a:r>
              <a:rPr lang="zh-CN"/>
              <a:t>在</a:t>
            </a:r>
            <a:r>
              <a:rPr lang="en-US" altLang="zh-CN"/>
              <a:t>2020</a:t>
            </a:r>
            <a:r>
              <a:rPr lang="zh-CN" altLang="en-US"/>
              <a:t>年后，</a:t>
            </a:r>
            <a:r>
              <a:t>最优效率（Optimal Efficiency）成为了密码学研究的一个</a:t>
            </a:r>
            <a:r>
              <a:rPr lang="zh-CN"/>
              <a:t>研究</a:t>
            </a:r>
            <a:r>
              <a:t>热点，不管是计算量还是交互次数，</a:t>
            </a:r>
            <a:r>
              <a:rPr lang="zh-CN"/>
              <a:t>研究人员</a:t>
            </a:r>
            <a:r>
              <a:t>一直乐于追求最佳的效果，达到可触及的极限。</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升级之后的</a:t>
            </a:r>
            <a:r>
              <a:rPr lang="zh-CN" altLang="en-US">
                <a:highlight>
                  <a:srgbClr val="FF00FF"/>
                </a:highlight>
              </a:rPr>
              <a:t>实用评价</a:t>
            </a:r>
            <a:r>
              <a:rPr lang="zh-CN" altLang="en-US"/>
              <a:t>模型</a:t>
            </a:r>
            <a:r>
              <a:rPr lang="en-US" altLang="zh-CN"/>
              <a:t>       2/2</a:t>
            </a:r>
            <a:endParaRPr lang="zh-CN" altLang="en-US"/>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
        <p:nvSpPr>
          <p:cNvPr id="8" name="Text Placeholder 7"/>
          <p:cNvSpPr/>
          <p:nvPr>
            <p:ph type="body" idx="1"/>
          </p:nvPr>
        </p:nvSpPr>
        <p:spPr>
          <a:xfrm>
            <a:off x="207010" y="1350645"/>
            <a:ext cx="8749665" cy="5005705"/>
          </a:xfrm>
        </p:spPr>
        <p:txBody>
          <a:bodyPr>
            <a:normAutofit/>
          </a:bodyPr>
          <a:p>
            <a:pPr marL="457200" indent="-457200">
              <a:lnSpc>
                <a:spcPct val="110000"/>
              </a:lnSpc>
              <a:buFont typeface="Wingdings" panose="05000000000000000000" charset="0"/>
              <a:buChar char="o"/>
            </a:pPr>
            <a:r>
              <a:rPr sz="2500"/>
              <a:t>功能升级之后，方案的效率问题变得非常明显，特别是参数长度和计算量方面。</a:t>
            </a:r>
            <a:endParaRPr sz="2500"/>
          </a:p>
          <a:p>
            <a:pPr marL="457200" indent="-457200">
              <a:lnSpc>
                <a:spcPct val="110000"/>
              </a:lnSpc>
              <a:buFont typeface="Wingdings" panose="05000000000000000000" charset="0"/>
              <a:buChar char="o"/>
            </a:pPr>
            <a:r>
              <a:rPr sz="2500"/>
              <a:t>在传统数字签名里，在提出一个方案时，能减少</a:t>
            </a:r>
            <a:r>
              <a:rPr lang="zh-CN" sz="2500"/>
              <a:t>签名的</a:t>
            </a:r>
            <a:r>
              <a:rPr sz="2500"/>
              <a:t>一个元素</a:t>
            </a:r>
            <a:r>
              <a:rPr lang="zh-CN" sz="2500"/>
              <a:t>就已经是一个重大的研究目标</a:t>
            </a:r>
            <a:r>
              <a:rPr sz="2500"/>
              <a:t>。在功能升级之后的数字签名里，效率之争已经不再是几个元素的问题，而是复杂性的问题。</a:t>
            </a:r>
            <a:endParaRPr sz="2500"/>
          </a:p>
          <a:p>
            <a:pPr marL="457200" indent="-457200">
              <a:lnSpc>
                <a:spcPct val="110000"/>
              </a:lnSpc>
              <a:buFont typeface="Wingdings" panose="05000000000000000000" charset="0"/>
              <a:buChar char="o"/>
            </a:pPr>
            <a:r>
              <a:rPr sz="2500"/>
              <a:t>以环签名为例，当一个组成员对消息进行签名时，他必须把所有n个组成员的公钥以一种巧妙的方式嵌在签名里，导致签名的长度不得不变长。此时，签名长度考虑的问题已经从多少个元素变成固定长度、对数长度（</a:t>
            </a:r>
            <a:r>
              <a:rPr lang="en-US" sz="2500"/>
              <a:t>logn</a:t>
            </a:r>
            <a:r>
              <a:rPr sz="2500"/>
              <a:t>）、线性长度等。</a:t>
            </a:r>
            <a:endParaRPr sz="25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升级之后的</a:t>
            </a:r>
            <a:r>
              <a:rPr lang="zh-CN" altLang="en-US">
                <a:highlight>
                  <a:srgbClr val="FFFF00"/>
                </a:highlight>
              </a:rPr>
              <a:t>安全评价</a:t>
            </a:r>
            <a:r>
              <a:rPr lang="zh-CN" altLang="en-US"/>
              <a:t>模型</a:t>
            </a:r>
            <a:r>
              <a:rPr lang="en-US" altLang="zh-CN"/>
              <a:t>       1/2</a:t>
            </a:r>
            <a:endParaRPr lang="zh-CN" altLang="en-US"/>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
        <p:nvSpPr>
          <p:cNvPr id="8" name="Text Placeholder 7"/>
          <p:cNvSpPr/>
          <p:nvPr>
            <p:ph type="body" idx="1"/>
          </p:nvPr>
        </p:nvSpPr>
        <p:spPr>
          <a:xfrm>
            <a:off x="207010" y="1350645"/>
            <a:ext cx="8749665" cy="5005705"/>
          </a:xfrm>
        </p:spPr>
        <p:txBody>
          <a:bodyPr>
            <a:normAutofit lnSpcReduction="20000"/>
          </a:bodyPr>
          <a:p>
            <a:pPr marL="457200" indent="-457200">
              <a:lnSpc>
                <a:spcPct val="110000"/>
              </a:lnSpc>
              <a:buFont typeface="Wingdings" panose="05000000000000000000" charset="0"/>
              <a:buChar char="o"/>
            </a:pPr>
            <a:r>
              <a:t>有些数字签名的功能升级引进了协议，而协议却有独特的安全证明方法，即不再完全使用安全归约这一套技术</a:t>
            </a:r>
            <a:r>
              <a:rPr lang="en-US"/>
              <a:t>reduction proof</a:t>
            </a:r>
            <a:r>
              <a:rPr lang="zh-CN"/>
              <a:t>，而是</a:t>
            </a:r>
            <a:r>
              <a:rPr lang="en-US" altLang="zh-CN"/>
              <a:t>simulation-based proof</a:t>
            </a:r>
            <a:r>
              <a:rPr lang="zh-CN" altLang="en-US"/>
              <a:t>。</a:t>
            </a:r>
            <a:endParaRPr lang="zh-CN" altLang="en-US"/>
          </a:p>
          <a:p>
            <a:pPr marL="457200" indent="-457200">
              <a:lnSpc>
                <a:spcPct val="110000"/>
              </a:lnSpc>
              <a:buFont typeface="Wingdings" panose="05000000000000000000" charset="0"/>
              <a:buChar char="o"/>
            </a:pPr>
          </a:p>
          <a:p>
            <a:pPr marL="457200" indent="-457200">
              <a:lnSpc>
                <a:spcPct val="110000"/>
              </a:lnSpc>
              <a:buFont typeface="Wingdings" panose="05000000000000000000" charset="0"/>
              <a:buChar char="o"/>
            </a:pPr>
            <a:r>
              <a:t>最经典的代表还是盲签名。如果</a:t>
            </a:r>
            <a:r>
              <a:rPr lang="zh-CN"/>
              <a:t>研究人员</a:t>
            </a:r>
            <a:r>
              <a:t>之前不愿意了解协议的安全证明方法，那么可能会看不懂2005年之后盲签名方案的安全证明。</a:t>
            </a:r>
          </a:p>
          <a:p>
            <a:pPr marL="457200" indent="-457200">
              <a:lnSpc>
                <a:spcPct val="110000"/>
              </a:lnSpc>
              <a:buFont typeface="Wingdings" panose="05000000000000000000" charset="0"/>
              <a:buChar char="o"/>
            </a:pPr>
          </a:p>
          <a:p>
            <a:pPr marL="457200" indent="-457200">
              <a:lnSpc>
                <a:spcPct val="110000"/>
              </a:lnSpc>
              <a:buFont typeface="Wingdings" panose="05000000000000000000" charset="0"/>
              <a:buChar char="o"/>
            </a:pPr>
            <a:r>
              <a:rPr lang="zh-CN"/>
              <a:t>而且，零知识证明协议已经被广泛用于功能升级之后的方案的构造。不懂该协议的构造和证明将大大缩小一位研究人员所能解决的问题。</a:t>
            </a:r>
            <a:endParaRPr lang="zh-CN"/>
          </a:p>
          <a:p>
            <a:pPr marL="457200" indent="-457200">
              <a:buFont typeface="Wingdings" panose="05000000000000000000" charset="0"/>
              <a:buChar char="o"/>
            </a:pPr>
            <a:endParaRPr lang="zh-CN"/>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升级之后的</a:t>
            </a:r>
            <a:r>
              <a:rPr lang="zh-CN" altLang="en-US">
                <a:highlight>
                  <a:srgbClr val="FFFF00"/>
                </a:highlight>
              </a:rPr>
              <a:t>安全评价</a:t>
            </a:r>
            <a:r>
              <a:rPr lang="zh-CN" altLang="en-US"/>
              <a:t>模型</a:t>
            </a:r>
            <a:r>
              <a:rPr lang="en-US" altLang="zh-CN"/>
              <a:t>       2/2</a:t>
            </a:r>
            <a:endParaRPr lang="zh-CN" altLang="en-US"/>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
        <p:nvSpPr>
          <p:cNvPr id="8" name="Text Placeholder 7"/>
          <p:cNvSpPr/>
          <p:nvPr>
            <p:ph type="body" idx="1"/>
          </p:nvPr>
        </p:nvSpPr>
        <p:spPr>
          <a:xfrm>
            <a:off x="207010" y="1350645"/>
            <a:ext cx="8749665" cy="4761230"/>
          </a:xfrm>
        </p:spPr>
        <p:txBody>
          <a:bodyPr>
            <a:normAutofit lnSpcReduction="10000"/>
          </a:bodyPr>
          <a:p>
            <a:pPr marL="457200" indent="-457200">
              <a:buFont typeface="Wingdings" panose="05000000000000000000" charset="0"/>
              <a:buChar char="o"/>
            </a:pPr>
            <a:r>
              <a:t>有一部分方案</a:t>
            </a:r>
            <a:r>
              <a:rPr lang="zh-CN"/>
              <a:t>仍然</a:t>
            </a:r>
            <a:r>
              <a:t>可以通过安全归约完成安全证明。</a:t>
            </a:r>
            <a:r>
              <a:rPr lang="zh-CN"/>
              <a:t>即不需要使用</a:t>
            </a:r>
            <a:r>
              <a:rPr lang="en-US" altLang="zh-CN"/>
              <a:t>simulation-based proof</a:t>
            </a:r>
            <a:r>
              <a:rPr lang="zh-CN" altLang="en-US"/>
              <a:t>。</a:t>
            </a:r>
            <a:endParaRPr lang="zh-CN" altLang="en-US"/>
          </a:p>
          <a:p>
            <a:pPr marL="457200" indent="-457200">
              <a:buFont typeface="Wingdings" panose="05000000000000000000" charset="0"/>
              <a:buChar char="o"/>
            </a:pPr>
            <a:r>
              <a:rPr lang="zh-CN"/>
              <a:t>在功能升级之后，</a:t>
            </a:r>
            <a:r>
              <a:t>讨论一个安全证明好与不好时考虑的因素还是：困难问题、紧归约、证明模型</a:t>
            </a:r>
            <a:r>
              <a:rPr lang="zh-CN"/>
              <a:t>。</a:t>
            </a:r>
            <a:r>
              <a:t>然而</a:t>
            </a:r>
            <a:r>
              <a:rPr lang="zh-CN"/>
              <a:t>，</a:t>
            </a:r>
            <a:r>
              <a:rPr lang="zh-CN">
                <a:solidFill>
                  <a:srgbClr val="C00000"/>
                </a:solidFill>
              </a:rPr>
              <a:t>证明难度急剧增加</a:t>
            </a:r>
            <a:r>
              <a:rPr lang="zh-CN"/>
              <a:t>。</a:t>
            </a:r>
            <a:endParaRPr lang="zh-CN"/>
          </a:p>
          <a:p>
            <a:pPr marL="457200" indent="-457200">
              <a:buFont typeface="Wingdings" panose="05000000000000000000" charset="0"/>
              <a:buChar char="o"/>
            </a:pPr>
            <a:r>
              <a:rPr lang="zh-CN"/>
              <a:t>功能升级之后，</a:t>
            </a:r>
            <a:r>
              <a:t>在标准安全模型下证明方案的安全性</a:t>
            </a:r>
            <a:r>
              <a:rPr lang="zh-CN"/>
              <a:t>就已经不容易（超越更难）</a:t>
            </a:r>
            <a:r>
              <a:t>。在传统数字签名方案构造和证明中，自适应安全（Adaptive Security）的实现轻而易举，但是在功能升级之后的数字签名里，这个安全性质</a:t>
            </a:r>
            <a:r>
              <a:rPr lang="zh-CN"/>
              <a:t>几乎</a:t>
            </a:r>
            <a:r>
              <a:t>难倒了</a:t>
            </a:r>
            <a:r>
              <a:rPr lang="zh-CN"/>
              <a:t>整个学术圈</a:t>
            </a:r>
            <a:r>
              <a:t>，最难</a:t>
            </a:r>
            <a:r>
              <a:rPr lang="zh-CN"/>
              <a:t>解决</a:t>
            </a:r>
            <a:r>
              <a:t>的研究对象包括门限签名和属性签名等。</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27000" y="2700020"/>
            <a:ext cx="8749665" cy="839470"/>
          </a:xfrm>
        </p:spPr>
        <p:txBody>
          <a:bodyPr/>
          <a:p>
            <a:pPr algn="ctr"/>
            <a:r>
              <a:rPr lang="zh-CN"/>
              <a:t>功能升级之路（总结）</a:t>
            </a:r>
            <a:endParaRPr lang="zh-CN"/>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功能升级之路（总结）</a:t>
            </a:r>
            <a:r>
              <a:rPr lang="en-US" altLang="zh-CN"/>
              <a:t>          1/2</a:t>
            </a:r>
            <a:endParaRPr lang="en-US" altLang="zh-CN"/>
          </a:p>
        </p:txBody>
      </p:sp>
      <p:sp>
        <p:nvSpPr>
          <p:cNvPr id="3" name="Text Placeholder 2"/>
          <p:cNvSpPr>
            <a:spLocks noGrp="1"/>
          </p:cNvSpPr>
          <p:nvPr>
            <p:ph type="body" idx="1"/>
          </p:nvPr>
        </p:nvSpPr>
        <p:spPr>
          <a:xfrm>
            <a:off x="207010" y="1350645"/>
            <a:ext cx="8749665" cy="4750435"/>
          </a:xfrm>
        </p:spPr>
        <p:txBody>
          <a:bodyPr>
            <a:normAutofit lnSpcReduction="20000"/>
          </a:bodyPr>
          <a:p>
            <a:pPr marL="457200" indent="-457200">
              <a:lnSpc>
                <a:spcPct val="110000"/>
              </a:lnSpc>
              <a:buFont typeface="Wingdings" panose="05000000000000000000" charset="0"/>
              <a:buChar char="o"/>
            </a:pPr>
            <a:r>
              <a:rPr lang="zh-CN" altLang="en-US"/>
              <a:t>功能升级是密码学领域里的一个非常大的研究分支。</a:t>
            </a:r>
            <a:endParaRPr lang="zh-CN" altLang="en-US"/>
          </a:p>
          <a:p>
            <a:pPr marL="457200" indent="-457200">
              <a:lnSpc>
                <a:spcPct val="110000"/>
              </a:lnSpc>
              <a:buFont typeface="Wingdings" panose="05000000000000000000" charset="0"/>
              <a:buChar char="o"/>
            </a:pPr>
            <a:endParaRPr lang="zh-CN" altLang="en-US"/>
          </a:p>
          <a:p>
            <a:pPr marL="457200" indent="-457200">
              <a:lnSpc>
                <a:spcPct val="110000"/>
              </a:lnSpc>
              <a:buFont typeface="Wingdings" panose="05000000000000000000" charset="0"/>
              <a:buChar char="o"/>
            </a:pPr>
            <a:r>
              <a:rPr lang="zh-CN" altLang="en-US"/>
              <a:t>研究生应该如何更好地对待这些功能升级逻辑呢？如果从入门到精通是学习密码学成长的必经之路，那么这条路可以分三步走。</a:t>
            </a:r>
            <a:endParaRPr lang="zh-CN" altLang="en-US"/>
          </a:p>
          <a:p>
            <a:pPr lvl="1">
              <a:lnSpc>
                <a:spcPct val="110000"/>
              </a:lnSpc>
              <a:buFont typeface="Wingdings" panose="05000000000000000000" charset="0"/>
              <a:buChar char="v"/>
            </a:pPr>
            <a:r>
              <a:rPr lang="zh-CN" altLang="en-US" sz="2500">
                <a:highlight>
                  <a:srgbClr val="FFFF00"/>
                </a:highlight>
              </a:rPr>
              <a:t>第一步</a:t>
            </a:r>
            <a:r>
              <a:rPr lang="zh-CN" altLang="en-US" sz="2500"/>
              <a:t>是通过照搬和照抄学习功能升级之法；</a:t>
            </a:r>
            <a:endParaRPr lang="zh-CN" altLang="en-US" sz="2500"/>
          </a:p>
          <a:p>
            <a:pPr lvl="1">
              <a:lnSpc>
                <a:spcPct val="110000"/>
              </a:lnSpc>
              <a:buFont typeface="Wingdings" panose="05000000000000000000" charset="0"/>
              <a:buChar char="v"/>
            </a:pPr>
            <a:r>
              <a:rPr lang="zh-CN" altLang="en-US" sz="2500">
                <a:highlight>
                  <a:srgbClr val="00FF00"/>
                </a:highlight>
              </a:rPr>
              <a:t>第二步</a:t>
            </a:r>
            <a:r>
              <a:rPr lang="zh-CN" altLang="en-US" sz="2500"/>
              <a:t>是通过借鉴和渗透加强对功能升级的本质理解；</a:t>
            </a:r>
            <a:endParaRPr lang="zh-CN" altLang="en-US" sz="2500"/>
          </a:p>
          <a:p>
            <a:pPr lvl="1">
              <a:lnSpc>
                <a:spcPct val="110000"/>
              </a:lnSpc>
              <a:buFont typeface="Wingdings" panose="05000000000000000000" charset="0"/>
              <a:buChar char="v"/>
            </a:pPr>
            <a:r>
              <a:rPr lang="zh-CN" altLang="en-US" sz="2500">
                <a:highlight>
                  <a:srgbClr val="FF00FF"/>
                </a:highlight>
              </a:rPr>
              <a:t>第三步</a:t>
            </a:r>
            <a:r>
              <a:rPr lang="zh-CN" altLang="en-US" sz="2500"/>
              <a:t>是遗忘介绍的所有功能升级的逻辑。</a:t>
            </a:r>
            <a:endParaRPr lang="zh-CN" altLang="en-US" sz="2500"/>
          </a:p>
          <a:p>
            <a:pPr marL="0" lvl="0" indent="0">
              <a:lnSpc>
                <a:spcPct val="110000"/>
              </a:lnSpc>
              <a:buFont typeface="Wingdings" panose="05000000000000000000" charset="0"/>
              <a:buNone/>
            </a:pPr>
            <a:endParaRPr lang="zh-CN" altLang="en-US" sz="2915"/>
          </a:p>
          <a:p>
            <a:pPr marL="457200" lvl="0" indent="-457200">
              <a:lnSpc>
                <a:spcPct val="110000"/>
              </a:lnSpc>
              <a:buFont typeface="Wingdings" panose="05000000000000000000" charset="0"/>
              <a:buChar char="o"/>
            </a:pPr>
            <a:r>
              <a:rPr lang="zh-CN" altLang="en-US"/>
              <a:t>问题来了：为什么要有第三步？</a:t>
            </a:r>
            <a:endParaRPr lang="zh-CN" altLang="en-US"/>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现代密码学的研究哲学</a:t>
            </a:r>
            <a:r>
              <a:rPr lang="en-US" altLang="zh-CN"/>
              <a:t>         1/18</a:t>
            </a:r>
            <a:endParaRPr lang="zh-CN" altLang="en-US"/>
          </a:p>
        </p:txBody>
      </p:sp>
      <p:sp>
        <p:nvSpPr>
          <p:cNvPr id="3" name="Text Placeholder 2"/>
          <p:cNvSpPr>
            <a:spLocks noGrp="1"/>
          </p:cNvSpPr>
          <p:nvPr>
            <p:ph type="body" idx="1"/>
          </p:nvPr>
        </p:nvSpPr>
        <p:spPr>
          <a:xfrm>
            <a:off x="207010" y="5714365"/>
            <a:ext cx="8749665" cy="478155"/>
          </a:xfrm>
        </p:spPr>
        <p:txBody>
          <a:bodyPr>
            <a:normAutofit lnSpcReduction="10000"/>
          </a:bodyPr>
          <a:p>
            <a:pPr algn="ctr"/>
            <a:r>
              <a:rPr lang="zh-CN" altLang="en-US" sz="2400"/>
              <a:t>第三篇论文和第四篇论文都属于</a:t>
            </a:r>
            <a:r>
              <a:rPr lang="en-US" altLang="zh-CN" sz="2400"/>
              <a:t>“</a:t>
            </a:r>
            <a:r>
              <a:rPr lang="zh-CN" altLang="en-US" sz="2400" b="1">
                <a:solidFill>
                  <a:srgbClr val="C00000"/>
                </a:solidFill>
                <a:latin typeface="微软雅黑" panose="020B0503020204020204" charset="-122"/>
                <a:ea typeface="微软雅黑" panose="020B0503020204020204" charset="-122"/>
              </a:rPr>
              <a:t>新模型</a:t>
            </a:r>
            <a:r>
              <a:rPr lang="en-US" altLang="zh-CN" sz="2400"/>
              <a:t>”</a:t>
            </a:r>
            <a:endParaRPr lang="en-US" altLang="zh-CN" sz="2400"/>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pic>
        <p:nvPicPr>
          <p:cNvPr id="6" name="Picture 5"/>
          <p:cNvPicPr>
            <a:picLocks noChangeAspect="1"/>
          </p:cNvPicPr>
          <p:nvPr/>
        </p:nvPicPr>
        <p:blipFill>
          <a:blip r:embed="rId1"/>
          <a:stretch>
            <a:fillRect/>
          </a:stretch>
        </p:blipFill>
        <p:spPr>
          <a:xfrm>
            <a:off x="117475" y="1840230"/>
            <a:ext cx="8839200" cy="3790950"/>
          </a:xfrm>
          <a:prstGeom prst="rect">
            <a:avLst/>
          </a:prstGeom>
        </p:spPr>
      </p:pic>
      <p:sp>
        <p:nvSpPr>
          <p:cNvPr id="7" name="Text Placeholder 2"/>
          <p:cNvSpPr>
            <a:spLocks noGrp="1"/>
          </p:cNvSpPr>
          <p:nvPr/>
        </p:nvSpPr>
        <p:spPr>
          <a:xfrm>
            <a:off x="116840" y="1186180"/>
            <a:ext cx="8839835" cy="478155"/>
          </a:xfrm>
          <a:prstGeom prst="rect">
            <a:avLst/>
          </a:prstGeom>
        </p:spPr>
        <p:txBody>
          <a:bodyPr vert="horz" lIns="91440" tIns="45720" rIns="91440" bIns="45720" rtlCol="0">
            <a:normAutofit fontScale="80000"/>
          </a:bodyPr>
          <a:lstStyle>
            <a:lvl1pPr marL="0" indent="0" algn="l" defTabSz="914400" rtl="0" eaLnBrk="1" latinLnBrk="0" hangingPunct="1">
              <a:lnSpc>
                <a:spcPct val="100000"/>
              </a:lnSpc>
              <a:spcBef>
                <a:spcPts val="1000"/>
              </a:spcBef>
              <a:buFont typeface="Arial" panose="020B0604020202020204" pitchFamily="34" charset="0"/>
              <a:buNone/>
              <a:defRPr sz="2800" u="none" strike="noStrike" kern="1200" cap="none" spc="0" normalizeH="0">
                <a:solidFill>
                  <a:schemeClr val="tx1"/>
                </a:solidFill>
                <a:uFillTx/>
                <a:latin typeface="Garamond" panose="02020404030301010803" charset="0"/>
                <a:ea typeface="仿宋" panose="02010609060101010101"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仿宋" panose="02010609060101010101" charset="-122"/>
                <a:ea typeface="仿宋" panose="020106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sz="2500"/>
              <a:t>《</a:t>
            </a:r>
            <a:r>
              <a:rPr lang="en-US" altLang="zh-CN" sz="2500"/>
              <a:t>Research Philosophy of Modern Cryptography</a:t>
            </a:r>
            <a:r>
              <a:rPr lang="zh-CN" sz="2500"/>
              <a:t>》</a:t>
            </a:r>
            <a:r>
              <a:rPr lang="en-US" altLang="zh-CN" sz="2500"/>
              <a:t> </a:t>
            </a:r>
            <a:r>
              <a:rPr lang="zh-CN" sz="2500"/>
              <a:t>https://eprint.iacr.org/2023/715</a:t>
            </a:r>
            <a:endParaRPr lang="zh-CN" sz="25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功能升级之路（总结）</a:t>
            </a:r>
            <a:r>
              <a:rPr lang="en-US" altLang="zh-CN"/>
              <a:t>          2/2</a:t>
            </a:r>
            <a:endParaRPr lang="en-US" altLang="zh-CN"/>
          </a:p>
        </p:txBody>
      </p:sp>
      <p:sp>
        <p:nvSpPr>
          <p:cNvPr id="3" name="Text Placeholder 2"/>
          <p:cNvSpPr>
            <a:spLocks noGrp="1"/>
          </p:cNvSpPr>
          <p:nvPr>
            <p:ph type="body" idx="1"/>
          </p:nvPr>
        </p:nvSpPr>
        <p:spPr>
          <a:xfrm>
            <a:off x="207010" y="1350645"/>
            <a:ext cx="8749665" cy="5005705"/>
          </a:xfrm>
        </p:spPr>
        <p:txBody>
          <a:bodyPr>
            <a:normAutofit fontScale="90000" lnSpcReduction="10000"/>
          </a:bodyPr>
          <a:p>
            <a:pPr marL="0" lvl="0" indent="0">
              <a:lnSpc>
                <a:spcPct val="110000"/>
              </a:lnSpc>
              <a:buFont typeface="Wingdings" panose="05000000000000000000" charset="0"/>
              <a:buNone/>
            </a:pPr>
            <a:r>
              <a:rPr lang="zh-CN" altLang="en-US">
                <a:highlight>
                  <a:srgbClr val="00FF00"/>
                </a:highlight>
              </a:rPr>
              <a:t>问题来了</a:t>
            </a:r>
            <a:r>
              <a:rPr lang="zh-CN" altLang="en-US"/>
              <a:t>：为什么要有第三步</a:t>
            </a:r>
            <a:r>
              <a:rPr lang="en-US" altLang="zh-CN"/>
              <a:t>(</a:t>
            </a:r>
            <a:r>
              <a:rPr lang="zh-CN" altLang="en-US"/>
              <a:t>遗忘所有的逻辑</a:t>
            </a:r>
            <a:r>
              <a:rPr lang="en-US" altLang="zh-CN"/>
              <a:t>)</a:t>
            </a:r>
            <a:r>
              <a:rPr lang="zh-CN" altLang="en-US"/>
              <a:t>？</a:t>
            </a:r>
            <a:endParaRPr lang="zh-CN" altLang="en-US"/>
          </a:p>
          <a:p>
            <a:pPr marL="0" lvl="0" indent="0">
              <a:lnSpc>
                <a:spcPct val="110000"/>
              </a:lnSpc>
              <a:buFont typeface="Wingdings" panose="05000000000000000000" charset="0"/>
              <a:buNone/>
            </a:pPr>
            <a:endParaRPr lang="zh-CN" altLang="en-US"/>
          </a:p>
          <a:p>
            <a:pPr marL="0" lvl="0" indent="0">
              <a:lnSpc>
                <a:spcPct val="110000"/>
              </a:lnSpc>
              <a:buFont typeface="Wingdings" panose="05000000000000000000" charset="0"/>
              <a:buNone/>
            </a:pPr>
            <a:r>
              <a:rPr lang="zh-CN" altLang="en-US">
                <a:solidFill>
                  <a:schemeClr val="bg1"/>
                </a:solidFill>
                <a:highlight>
                  <a:srgbClr val="FF0000"/>
                </a:highlight>
              </a:rPr>
              <a:t>书的答案</a:t>
            </a:r>
            <a:r>
              <a:rPr lang="zh-CN" altLang="en-US"/>
              <a:t>：最后一步是我们作者在思考本章如何结尾时得到的一个感悟。在金庸小说《倚天屠龙记》里，有一个情节是张三丰需要在比武现场临时教会张无忌太极剑。张三丰让张无忌把剑招忘得干干净净之后，再和方东白比试。为什么？通过调研和感悟，我们作者明白了这叫</a:t>
            </a:r>
            <a:r>
              <a:rPr lang="zh-CN" altLang="en-US">
                <a:solidFill>
                  <a:srgbClr val="C00000"/>
                </a:solidFill>
              </a:rPr>
              <a:t>得意忘象</a:t>
            </a:r>
            <a:r>
              <a:rPr lang="zh-CN" altLang="en-US"/>
              <a:t>之理，取其之精神而无视其形式。所以，我们介绍的这些逻辑仅仅是为了帮助密码学方向的读者触摸到功能升级的精神大意。遗忘所有的具体逻辑，只记住那星辰大海般的哲学根基——</a:t>
            </a:r>
            <a:r>
              <a:rPr lang="zh-CN" altLang="en-US">
                <a:solidFill>
                  <a:srgbClr val="1F2DA8"/>
                </a:solidFill>
              </a:rPr>
              <a:t>从无法到有法，从无限到有限</a:t>
            </a:r>
            <a:r>
              <a:rPr lang="zh-CN" altLang="en-US"/>
              <a:t>。或许，只有这么做，我们才能最终走出属于自己的功能升级之路。</a:t>
            </a:r>
            <a:endParaRPr lang="zh-CN" altLang="en-US"/>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20" y="2705735"/>
            <a:ext cx="8749665" cy="839470"/>
          </a:xfrm>
        </p:spPr>
        <p:txBody>
          <a:bodyPr/>
          <a:lstStyle/>
          <a:p>
            <a:pPr algn="ctr"/>
            <a:r>
              <a:rPr lang="zh-CN" altLang="en-US"/>
              <a:t>第14课（完）</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/51</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现代密码学的研究哲学</a:t>
            </a:r>
            <a:r>
              <a:rPr lang="en-US" altLang="zh-CN">
                <a:sym typeface="+mn-ea"/>
              </a:rPr>
              <a:t>         2/18</a:t>
            </a:r>
            <a:endParaRPr lang="en-US"/>
          </a:p>
        </p:txBody>
      </p:sp>
      <p:sp>
        <p:nvSpPr>
          <p:cNvPr id="3" name="Text Placeholder 2"/>
          <p:cNvSpPr>
            <a:spLocks noGrp="1"/>
          </p:cNvSpPr>
          <p:nvPr>
            <p:ph type="body" idx="1"/>
          </p:nvPr>
        </p:nvSpPr>
        <p:spPr>
          <a:xfrm>
            <a:off x="207010" y="5797550"/>
            <a:ext cx="8749665" cy="558800"/>
          </a:xfrm>
        </p:spPr>
        <p:txBody>
          <a:bodyPr/>
          <a:p>
            <a:r>
              <a:rPr lang="zh-CN" altLang="en-US" sz="2400"/>
              <a:t>例子：</a:t>
            </a:r>
            <a:r>
              <a:rPr lang="en-US" altLang="zh-CN" sz="2400"/>
              <a:t> </a:t>
            </a:r>
            <a:r>
              <a:rPr lang="zh-CN" altLang="en-US" sz="2400"/>
              <a:t>从必须到无须，从静态到动态就是属于一种灵活计算。</a:t>
            </a:r>
            <a:endParaRPr lang="zh-CN" altLang="en-US" sz="2400"/>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pic>
        <p:nvPicPr>
          <p:cNvPr id="6" name="Picture 5"/>
          <p:cNvPicPr>
            <a:picLocks noChangeAspect="1"/>
          </p:cNvPicPr>
          <p:nvPr/>
        </p:nvPicPr>
        <p:blipFill>
          <a:blip r:embed="rId1"/>
          <a:stretch>
            <a:fillRect/>
          </a:stretch>
        </p:blipFill>
        <p:spPr>
          <a:xfrm>
            <a:off x="779145" y="2134235"/>
            <a:ext cx="6219825" cy="3533775"/>
          </a:xfrm>
          <a:prstGeom prst="rect">
            <a:avLst/>
          </a:prstGeom>
        </p:spPr>
      </p:pic>
      <p:sp>
        <p:nvSpPr>
          <p:cNvPr id="7" name="Text Box 6"/>
          <p:cNvSpPr txBox="1"/>
          <p:nvPr/>
        </p:nvSpPr>
        <p:spPr>
          <a:xfrm>
            <a:off x="6551295" y="2189480"/>
            <a:ext cx="1598930" cy="646430"/>
          </a:xfrm>
          <a:prstGeom prst="rect">
            <a:avLst/>
          </a:prstGeom>
          <a:noFill/>
        </p:spPr>
        <p:txBody>
          <a:bodyPr wrap="square" rtlCol="0" anchor="t">
            <a:noAutofit/>
          </a:bodyPr>
          <a:p>
            <a:r>
              <a:rPr lang="zh-CN" altLang="en-US">
                <a:solidFill>
                  <a:srgbClr val="C00000"/>
                </a:solidFill>
                <a:sym typeface="+mn-ea"/>
              </a:rPr>
              <a:t>集体控制</a:t>
            </a:r>
            <a:endParaRPr lang="zh-CN" altLang="en-US">
              <a:solidFill>
                <a:srgbClr val="C00000"/>
              </a:solidFill>
              <a:sym typeface="+mn-ea"/>
            </a:endParaRPr>
          </a:p>
          <a:p>
            <a:r>
              <a:rPr lang="zh-CN" altLang="en-US">
                <a:solidFill>
                  <a:srgbClr val="C00000"/>
                </a:solidFill>
                <a:sym typeface="+mn-ea"/>
              </a:rPr>
              <a:t>制约权力</a:t>
            </a:r>
            <a:endParaRPr lang="zh-CN" altLang="en-US">
              <a:solidFill>
                <a:srgbClr val="C00000"/>
              </a:solidFill>
              <a:sym typeface="+mn-ea"/>
            </a:endParaRPr>
          </a:p>
        </p:txBody>
      </p:sp>
      <p:sp>
        <p:nvSpPr>
          <p:cNvPr id="9" name="Text Box 8"/>
          <p:cNvSpPr txBox="1"/>
          <p:nvPr/>
        </p:nvSpPr>
        <p:spPr>
          <a:xfrm>
            <a:off x="6781165" y="2973705"/>
            <a:ext cx="1450975" cy="1180465"/>
          </a:xfrm>
          <a:prstGeom prst="rect">
            <a:avLst/>
          </a:prstGeom>
          <a:noFill/>
        </p:spPr>
        <p:txBody>
          <a:bodyPr wrap="square" rtlCol="0" anchor="t">
            <a:noAutofit/>
          </a:bodyPr>
          <a:p>
            <a:r>
              <a:rPr lang="zh-CN" altLang="en-US">
                <a:solidFill>
                  <a:srgbClr val="1F2DA8"/>
                </a:solidFill>
                <a:sym typeface="+mn-ea"/>
              </a:rPr>
              <a:t>保护的秩序</a:t>
            </a:r>
            <a:endParaRPr lang="zh-CN" altLang="en-US">
              <a:solidFill>
                <a:srgbClr val="1F2DA8"/>
              </a:solidFill>
              <a:sym typeface="+mn-ea"/>
            </a:endParaRPr>
          </a:p>
          <a:p>
            <a:r>
              <a:rPr lang="zh-CN" altLang="en-US">
                <a:solidFill>
                  <a:srgbClr val="1F2DA8"/>
                </a:solidFill>
                <a:sym typeface="+mn-ea"/>
              </a:rPr>
              <a:t>保护的权利</a:t>
            </a:r>
            <a:endParaRPr lang="zh-CN" altLang="en-US">
              <a:solidFill>
                <a:srgbClr val="1F2DA8"/>
              </a:solidFill>
              <a:sym typeface="+mn-ea"/>
            </a:endParaRPr>
          </a:p>
          <a:p>
            <a:r>
              <a:rPr lang="zh-CN" altLang="en-US">
                <a:solidFill>
                  <a:srgbClr val="1F2DA8"/>
                </a:solidFill>
                <a:sym typeface="+mn-ea"/>
              </a:rPr>
              <a:t>隐私的提高</a:t>
            </a:r>
            <a:endParaRPr lang="zh-CN" altLang="en-US">
              <a:solidFill>
                <a:srgbClr val="1F2DA8"/>
              </a:solidFill>
              <a:sym typeface="+mn-ea"/>
            </a:endParaRPr>
          </a:p>
          <a:p>
            <a:r>
              <a:rPr lang="zh-CN" altLang="en-US">
                <a:solidFill>
                  <a:srgbClr val="1F2DA8"/>
                </a:solidFill>
                <a:sym typeface="+mn-ea"/>
              </a:rPr>
              <a:t>安全的提高</a:t>
            </a:r>
            <a:endParaRPr lang="zh-CN" altLang="en-US">
              <a:solidFill>
                <a:srgbClr val="1F2DA8"/>
              </a:solidFill>
              <a:sym typeface="+mn-ea"/>
            </a:endParaRPr>
          </a:p>
        </p:txBody>
      </p:sp>
      <p:sp>
        <p:nvSpPr>
          <p:cNvPr id="10" name="Text Box 9"/>
          <p:cNvSpPr txBox="1"/>
          <p:nvPr/>
        </p:nvSpPr>
        <p:spPr>
          <a:xfrm>
            <a:off x="6044565" y="4244975"/>
            <a:ext cx="2612390" cy="1287780"/>
          </a:xfrm>
          <a:prstGeom prst="rect">
            <a:avLst/>
          </a:prstGeom>
          <a:noFill/>
        </p:spPr>
        <p:txBody>
          <a:bodyPr wrap="square" rtlCol="0" anchor="t">
            <a:noAutofit/>
          </a:bodyPr>
          <a:p>
            <a:r>
              <a:rPr lang="zh-CN" altLang="en-US">
                <a:solidFill>
                  <a:srgbClr val="C00000"/>
                </a:solidFill>
                <a:sym typeface="+mn-ea"/>
              </a:rPr>
              <a:t>代理委托</a:t>
            </a:r>
            <a:endParaRPr lang="zh-CN" altLang="en-US">
              <a:solidFill>
                <a:srgbClr val="C00000"/>
              </a:solidFill>
              <a:sym typeface="+mn-ea"/>
            </a:endParaRPr>
          </a:p>
          <a:p>
            <a:r>
              <a:rPr lang="zh-CN" altLang="en-US">
                <a:solidFill>
                  <a:srgbClr val="C00000"/>
                </a:solidFill>
                <a:sym typeface="+mn-ea"/>
              </a:rPr>
              <a:t>灵活计算</a:t>
            </a:r>
            <a:endParaRPr lang="zh-CN" altLang="en-US">
              <a:solidFill>
                <a:srgbClr val="C00000"/>
              </a:solidFill>
              <a:sym typeface="+mn-ea"/>
            </a:endParaRPr>
          </a:p>
          <a:p>
            <a:r>
              <a:rPr lang="zh-CN" altLang="en-US">
                <a:solidFill>
                  <a:srgbClr val="C00000"/>
                </a:solidFill>
                <a:sym typeface="+mn-ea"/>
              </a:rPr>
              <a:t>计算规模</a:t>
            </a:r>
            <a:endParaRPr lang="zh-CN" altLang="en-US">
              <a:solidFill>
                <a:srgbClr val="C00000"/>
              </a:solidFill>
              <a:sym typeface="+mn-ea"/>
            </a:endParaRPr>
          </a:p>
          <a:p>
            <a:r>
              <a:rPr lang="zh-CN" altLang="en-US">
                <a:solidFill>
                  <a:srgbClr val="C00000"/>
                </a:solidFill>
                <a:sym typeface="+mn-ea"/>
              </a:rPr>
              <a:t>计算融合</a:t>
            </a:r>
            <a:endParaRPr lang="zh-CN" altLang="en-US">
              <a:solidFill>
                <a:srgbClr val="C00000"/>
              </a:solidFill>
              <a:sym typeface="+mn-ea"/>
            </a:endParaRPr>
          </a:p>
          <a:p>
            <a:r>
              <a:rPr lang="zh-CN" altLang="en-US">
                <a:solidFill>
                  <a:srgbClr val="C00000"/>
                </a:solidFill>
                <a:sym typeface="+mn-ea"/>
              </a:rPr>
              <a:t>后退一步</a:t>
            </a:r>
            <a:endParaRPr lang="zh-CN" altLang="en-US">
              <a:solidFill>
                <a:srgbClr val="C00000"/>
              </a:solidFill>
              <a:sym typeface="+mn-ea"/>
            </a:endParaRPr>
          </a:p>
        </p:txBody>
      </p:sp>
      <p:sp>
        <p:nvSpPr>
          <p:cNvPr id="8" name="Text Placeholder 2"/>
          <p:cNvSpPr>
            <a:spLocks noGrp="1"/>
          </p:cNvSpPr>
          <p:nvPr/>
        </p:nvSpPr>
        <p:spPr>
          <a:xfrm>
            <a:off x="-635" y="1185545"/>
            <a:ext cx="9060180" cy="1068070"/>
          </a:xfrm>
          <a:prstGeom prst="rect">
            <a:avLst/>
          </a:prstGeom>
        </p:spPr>
        <p:txBody>
          <a:bodyPr vert="horz" lIns="91440" tIns="45720" rIns="91440" bIns="45720" rtlCol="0">
            <a:normAutofit lnSpcReduction="20000"/>
          </a:bodyPr>
          <a:lstStyle>
            <a:lvl1pPr marL="0" indent="0" algn="l" defTabSz="914400" rtl="0" eaLnBrk="1" latinLnBrk="0" hangingPunct="1">
              <a:lnSpc>
                <a:spcPct val="100000"/>
              </a:lnSpc>
              <a:spcBef>
                <a:spcPts val="1000"/>
              </a:spcBef>
              <a:buFont typeface="Arial" panose="020B0604020202020204" pitchFamily="34" charset="0"/>
              <a:buNone/>
              <a:defRPr sz="2800" u="none" strike="noStrike" kern="1200" cap="none" spc="0" normalizeH="0">
                <a:solidFill>
                  <a:schemeClr val="tx1"/>
                </a:solidFill>
                <a:uFillTx/>
                <a:latin typeface="Garamond" panose="02020404030301010803" charset="0"/>
                <a:ea typeface="仿宋" panose="02010609060101010101"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仿宋" panose="02010609060101010101" charset="-122"/>
                <a:ea typeface="仿宋" panose="020106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sz="2400">
                <a:highlight>
                  <a:srgbClr val="FF00FF"/>
                </a:highlight>
              </a:rPr>
              <a:t>模型</a:t>
            </a:r>
            <a:r>
              <a:rPr lang="zh-CN" sz="2400"/>
              <a:t>：上游</a:t>
            </a:r>
            <a:r>
              <a:rPr lang="zh-CN" sz="2400">
                <a:highlight>
                  <a:srgbClr val="FFFF00"/>
                </a:highlight>
              </a:rPr>
              <a:t>甲方</a:t>
            </a:r>
            <a:r>
              <a:rPr lang="zh-CN" sz="2400"/>
              <a:t>做了一个秘密计算交到了下游</a:t>
            </a:r>
            <a:r>
              <a:rPr lang="zh-CN" sz="2400">
                <a:highlight>
                  <a:srgbClr val="00FF00"/>
                </a:highlight>
              </a:rPr>
              <a:t>乙方</a:t>
            </a:r>
            <a:r>
              <a:rPr lang="zh-CN" sz="2400"/>
              <a:t>手上。</a:t>
            </a:r>
            <a:endParaRPr lang="zh-CN" sz="2400"/>
          </a:p>
          <a:p>
            <a:pPr algn="ctr"/>
            <a:r>
              <a:rPr lang="zh-CN" sz="1800"/>
              <a:t>甲方：有支配他人的权力（比如签名者）；</a:t>
            </a:r>
            <a:r>
              <a:rPr lang="zh-CN" altLang="en-US" sz="1800"/>
              <a:t>乙方：有利益受保护的权利（比如验证者）。</a:t>
            </a:r>
            <a:endParaRPr lang="zh-CN" sz="1800"/>
          </a:p>
          <a:p>
            <a:pPr algn="ctr"/>
            <a:endParaRPr lang="zh-CN" sz="1800"/>
          </a:p>
        </p:txBody>
      </p:sp>
      <p:sp>
        <p:nvSpPr>
          <p:cNvPr id="11" name="Rectangles 10"/>
          <p:cNvSpPr/>
          <p:nvPr/>
        </p:nvSpPr>
        <p:spPr>
          <a:xfrm>
            <a:off x="4434840" y="2072640"/>
            <a:ext cx="3724910" cy="2084705"/>
          </a:xfrm>
          <a:prstGeom prst="rect">
            <a:avLst/>
          </a:prstGeom>
          <a:solidFill>
            <a:schemeClr val="accent1">
              <a:alpha val="1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现代密码学的研究哲学</a:t>
            </a:r>
            <a:r>
              <a:rPr lang="en-US" altLang="zh-CN">
                <a:sym typeface="+mn-ea"/>
              </a:rPr>
              <a:t>         3/18</a:t>
            </a:r>
            <a:endParaRPr lang="en-US"/>
          </a:p>
        </p:txBody>
      </p:sp>
      <p:sp>
        <p:nvSpPr>
          <p:cNvPr id="3" name="Text Placeholder 2"/>
          <p:cNvSpPr>
            <a:spLocks noGrp="1"/>
          </p:cNvSpPr>
          <p:nvPr>
            <p:ph type="body" idx="1"/>
          </p:nvPr>
        </p:nvSpPr>
        <p:spPr>
          <a:xfrm>
            <a:off x="207010" y="1301115"/>
            <a:ext cx="8749665" cy="4636770"/>
          </a:xfrm>
        </p:spPr>
        <p:txBody>
          <a:bodyPr/>
          <a:p>
            <a:pPr algn="ctr"/>
            <a:r>
              <a:rPr lang="zh-CN" sz="2400">
                <a:highlight>
                  <a:srgbClr val="00FF00"/>
                </a:highlight>
              </a:rPr>
              <a:t>群签名（</a:t>
            </a:r>
            <a:r>
              <a:rPr lang="en-US" altLang="zh-CN" sz="2400">
                <a:highlight>
                  <a:srgbClr val="00FF00"/>
                </a:highlight>
              </a:rPr>
              <a:t>Group Signatures</a:t>
            </a:r>
            <a:r>
              <a:rPr lang="zh-CN" sz="2400">
                <a:highlight>
                  <a:srgbClr val="00FF00"/>
                </a:highlight>
              </a:rPr>
              <a:t>）</a:t>
            </a:r>
            <a:endParaRPr lang="zh-CN" sz="2400"/>
          </a:p>
          <a:p>
            <a:endParaRPr lang="zh-CN" sz="2400"/>
          </a:p>
          <a:p>
            <a:pPr marL="342900" lvl="0" indent="-342900">
              <a:lnSpc>
                <a:spcPct val="80000"/>
              </a:lnSpc>
              <a:buFont typeface="Wingdings" panose="05000000000000000000" charset="0"/>
              <a:buChar char="o"/>
            </a:pPr>
            <a:r>
              <a:rPr lang="zh-CN" altLang="en-US" sz="2400">
                <a:latin typeface="+mn-lt"/>
                <a:ea typeface="+mn-ea"/>
                <a:sym typeface="+mn-ea"/>
              </a:rPr>
              <a:t>密钥算法：</a:t>
            </a:r>
            <a:r>
              <a:rPr lang="en-US" altLang="zh-CN" sz="2400">
                <a:latin typeface="+mn-lt"/>
                <a:ea typeface="+mn-ea"/>
                <a:sym typeface="+mn-ea"/>
              </a:rPr>
              <a:t>KeyGen(1^k,n)  → (gpk,gsk_1, gsk_2, ...., gsk_n, tsk)</a:t>
            </a:r>
            <a:endParaRPr lang="en-US" altLang="zh-CN" sz="2400">
              <a:latin typeface="+mn-lt"/>
              <a:ea typeface="+mn-ea"/>
            </a:endParaRPr>
          </a:p>
          <a:p>
            <a:pPr marL="342900" lvl="0" indent="-342900">
              <a:lnSpc>
                <a:spcPct val="80000"/>
              </a:lnSpc>
              <a:buFont typeface="Wingdings" panose="05000000000000000000" charset="0"/>
              <a:buChar char="o"/>
            </a:pPr>
            <a:r>
              <a:rPr lang="zh-CN" altLang="en-US" sz="2400">
                <a:latin typeface="+mn-lt"/>
                <a:ea typeface="+mn-ea"/>
                <a:sym typeface="+mn-ea"/>
              </a:rPr>
              <a:t>签名算法：</a:t>
            </a:r>
            <a:r>
              <a:rPr lang="en-US" altLang="zh-CN" sz="2400">
                <a:latin typeface="+mn-lt"/>
                <a:ea typeface="+mn-ea"/>
                <a:sym typeface="+mn-ea"/>
              </a:rPr>
              <a:t>Sign(gsk_i, m)  → S_m</a:t>
            </a:r>
            <a:endParaRPr lang="en-US" altLang="zh-CN" sz="2400">
              <a:latin typeface="+mn-lt"/>
              <a:ea typeface="+mn-ea"/>
              <a:sym typeface="+mn-ea"/>
            </a:endParaRPr>
          </a:p>
          <a:p>
            <a:pPr marL="342900" lvl="0" indent="-342900">
              <a:lnSpc>
                <a:spcPct val="80000"/>
              </a:lnSpc>
              <a:buFont typeface="Wingdings" panose="05000000000000000000" charset="0"/>
              <a:buChar char="o"/>
            </a:pPr>
            <a:r>
              <a:rPr lang="zh-CN" altLang="en-US" sz="2400">
                <a:latin typeface="+mn-lt"/>
                <a:ea typeface="+mn-ea"/>
                <a:sym typeface="+mn-ea"/>
              </a:rPr>
              <a:t>验证算法：</a:t>
            </a:r>
            <a:r>
              <a:rPr lang="en-US" altLang="zh-CN" sz="2400">
                <a:latin typeface="+mn-lt"/>
                <a:ea typeface="+mn-ea"/>
                <a:sym typeface="+mn-ea"/>
              </a:rPr>
              <a:t>Verify(gpk, m,S_m) → T/F</a:t>
            </a:r>
            <a:endParaRPr lang="en-US" altLang="zh-CN" sz="2400">
              <a:latin typeface="+mn-lt"/>
              <a:ea typeface="+mn-ea"/>
              <a:sym typeface="+mn-ea"/>
            </a:endParaRPr>
          </a:p>
          <a:p>
            <a:pPr marL="342900" lvl="0" indent="-342900">
              <a:lnSpc>
                <a:spcPct val="80000"/>
              </a:lnSpc>
              <a:buFont typeface="Wingdings" panose="05000000000000000000" charset="0"/>
              <a:buChar char="o"/>
            </a:pPr>
            <a:r>
              <a:rPr lang="zh-CN" altLang="en-US" sz="2400">
                <a:latin typeface="+mn-lt"/>
                <a:ea typeface="+mn-ea"/>
                <a:sym typeface="+mn-ea"/>
              </a:rPr>
              <a:t>追踪算法：</a:t>
            </a:r>
            <a:r>
              <a:rPr lang="en-US" altLang="zh-CN" sz="2400">
                <a:latin typeface="+mn-lt"/>
                <a:ea typeface="+mn-ea"/>
                <a:sym typeface="+mn-ea"/>
              </a:rPr>
              <a:t>Open(tsk, m, S_m) → i/⊥</a:t>
            </a:r>
            <a:endParaRPr lang="en-US" altLang="zh-CN" sz="2400">
              <a:latin typeface="+mn-lt"/>
              <a:ea typeface="+mn-ea"/>
              <a:sym typeface="+mn-ea"/>
            </a:endParaRPr>
          </a:p>
          <a:p>
            <a:endParaRPr lang="zh-CN" altLang="en-US" sz="2400"/>
          </a:p>
          <a:p>
            <a:r>
              <a:rPr lang="zh-CN" altLang="en-US" sz="2400">
                <a:highlight>
                  <a:srgbClr val="FFFF00"/>
                </a:highlight>
              </a:rPr>
              <a:t>假设</a:t>
            </a:r>
            <a:r>
              <a:rPr lang="zh-CN" altLang="en-US" sz="2400"/>
              <a:t>第三篇论文提出了群签名这个密码技术概念并提出了第一个群签名的方案。接下来，我们介绍每一类研究方法下的方案。</a:t>
            </a:r>
            <a:endParaRPr lang="zh-CN" altLang="en-US" sz="2400"/>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现代密码学的研究哲学</a:t>
            </a:r>
            <a:r>
              <a:rPr lang="en-US" altLang="zh-CN">
                <a:sym typeface="+mn-ea"/>
              </a:rPr>
              <a:t>         4/18</a:t>
            </a:r>
            <a:endParaRPr lang="en-US"/>
          </a:p>
        </p:txBody>
      </p:sp>
      <p:sp>
        <p:nvSpPr>
          <p:cNvPr id="3" name="Text Placeholder 2"/>
          <p:cNvSpPr>
            <a:spLocks noGrp="1"/>
          </p:cNvSpPr>
          <p:nvPr>
            <p:ph type="body" idx="1"/>
          </p:nvPr>
        </p:nvSpPr>
        <p:spPr>
          <a:xfrm>
            <a:off x="207010" y="1301115"/>
            <a:ext cx="8749665" cy="4636770"/>
          </a:xfrm>
        </p:spPr>
        <p:txBody>
          <a:bodyPr/>
          <a:p>
            <a:r>
              <a:rPr lang="en-US" sz="2400">
                <a:highlight>
                  <a:srgbClr val="00FFFF"/>
                </a:highlight>
              </a:rPr>
              <a:t> Type4: Distributed Power</a:t>
            </a:r>
            <a:endParaRPr lang="zh-CN" altLang="en-US" sz="2400">
              <a:highlight>
                <a:srgbClr val="00FFFF"/>
              </a:highlight>
            </a:endParaRPr>
          </a:p>
          <a:p>
            <a:r>
              <a:rPr lang="en-US" sz="2400">
                <a:highlight>
                  <a:srgbClr val="FF00FF"/>
                </a:highligh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  </a:t>
            </a:r>
            <a:r>
              <a:rPr lang="zh-CN" altLang="en-US" sz="2400">
                <a:latin typeface="Arial" panose="020B0604020202020204" pitchFamily="34" charset="0"/>
                <a:cs typeface="Arial" panose="020B0604020202020204" pitchFamily="34" charset="0"/>
              </a:rPr>
              <a:t>（管理员的权力）从集权到分布</a:t>
            </a:r>
            <a:endParaRPr lang="zh-CN" altLang="en-US" sz="2400">
              <a:latin typeface="Arial" panose="020B0604020202020204" pitchFamily="34" charset="0"/>
              <a:cs typeface="Arial" panose="020B0604020202020204" pitchFamily="34" charset="0"/>
            </a:endParaRPr>
          </a:p>
          <a:p>
            <a:endParaRPr lang="zh-CN" altLang="en-US" sz="2400">
              <a:latin typeface="Arial" panose="020B0604020202020204" pitchFamily="34" charset="0"/>
              <a:cs typeface="Arial" panose="020B0604020202020204" pitchFamily="34" charset="0"/>
            </a:endParaRPr>
          </a:p>
          <a:p>
            <a:pPr marL="342900" indent="-342900">
              <a:buFont typeface="Wingdings" panose="05000000000000000000" charset="0"/>
              <a:buChar char="o"/>
            </a:pPr>
            <a:r>
              <a:rPr lang="zh-CN" altLang="en-US" sz="2400">
                <a:latin typeface="Arial" panose="020B0604020202020204" pitchFamily="34" charset="0"/>
                <a:cs typeface="Arial" panose="020B0604020202020204" pitchFamily="34" charset="0"/>
              </a:rPr>
              <a:t>在第一个群签名方案里，只有一个组管理员，他不受制约可以追踪打开任意的群签名，看到签名者身份。</a:t>
            </a:r>
            <a:endParaRPr lang="zh-CN" altLang="en-US" sz="2400">
              <a:latin typeface="Arial" panose="020B0604020202020204" pitchFamily="34" charset="0"/>
              <a:cs typeface="Arial" panose="020B0604020202020204" pitchFamily="34" charset="0"/>
            </a:endParaRPr>
          </a:p>
          <a:p>
            <a:pPr marL="342900" indent="-342900">
              <a:buFont typeface="Wingdings" panose="05000000000000000000" charset="0"/>
              <a:buChar char="o"/>
            </a:pPr>
            <a:endParaRPr lang="zh-CN" altLang="en-US" sz="2400">
              <a:latin typeface="Arial" panose="020B0604020202020204" pitchFamily="34" charset="0"/>
              <a:cs typeface="Arial" panose="020B0604020202020204" pitchFamily="34" charset="0"/>
            </a:endParaRPr>
          </a:p>
          <a:p>
            <a:pPr marL="342900" indent="-342900">
              <a:buFont typeface="Wingdings" panose="05000000000000000000" charset="0"/>
              <a:buChar char="o"/>
            </a:pPr>
            <a:r>
              <a:rPr lang="zh-CN" altLang="en-US" sz="2400">
                <a:latin typeface="Arial" panose="020B0604020202020204" pitchFamily="34" charset="0"/>
                <a:cs typeface="Arial" panose="020B0604020202020204" pitchFamily="34" charset="0"/>
              </a:rPr>
              <a:t>第二方案介绍了一种</a:t>
            </a:r>
            <a:r>
              <a:rPr lang="zh-CN" altLang="en-US" sz="2400">
                <a:solidFill>
                  <a:srgbClr val="1F2DA8"/>
                </a:solidFill>
                <a:latin typeface="Arial" panose="020B0604020202020204" pitchFamily="34" charset="0"/>
                <a:cs typeface="Arial" panose="020B0604020202020204" pitchFamily="34" charset="0"/>
              </a:rPr>
              <a:t>组管理员</a:t>
            </a:r>
            <a:r>
              <a:rPr lang="zh-CN" altLang="en-US" sz="2400">
                <a:solidFill>
                  <a:srgbClr val="1F2DA8"/>
                </a:solidFill>
                <a:latin typeface="Arial" panose="020B0604020202020204" pitchFamily="34" charset="0"/>
                <a:cs typeface="Arial" panose="020B0604020202020204" pitchFamily="34" charset="0"/>
                <a:sym typeface="+mn-ea"/>
              </a:rPr>
              <a:t>具有门限性质的群签名</a:t>
            </a:r>
            <a:r>
              <a:rPr lang="zh-CN" altLang="en-US" sz="2400">
                <a:latin typeface="Arial" panose="020B0604020202020204" pitchFamily="34" charset="0"/>
                <a:cs typeface="Arial" panose="020B0604020202020204" pitchFamily="34" charset="0"/>
              </a:rPr>
              <a:t>。打开一个群签名需要若干组管理员共同参与才能完成，而且组管理员的数量必须满足一定的门限要求。</a:t>
            </a:r>
            <a:endParaRPr lang="zh-CN" altLang="en-US"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现代密码学的研究哲学</a:t>
            </a:r>
            <a:r>
              <a:rPr lang="en-US" altLang="zh-CN">
                <a:sym typeface="+mn-ea"/>
              </a:rPr>
              <a:t>         5/18</a:t>
            </a:r>
            <a:endParaRPr lang="en-US"/>
          </a:p>
        </p:txBody>
      </p:sp>
      <p:sp>
        <p:nvSpPr>
          <p:cNvPr id="3" name="Text Placeholder 2"/>
          <p:cNvSpPr>
            <a:spLocks noGrp="1"/>
          </p:cNvSpPr>
          <p:nvPr>
            <p:ph type="body" idx="1"/>
          </p:nvPr>
        </p:nvSpPr>
        <p:spPr>
          <a:xfrm>
            <a:off x="207010" y="1301115"/>
            <a:ext cx="8749665" cy="5055235"/>
          </a:xfrm>
        </p:spPr>
        <p:txBody>
          <a:bodyPr>
            <a:normAutofit lnSpcReduction="10000"/>
          </a:bodyPr>
          <a:p>
            <a:r>
              <a:rPr lang="en-US" sz="2400">
                <a:highlight>
                  <a:srgbClr val="00FFFF"/>
                </a:highlight>
                <a:sym typeface="+mn-ea"/>
              </a:rPr>
              <a:t> Type4: </a:t>
            </a:r>
            <a:r>
              <a:rPr lang="en-US" sz="2400">
                <a:highlight>
                  <a:srgbClr val="00FFFF"/>
                </a:highlight>
              </a:rPr>
              <a:t>Bounded Power</a:t>
            </a:r>
            <a:endParaRPr lang="zh-CN" altLang="en-US" sz="2400">
              <a:highlight>
                <a:srgbClr val="00FFFF"/>
              </a:highlight>
            </a:endParaRPr>
          </a:p>
          <a:p>
            <a:r>
              <a:rPr lang="en-US" sz="2400">
                <a:highlight>
                  <a:srgbClr val="FF00FF"/>
                </a:highlight>
                <a:cs typeface="Arial" panose="020B0604020202020204" pitchFamily="34" charset="0"/>
              </a:rPr>
              <a:t>→</a:t>
            </a:r>
            <a:r>
              <a:rPr lang="en-US" sz="2400">
                <a:cs typeface="Arial" panose="020B0604020202020204" pitchFamily="34" charset="0"/>
              </a:rPr>
              <a:t>  </a:t>
            </a:r>
            <a:r>
              <a:rPr lang="zh-CN" altLang="en-US" sz="2400">
                <a:cs typeface="Arial" panose="020B0604020202020204" pitchFamily="34" charset="0"/>
              </a:rPr>
              <a:t>（管理员的权力）从无制约到有制约</a:t>
            </a:r>
            <a:endParaRPr lang="zh-CN" altLang="en-US" sz="2400">
              <a:cs typeface="Arial" panose="020B0604020202020204" pitchFamily="34" charset="0"/>
            </a:endParaRPr>
          </a:p>
          <a:p>
            <a:endParaRPr lang="zh-CN" altLang="en-US" sz="2400">
              <a:cs typeface="Arial" panose="020B0604020202020204" pitchFamily="34" charset="0"/>
            </a:endParaRPr>
          </a:p>
          <a:p>
            <a:pPr marL="342900" indent="-342900">
              <a:buFont typeface="Wingdings" panose="05000000000000000000" charset="0"/>
              <a:buChar char="o"/>
            </a:pPr>
            <a:r>
              <a:rPr lang="zh-CN" altLang="en-US" sz="2400">
                <a:cs typeface="Arial" panose="020B0604020202020204" pitchFamily="34" charset="0"/>
              </a:rPr>
              <a:t>在第一个群签名方案里，</a:t>
            </a:r>
            <a:r>
              <a:rPr lang="en-US" altLang="zh-CN" sz="2400">
                <a:cs typeface="Arial" panose="020B0604020202020204" pitchFamily="34" charset="0"/>
              </a:rPr>
              <a:t>gsk_i</a:t>
            </a:r>
            <a:r>
              <a:rPr lang="zh-CN" altLang="en-US" sz="2400">
                <a:cs typeface="Arial" panose="020B0604020202020204" pitchFamily="34" charset="0"/>
              </a:rPr>
              <a:t>用来产生群签名的，</a:t>
            </a:r>
            <a:r>
              <a:rPr lang="en-US" altLang="zh-CN" sz="2400">
                <a:cs typeface="Arial" panose="020B0604020202020204" pitchFamily="34" charset="0"/>
              </a:rPr>
              <a:t>tsk</a:t>
            </a:r>
            <a:r>
              <a:rPr lang="zh-CN" altLang="en-US" sz="2400">
                <a:cs typeface="Arial" panose="020B0604020202020204" pitchFamily="34" charset="0"/>
              </a:rPr>
              <a:t>是用来追踪打开群签名的。然而，</a:t>
            </a:r>
            <a:r>
              <a:rPr lang="en-US" altLang="zh-CN" sz="2400">
                <a:cs typeface="Arial" panose="020B0604020202020204" pitchFamily="34" charset="0"/>
              </a:rPr>
              <a:t>tsk</a:t>
            </a:r>
            <a:r>
              <a:rPr lang="zh-CN" altLang="en-US" sz="2400">
                <a:cs typeface="Arial" panose="020B0604020202020204" pitchFamily="34" charset="0"/>
              </a:rPr>
              <a:t>也可以用来以</a:t>
            </a:r>
            <a:r>
              <a:rPr lang="en-US" altLang="zh-CN" sz="2400">
                <a:cs typeface="Arial" panose="020B0604020202020204" pitchFamily="34" charset="0"/>
              </a:rPr>
              <a:t>i</a:t>
            </a:r>
            <a:r>
              <a:rPr lang="zh-CN" altLang="en-US" sz="2400">
                <a:cs typeface="Arial" panose="020B0604020202020204" pitchFamily="34" charset="0"/>
              </a:rPr>
              <a:t>的名义发布群签名，陷害组成员</a:t>
            </a:r>
            <a:r>
              <a:rPr lang="en-US" altLang="zh-CN" sz="2400">
                <a:cs typeface="Arial" panose="020B0604020202020204" pitchFamily="34" charset="0"/>
              </a:rPr>
              <a:t>i</a:t>
            </a:r>
            <a:r>
              <a:rPr lang="zh-CN" altLang="en-US" sz="2400">
                <a:cs typeface="Arial" panose="020B0604020202020204" pitchFamily="34" charset="0"/>
              </a:rPr>
              <a:t>。</a:t>
            </a:r>
            <a:endParaRPr lang="zh-CN" altLang="en-US" sz="2400">
              <a:cs typeface="Arial" panose="020B0604020202020204" pitchFamily="34" charset="0"/>
            </a:endParaRPr>
          </a:p>
          <a:p>
            <a:pPr marL="342900" indent="-342900">
              <a:buFont typeface="Wingdings" panose="05000000000000000000" charset="0"/>
              <a:buChar char="o"/>
            </a:pPr>
            <a:endParaRPr lang="zh-CN" altLang="en-US" sz="2400">
              <a:cs typeface="Arial" panose="020B0604020202020204" pitchFamily="34" charset="0"/>
            </a:endParaRPr>
          </a:p>
          <a:p>
            <a:pPr marL="342900" indent="-342900">
              <a:buFont typeface="Wingdings" panose="05000000000000000000" charset="0"/>
              <a:buChar char="o"/>
            </a:pPr>
            <a:r>
              <a:rPr lang="zh-CN" altLang="en-US" sz="2400">
                <a:cs typeface="Arial" panose="020B0604020202020204" pitchFamily="34" charset="0"/>
              </a:rPr>
              <a:t>第二方案介绍了一种</a:t>
            </a:r>
            <a:r>
              <a:rPr lang="zh-CN" altLang="en-US" sz="2400">
                <a:solidFill>
                  <a:srgbClr val="1F2DA8"/>
                </a:solidFill>
                <a:cs typeface="Arial" panose="020B0604020202020204" pitchFamily="34" charset="0"/>
              </a:rPr>
              <a:t>具体制约性质</a:t>
            </a:r>
            <a:r>
              <a:rPr lang="zh-CN" altLang="en-US" sz="2400">
                <a:solidFill>
                  <a:srgbClr val="1F2DA8"/>
                </a:solidFill>
                <a:cs typeface="Arial" panose="020B0604020202020204" pitchFamily="34" charset="0"/>
                <a:sym typeface="+mn-ea"/>
              </a:rPr>
              <a:t>的群签名</a:t>
            </a:r>
            <a:r>
              <a:rPr lang="zh-CN" altLang="en-US" sz="2400">
                <a:cs typeface="Arial" panose="020B0604020202020204" pitchFamily="34" charset="0"/>
              </a:rPr>
              <a:t>。虽然</a:t>
            </a:r>
            <a:r>
              <a:rPr lang="en-US" altLang="zh-CN" sz="2400">
                <a:cs typeface="Arial" panose="020B0604020202020204" pitchFamily="34" charset="0"/>
                <a:sym typeface="+mn-ea"/>
              </a:rPr>
              <a:t>tsk</a:t>
            </a:r>
            <a:r>
              <a:rPr lang="zh-CN" altLang="en-US" sz="2400">
                <a:cs typeface="Arial" panose="020B0604020202020204" pitchFamily="34" charset="0"/>
                <a:sym typeface="+mn-ea"/>
              </a:rPr>
              <a:t>也可以用来以</a:t>
            </a:r>
            <a:r>
              <a:rPr lang="en-US" altLang="zh-CN" sz="2400">
                <a:cs typeface="Arial" panose="020B0604020202020204" pitchFamily="34" charset="0"/>
                <a:sym typeface="+mn-ea"/>
              </a:rPr>
              <a:t>i</a:t>
            </a:r>
            <a:r>
              <a:rPr lang="zh-CN" altLang="en-US" sz="2400">
                <a:cs typeface="Arial" panose="020B0604020202020204" pitchFamily="34" charset="0"/>
                <a:sym typeface="+mn-ea"/>
              </a:rPr>
              <a:t>的名义发布群签名，陷害组成员</a:t>
            </a:r>
            <a:r>
              <a:rPr lang="en-US" altLang="zh-CN" sz="2400">
                <a:cs typeface="Arial" panose="020B0604020202020204" pitchFamily="34" charset="0"/>
                <a:sym typeface="+mn-ea"/>
              </a:rPr>
              <a:t>i</a:t>
            </a:r>
            <a:r>
              <a:rPr lang="zh-CN" altLang="en-US" sz="2400">
                <a:cs typeface="Arial" panose="020B0604020202020204" pitchFamily="34" charset="0"/>
                <a:sym typeface="+mn-ea"/>
              </a:rPr>
              <a:t>，但是只要组管理员敢用</a:t>
            </a:r>
            <a:r>
              <a:rPr lang="en-US" altLang="zh-CN" sz="2400">
                <a:cs typeface="Arial" panose="020B0604020202020204" pitchFamily="34" charset="0"/>
                <a:sym typeface="+mn-ea"/>
              </a:rPr>
              <a:t>tsk</a:t>
            </a:r>
            <a:r>
              <a:rPr lang="zh-CN" altLang="en-US" sz="2400">
                <a:cs typeface="Arial" panose="020B0604020202020204" pitchFamily="34" charset="0"/>
                <a:sym typeface="+mn-ea"/>
              </a:rPr>
              <a:t>计算出这样的群签名，那么组成员可以通过</a:t>
            </a:r>
            <a:r>
              <a:rPr lang="en-US" altLang="zh-CN" sz="2400">
                <a:cs typeface="Arial" panose="020B0604020202020204" pitchFamily="34" charset="0"/>
                <a:sym typeface="+mn-ea"/>
              </a:rPr>
              <a:t>gsk_i</a:t>
            </a:r>
            <a:r>
              <a:rPr lang="zh-CN" altLang="en-US" sz="2400">
                <a:cs typeface="Arial" panose="020B0604020202020204" pitchFamily="34" charset="0"/>
                <a:sym typeface="+mn-ea"/>
              </a:rPr>
              <a:t>和该群签名得到</a:t>
            </a:r>
            <a:r>
              <a:rPr lang="en-US" altLang="zh-CN" sz="2400">
                <a:cs typeface="Arial" panose="020B0604020202020204" pitchFamily="34" charset="0"/>
                <a:sym typeface="+mn-ea"/>
              </a:rPr>
              <a:t>tsk</a:t>
            </a:r>
            <a:r>
              <a:rPr lang="zh-CN" altLang="en-US" sz="2400">
                <a:cs typeface="Arial" panose="020B0604020202020204" pitchFamily="34" charset="0"/>
                <a:sym typeface="+mn-ea"/>
              </a:rPr>
              <a:t>。（敢陷害就会丢</a:t>
            </a:r>
            <a:r>
              <a:rPr lang="en-US" altLang="zh-CN" sz="2400">
                <a:cs typeface="Arial" panose="020B0604020202020204" pitchFamily="34" charset="0"/>
                <a:sym typeface="+mn-ea"/>
              </a:rPr>
              <a:t>tsk</a:t>
            </a:r>
            <a:r>
              <a:rPr lang="zh-CN" altLang="en-US" sz="2400">
                <a:cs typeface="Arial" panose="020B0604020202020204" pitchFamily="34" charset="0"/>
                <a:sym typeface="+mn-ea"/>
              </a:rPr>
              <a:t>）</a:t>
            </a:r>
            <a:endParaRPr lang="zh-CN" altLang="en-US" sz="2400">
              <a:cs typeface="Arial" panose="020B0604020202020204" pitchFamily="34" charset="0"/>
              <a:sym typeface="+mn-ea"/>
            </a:endParaRPr>
          </a:p>
          <a:p>
            <a:pPr>
              <a:buFont typeface="Wingdings" panose="05000000000000000000" charset="0"/>
            </a:pPr>
            <a:r>
              <a:rPr lang="zh-CN" altLang="en-US" sz="2400">
                <a:cs typeface="Arial" panose="020B0604020202020204" pitchFamily="34" charset="0"/>
                <a:sym typeface="+mn-ea"/>
              </a:rPr>
              <a:t>说明：借鉴了</a:t>
            </a:r>
            <a:r>
              <a:rPr lang="en-US" altLang="zh-CN" sz="2400">
                <a:cs typeface="Arial" panose="020B0604020202020204" pitchFamily="34" charset="0"/>
                <a:sym typeface="+mn-ea"/>
              </a:rPr>
              <a:t>DAPS</a:t>
            </a:r>
            <a:endParaRPr lang="en-US" altLang="zh-CN" sz="2400">
              <a:cs typeface="Arial" panose="020B0604020202020204" pitchFamily="34" charset="0"/>
              <a:sym typeface="+mn-ea"/>
            </a:endParaRPr>
          </a:p>
        </p:txBody>
      </p:sp>
      <p:sp>
        <p:nvSpPr>
          <p:cNvPr id="4" name="Footer Placeholder 3"/>
          <p:cNvSpPr>
            <a:spLocks noGrp="1"/>
          </p:cNvSpPr>
          <p:nvPr>
            <p:ph type="ftr" sz="quarter" idx="11"/>
          </p:nvPr>
        </p:nvSpPr>
        <p:spPr/>
        <p:txBody>
          <a:bodyPr/>
          <a:p>
            <a:r>
              <a:rPr lang="zh-CN" altLang="en-US"/>
              <a:t>《公钥密码学研究方法论》第14课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/51</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9499</Words>
  <Application>WPS Presentation</Application>
  <PresentationFormat>On-screen Show (4:3)</PresentationFormat>
  <Paragraphs>575</Paragraphs>
  <Slides>51</Slides>
  <Notes>41</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51</vt:i4>
      </vt:variant>
    </vt:vector>
  </HeadingPairs>
  <TitlesOfParts>
    <vt:vector size="64" baseType="lpstr">
      <vt:lpstr>Arial</vt:lpstr>
      <vt:lpstr>宋体</vt:lpstr>
      <vt:lpstr>Wingdings</vt:lpstr>
      <vt:lpstr>微软雅黑</vt:lpstr>
      <vt:lpstr>Garamond</vt:lpstr>
      <vt:lpstr>仿宋</vt:lpstr>
      <vt:lpstr>黑体</vt:lpstr>
      <vt:lpstr>Wingdings</vt:lpstr>
      <vt:lpstr>Arial Unicode MS</vt:lpstr>
      <vt:lpstr>Calibri</vt:lpstr>
      <vt:lpstr>Office Theme</vt:lpstr>
      <vt:lpstr>1_Office Theme</vt:lpstr>
      <vt:lpstr>2_Office Theme</vt:lpstr>
      <vt:lpstr>公钥密码学研究方法论  </vt:lpstr>
      <vt:lpstr>内容回顾：第四篇论文            1/2</vt:lpstr>
      <vt:lpstr>内容回顾：第四篇论文            2/2</vt:lpstr>
      <vt:lpstr>Outline：密码学研究的第四篇论文（下）</vt:lpstr>
      <vt:lpstr>现代密码学的研究哲学         1/18</vt:lpstr>
      <vt:lpstr>现代密码学的研究哲学         2/18</vt:lpstr>
      <vt:lpstr>现代密码学的研究哲学         3/18</vt:lpstr>
      <vt:lpstr>现代密码学的研究哲学         4/18</vt:lpstr>
      <vt:lpstr>现代密码学的研究哲学         5/18</vt:lpstr>
      <vt:lpstr>现代密码学的研究哲学         6/18</vt:lpstr>
      <vt:lpstr>现代密码学的研究哲学         7/18</vt:lpstr>
      <vt:lpstr>现代密码学的研究哲学         8/18</vt:lpstr>
      <vt:lpstr>现代密码学的研究哲学         9/18</vt:lpstr>
      <vt:lpstr>现代密码学的研究哲学        10/18</vt:lpstr>
      <vt:lpstr>现代密码学的研究哲学        11/18</vt:lpstr>
      <vt:lpstr>现代密码学的研究哲学        12/18</vt:lpstr>
      <vt:lpstr>现代密码学的研究哲学        13/18</vt:lpstr>
      <vt:lpstr>现代密码学的研究哲学        14/18</vt:lpstr>
      <vt:lpstr>现代密码学的研究哲学        15/18</vt:lpstr>
      <vt:lpstr>现代密码学的研究哲学        16/18</vt:lpstr>
      <vt:lpstr>现代密码学的研究哲学        17/18</vt:lpstr>
      <vt:lpstr>现代密码学的研究哲学        18/18</vt:lpstr>
      <vt:lpstr>与功能升级相关的论文导读……</vt:lpstr>
      <vt:lpstr>论文导读                              1/10 </vt:lpstr>
      <vt:lpstr>论文导读                              2/10 </vt:lpstr>
      <vt:lpstr>论文导读                              3/10 </vt:lpstr>
      <vt:lpstr>论文导读                              4/10 </vt:lpstr>
      <vt:lpstr>论文导读                              5/10 </vt:lpstr>
      <vt:lpstr>论文导读                              6/10 </vt:lpstr>
      <vt:lpstr>论文导读                              7/10 </vt:lpstr>
      <vt:lpstr>论文导读                              8/10 </vt:lpstr>
      <vt:lpstr>论文导读                              9/10 </vt:lpstr>
      <vt:lpstr>论文导读                            10/10 </vt:lpstr>
      <vt:lpstr>功能升级之后……</vt:lpstr>
      <vt:lpstr>功能升级之后……</vt:lpstr>
      <vt:lpstr>升级之后的安全定义模型       1/8</vt:lpstr>
      <vt:lpstr>升级之后的安全定义模型       2/8</vt:lpstr>
      <vt:lpstr>升级之后的安全定义模型       3/8</vt:lpstr>
      <vt:lpstr>升级之后的安全定义模型       4/8</vt:lpstr>
      <vt:lpstr>升级之后的安全定义模型       5/8</vt:lpstr>
      <vt:lpstr>升级之后的安全定义模型       6/8</vt:lpstr>
      <vt:lpstr>升级之后的安全定义模型       7/8</vt:lpstr>
      <vt:lpstr>升级之后的安全定义模型       8/8</vt:lpstr>
      <vt:lpstr>升级之后的实用评价模型       1/2</vt:lpstr>
      <vt:lpstr>升级之后的实用评价模型       2/2</vt:lpstr>
      <vt:lpstr>升级之后的安全评价模型       1/2</vt:lpstr>
      <vt:lpstr>升级之后的安全评价模型       2/2</vt:lpstr>
      <vt:lpstr>功能升级之路（总结）</vt:lpstr>
      <vt:lpstr>功能升级之路（总结）          1/2</vt:lpstr>
      <vt:lpstr>功能升级之路（总结）          2/2</vt:lpstr>
      <vt:lpstr>第14课（完）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fuchun</dc:creator>
  <cp:lastModifiedBy>fuchun</cp:lastModifiedBy>
  <cp:revision>364</cp:revision>
  <dcterms:created xsi:type="dcterms:W3CDTF">2023-09-01T10:24:00Z</dcterms:created>
  <dcterms:modified xsi:type="dcterms:W3CDTF">2023-10-03T01:15:01Z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796F623A12B24670BD5378CB9944AF64_12</vt:lpwstr>
  </property>
  <property fmtid="{D5CDD505-2E9C-101B-9397-08002B2CF9AE}" pid="3" name="KSOProductBuildVer">
    <vt:lpwstr>1033-12.2.0.13215</vt:lpwstr>
  </property>
</Properties>
</file>