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2" r:id="rId3"/>
  </p:sldMasterIdLst>
  <p:notesMasterIdLst>
    <p:notesMasterId r:id="rId5"/>
  </p:notesMasterIdLst>
  <p:handoutMasterIdLst>
    <p:handoutMasterId r:id="rId50"/>
  </p:handoutMasterIdLst>
  <p:sldIdLst>
    <p:sldId id="256" r:id="rId4"/>
    <p:sldId id="529" r:id="rId6"/>
    <p:sldId id="676" r:id="rId7"/>
    <p:sldId id="630" r:id="rId8"/>
    <p:sldId id="631" r:id="rId9"/>
    <p:sldId id="632" r:id="rId10"/>
    <p:sldId id="634" r:id="rId11"/>
    <p:sldId id="635" r:id="rId12"/>
    <p:sldId id="633" r:id="rId13"/>
    <p:sldId id="638" r:id="rId14"/>
    <p:sldId id="639" r:id="rId15"/>
    <p:sldId id="640" r:id="rId16"/>
    <p:sldId id="641" r:id="rId17"/>
    <p:sldId id="642" r:id="rId18"/>
    <p:sldId id="643" r:id="rId19"/>
    <p:sldId id="644" r:id="rId20"/>
    <p:sldId id="645" r:id="rId21"/>
    <p:sldId id="646" r:id="rId22"/>
    <p:sldId id="647" r:id="rId23"/>
    <p:sldId id="648" r:id="rId24"/>
    <p:sldId id="649" r:id="rId25"/>
    <p:sldId id="650" r:id="rId26"/>
    <p:sldId id="651" r:id="rId27"/>
    <p:sldId id="652" r:id="rId28"/>
    <p:sldId id="653" r:id="rId29"/>
    <p:sldId id="654" r:id="rId30"/>
    <p:sldId id="655" r:id="rId31"/>
    <p:sldId id="657" r:id="rId32"/>
    <p:sldId id="658" r:id="rId33"/>
    <p:sldId id="659" r:id="rId34"/>
    <p:sldId id="660" r:id="rId35"/>
    <p:sldId id="661" r:id="rId36"/>
    <p:sldId id="662" r:id="rId37"/>
    <p:sldId id="663" r:id="rId38"/>
    <p:sldId id="665" r:id="rId39"/>
    <p:sldId id="666" r:id="rId40"/>
    <p:sldId id="667" r:id="rId41"/>
    <p:sldId id="668" r:id="rId42"/>
    <p:sldId id="669" r:id="rId43"/>
    <p:sldId id="670" r:id="rId44"/>
    <p:sldId id="671" r:id="rId45"/>
    <p:sldId id="672" r:id="rId46"/>
    <p:sldId id="673" r:id="rId47"/>
    <p:sldId id="674" r:id="rId48"/>
    <p:sldId id="38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F2DA8"/>
    <a:srgbClr val="111924"/>
    <a:srgbClr val="090E10"/>
    <a:srgbClr val="213236"/>
    <a:srgbClr val="1F3135"/>
    <a:srgbClr val="C16B08"/>
    <a:srgbClr val="0C2340"/>
    <a:srgbClr val="203135"/>
    <a:srgbClr val="0C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showGuides="1">
      <p:cViewPr varScale="1">
        <p:scale>
          <a:sx n="92" d="100"/>
          <a:sy n="92" d="100"/>
        </p:scale>
        <p:origin x="-924" y="-102"/>
      </p:cViewPr>
      <p:guideLst>
        <p:guide orient="horz" pos="219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ltLang="zh-CN"/>
              <a:t>identification </a:t>
            </a:r>
            <a:r>
              <a:rPr lang="zh-CN" altLang="en-US"/>
              <a:t>从清楚到模糊</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1. </a:t>
            </a:r>
            <a:r>
              <a:rPr lang="zh-CN" altLang="en-US"/>
              <a:t>小齐产生了</a:t>
            </a:r>
            <a:r>
              <a:rPr lang="en-US" altLang="zh-CN"/>
              <a:t>2</a:t>
            </a:r>
            <a:r>
              <a:rPr lang="zh-CN" altLang="en-US"/>
              <a:t>个群签名，但故意让它们无法链接上</a:t>
            </a:r>
            <a:endParaRPr lang="zh-CN" altLang="en-US"/>
          </a:p>
          <a:p>
            <a:endParaRPr lang="zh-CN" altLang="en-US"/>
          </a:p>
          <a:p>
            <a:r>
              <a:rPr lang="en-US" altLang="zh-CN"/>
              <a:t>2. </a:t>
            </a:r>
            <a:r>
              <a:rPr lang="zh-CN" altLang="en-US"/>
              <a:t>小白产量一个群签名。</a:t>
            </a:r>
            <a:r>
              <a:rPr lang="en-US" altLang="zh-CN"/>
              <a:t> </a:t>
            </a:r>
            <a:r>
              <a:rPr lang="zh-CN" altLang="en-US"/>
              <a:t>小齐故意产生一个和小白的链接上。</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答：</a:t>
            </a:r>
            <a:r>
              <a:rPr lang="en-US" altLang="zh-CN"/>
              <a:t> </a:t>
            </a:r>
            <a:r>
              <a:rPr lang="zh-CN" altLang="en-US"/>
              <a:t>我是</a:t>
            </a:r>
            <a:r>
              <a:rPr lang="en-US" altLang="zh-CN"/>
              <a:t>sk_j, </a:t>
            </a:r>
            <a:r>
              <a:rPr lang="zh-CN" altLang="en-US"/>
              <a:t>虽然我知道</a:t>
            </a:r>
            <a:r>
              <a:rPr lang="en-US" altLang="zh-CN"/>
              <a:t>S_m </a:t>
            </a:r>
            <a:r>
              <a:rPr lang="zh-CN" altLang="en-US"/>
              <a:t>是由</a:t>
            </a:r>
            <a:r>
              <a:rPr lang="en-US" altLang="zh-CN"/>
              <a:t>sk_i</a:t>
            </a:r>
            <a:r>
              <a:rPr lang="zh-CN" altLang="en-US"/>
              <a:t>生成的，但是我想计算得到</a:t>
            </a:r>
            <a:r>
              <a:rPr lang="en-US" altLang="zh-CN">
                <a:sym typeface="+mn-ea"/>
              </a:rPr>
              <a:t>Σ, </a:t>
            </a:r>
            <a:r>
              <a:rPr lang="zh-CN" altLang="en-US">
                <a:sym typeface="+mn-ea"/>
              </a:rPr>
              <a:t>使得大家相信这个环签名是我计算的。</a:t>
            </a:r>
            <a:r>
              <a:rPr lang="en-US" altLang="zh-CN">
                <a:sym typeface="+mn-ea"/>
              </a:rPr>
              <a:t> </a:t>
            </a:r>
            <a:r>
              <a:rPr lang="zh-CN" altLang="en-US">
                <a:sym typeface="+mn-ea"/>
              </a:rPr>
              <a:t>冒充领奖</a:t>
            </a:r>
            <a:endParaRPr lang="zh-CN" altLang="en-US">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门限签名有两种分支，这个工作在是第二个分支的基础上，</a:t>
            </a:r>
            <a:r>
              <a:rPr lang="en-US" altLang="zh-CN"/>
              <a:t> </a:t>
            </a:r>
            <a:r>
              <a:rPr lang="zh-CN" altLang="en-US"/>
              <a:t>把</a:t>
            </a:r>
            <a:r>
              <a:rPr lang="en-US" altLang="zh-CN"/>
              <a:t>”identify”</a:t>
            </a:r>
            <a:r>
              <a:rPr lang="zh-CN" altLang="en-US"/>
              <a:t>从公众已知</a:t>
            </a:r>
            <a:r>
              <a:rPr lang="en-US" altLang="zh-CN"/>
              <a:t>  </a:t>
            </a:r>
            <a:r>
              <a:rPr lang="zh-CN" altLang="en-US"/>
              <a:t>升级到</a:t>
            </a:r>
            <a:r>
              <a:rPr lang="en-US" altLang="zh-CN"/>
              <a:t> </a:t>
            </a:r>
            <a:r>
              <a:rPr lang="zh-CN" altLang="en-US"/>
              <a:t>公众未知</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ltLang="zh-CN"/>
              <a:t>1. </a:t>
            </a:r>
            <a:r>
              <a:rPr lang="zh-CN" altLang="en-US"/>
              <a:t>答：在知道</a:t>
            </a:r>
            <a:r>
              <a:rPr lang="en-US" altLang="zh-CN"/>
              <a:t>sk_i</a:t>
            </a:r>
            <a:r>
              <a:rPr lang="zh-CN" altLang="en-US"/>
              <a:t>，</a:t>
            </a:r>
            <a:r>
              <a:rPr lang="en-US" altLang="zh-CN"/>
              <a:t> </a:t>
            </a:r>
            <a:r>
              <a:rPr lang="zh-CN" altLang="en-US"/>
              <a:t>和</a:t>
            </a:r>
            <a:r>
              <a:rPr lang="en-US" altLang="zh-CN"/>
              <a:t>tsk_i</a:t>
            </a:r>
            <a:r>
              <a:rPr lang="zh-CN" altLang="en-US"/>
              <a:t>下，</a:t>
            </a:r>
            <a:r>
              <a:rPr lang="en-US" altLang="zh-CN"/>
              <a:t> </a:t>
            </a:r>
            <a:r>
              <a:rPr lang="zh-CN" altLang="en-US"/>
              <a:t>伪造</a:t>
            </a:r>
            <a:r>
              <a:rPr lang="en-US" altLang="zh-CN"/>
              <a:t>S_m</a:t>
            </a:r>
            <a:r>
              <a:rPr lang="zh-CN" altLang="en-US"/>
              <a:t>，</a:t>
            </a:r>
            <a:r>
              <a:rPr lang="en-US" altLang="zh-CN"/>
              <a:t> </a:t>
            </a:r>
            <a:r>
              <a:rPr lang="zh-CN" altLang="en-US"/>
              <a:t>使得确认算法输出</a:t>
            </a:r>
            <a:r>
              <a:rPr lang="en-US" altLang="zh-CN"/>
              <a:t>F</a:t>
            </a:r>
            <a:r>
              <a:rPr lang="zh-CN" altLang="en-US"/>
              <a:t>。</a:t>
            </a:r>
            <a:r>
              <a:rPr lang="en-US" altLang="zh-CN"/>
              <a:t> 敌人的角度，小黑能继续用该私钥签名，而验证者会发现: F代表着 验证者认为该签名不是小黑产生的，所以继续有效</a:t>
            </a:r>
            <a:endParaRPr lang="en-US" altLang="zh-CN"/>
          </a:p>
          <a:p>
            <a:endParaRPr lang="zh-CN" altLang="en-US"/>
          </a:p>
          <a:p>
            <a:r>
              <a:rPr lang="en-US" altLang="zh-CN"/>
              <a:t>2. </a:t>
            </a:r>
            <a:r>
              <a:rPr lang="zh-CN" altLang="en-US"/>
              <a:t>不需要。一旦可以伪造，就会破坏群签名的匿名性。只要证明群签名具有匿名性，这个不可伪造就一定成立</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答：</a:t>
            </a:r>
            <a:r>
              <a:rPr lang="en-US" altLang="zh-CN"/>
              <a:t> </a:t>
            </a:r>
            <a:r>
              <a:rPr lang="zh-CN" altLang="en-US"/>
              <a:t>不仅</a:t>
            </a:r>
            <a:r>
              <a:rPr lang="en-US" altLang="zh-CN"/>
              <a:t>m_2</a:t>
            </a:r>
            <a:r>
              <a:rPr lang="zh-CN" altLang="en-US"/>
              <a:t>能自己决定，而且签名里的</a:t>
            </a:r>
            <a:r>
              <a:rPr lang="en-US" altLang="zh-CN"/>
              <a:t>m_1  </a:t>
            </a:r>
            <a:r>
              <a:rPr lang="zh-CN" altLang="en-US"/>
              <a:t>和签名者输入的</a:t>
            </a:r>
            <a:r>
              <a:rPr lang="en-US" altLang="zh-CN"/>
              <a:t>m_1</a:t>
            </a:r>
            <a:r>
              <a:rPr lang="zh-CN" altLang="en-US"/>
              <a:t>不同</a:t>
            </a:r>
            <a:endParaRPr lang="zh-CN" altLang="en-US"/>
          </a:p>
          <a:p>
            <a:endParaRPr lang="zh-CN" altLang="en-US"/>
          </a:p>
          <a:p>
            <a:r>
              <a:rPr lang="zh-CN" altLang="en-US"/>
              <a:t>不仅m_2能自己决定， 第一个安全模型，需要考虑和blind signatures类似的安全问题。</a:t>
            </a:r>
            <a:endParaRPr lang="zh-CN" altLang="en-US"/>
          </a:p>
          <a:p>
            <a:endParaRPr lang="zh-CN" altLang="en-US"/>
          </a:p>
          <a:p>
            <a:r>
              <a:rPr lang="zh-CN" altLang="en-US"/>
              <a:t>而且签名里的m_1...  第二个安全模型。在签名者输入m_1的前提下，敌人有办法搞到 m_1’|| m_2的签名吗？</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这个算法定义不给了，太复杂了</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算法定义和安全模型不给</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《数字签名研究方法论》第13课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7" name="Picture 6"/>
          <p:cNvPicPr>
            <a:picLocks noChangeAspect="1"/>
          </p:cNvPicPr>
          <p:nvPr userDrawn="1"/>
        </p:nvPicPr>
        <p:blipFill>
          <a:blip r:embed="rId2"/>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《公钥密码学研究方法论》第13课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/45</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《数字签名研究方法论》第13课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《数字签名研究方法论》第13课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11270" name="Picture 2"/>
          <p:cNvPicPr>
            <a:picLocks noChangeAspect="1"/>
          </p:cNvPicPr>
          <p:nvPr userDrawn="1"/>
        </p:nvPicPr>
        <p:blipFill>
          <a:blip r:embed="rId2"/>
          <a:srcRect l="8949" b="17923"/>
          <a:stretch>
            <a:fillRect/>
          </a:stretch>
        </p:blipFill>
        <p:spPr>
          <a:xfrm>
            <a:off x="8357870" y="1133475"/>
            <a:ext cx="534670" cy="567055"/>
          </a:xfrm>
          <a:prstGeom prst="rect">
            <a:avLst/>
          </a:prstGeom>
          <a:noFill/>
          <a:ln w="9525">
            <a:noFill/>
          </a:ln>
        </p:spPr>
      </p:pic>
      <p:pic>
        <p:nvPicPr>
          <p:cNvPr id="7" name="Picture 6"/>
          <p:cNvPicPr>
            <a:picLocks noChangeAspect="1"/>
          </p:cNvPicPr>
          <p:nvPr userDrawn="1"/>
        </p:nvPicPr>
        <p:blipFill>
          <a:blip r:embed="rId3"/>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《公钥密码学研究方法论》第13课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/45</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《数字签名研究方法论》第13课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研究方法论》第13课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研究方法论》第13课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440" y="1122680"/>
            <a:ext cx="8721725" cy="1479550"/>
          </a:xfrm>
          <a:solidFill>
            <a:schemeClr val="bg1"/>
          </a:solidFill>
        </p:spPr>
        <p:txBody>
          <a:bodyPr anchor="ctr" anchorCtr="0"/>
          <a:lstStyle/>
          <a:p>
            <a:pPr algn="ctr"/>
            <a:r>
              <a:rPr lang="zh-CN" altLang="en-US" sz="6000" b="1" dirty="0">
                <a:solidFill>
                  <a:srgbClr val="C16B08"/>
                </a:solidFill>
                <a:latin typeface="微软雅黑" panose="020B0503020204020204" charset="-122"/>
                <a:ea typeface="微软雅黑" panose="020B0503020204020204" charset="-122"/>
              </a:rPr>
              <a:t>公钥密码学研究方法论</a:t>
            </a:r>
            <a:r>
              <a:rPr lang="en-US" altLang="zh-CN" sz="6000" b="1" dirty="0">
                <a:solidFill>
                  <a:srgbClr val="C16B08"/>
                </a:solidFill>
                <a:latin typeface="微软雅黑" panose="020B0503020204020204" charset="-122"/>
                <a:ea typeface="微软雅黑" panose="020B0503020204020204" charset="-122"/>
              </a:rPr>
              <a:t>  </a:t>
            </a:r>
            <a:endParaRPr lang="en-US" altLang="zh-CN" sz="6000" b="1" dirty="0">
              <a:solidFill>
                <a:srgbClr val="C16B08"/>
              </a:solidFill>
              <a:latin typeface="微软雅黑" panose="020B0503020204020204" charset="-122"/>
              <a:ea typeface="微软雅黑" panose="020B0503020204020204" charset="-122"/>
            </a:endParaRPr>
          </a:p>
        </p:txBody>
      </p:sp>
      <p:sp>
        <p:nvSpPr>
          <p:cNvPr id="11" name="Rectangle 10"/>
          <p:cNvSpPr/>
          <p:nvPr/>
        </p:nvSpPr>
        <p:spPr>
          <a:xfrm>
            <a:off x="1750695" y="4001770"/>
            <a:ext cx="5719445" cy="1630045"/>
          </a:xfrm>
          <a:prstGeom prst="rect">
            <a:avLst/>
          </a:prstGeom>
          <a:solidFill>
            <a:schemeClr val="bg1">
              <a:alpha val="8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rgbClr val="FF0000"/>
              </a:solidFill>
              <a:effectLst/>
              <a:uLnTx/>
              <a:uFillTx/>
              <a:latin typeface="+mn-lt"/>
              <a:ea typeface="+mn-ea"/>
              <a:cs typeface="+mn-cs"/>
            </a:endParaRPr>
          </a:p>
        </p:txBody>
      </p:sp>
      <p:sp>
        <p:nvSpPr>
          <p:cNvPr id="11272" name="Text Box 2"/>
          <p:cNvSpPr txBox="1"/>
          <p:nvPr/>
        </p:nvSpPr>
        <p:spPr>
          <a:xfrm>
            <a:off x="1750695" y="3988435"/>
            <a:ext cx="5719445" cy="1630045"/>
          </a:xfrm>
          <a:prstGeom prst="rect">
            <a:avLst/>
          </a:prstGeom>
          <a:noFill/>
          <a:ln w="9525">
            <a:noFill/>
          </a:ln>
        </p:spPr>
        <p:txBody>
          <a:bodyPr wrap="square" anchor="t" anchorCtr="0">
            <a:noAutofit/>
          </a:bodyPr>
          <a:lstStyle/>
          <a:p>
            <a:pPr algn="ctr">
              <a:lnSpc>
                <a:spcPct val="80000"/>
              </a:lnSpc>
              <a:spcBef>
                <a:spcPts val="0"/>
              </a:spcBef>
              <a:spcAft>
                <a:spcPts val="0"/>
              </a:spcAft>
            </a:pPr>
            <a:r>
              <a:rPr lang="en-US" altLang="zh-CN" sz="3200">
                <a:latin typeface="Arial" panose="020B0604020202020204" pitchFamily="34" charset="0"/>
              </a:rPr>
              <a:t>Xiaohan Zhao</a:t>
            </a:r>
            <a:endParaRPr lang="en-US" altLang="zh-CN" sz="3200">
              <a:latin typeface="Arial" panose="020B0604020202020204" pitchFamily="34" charset="0"/>
            </a:endParaRPr>
          </a:p>
          <a:p>
            <a:pPr algn="ctr">
              <a:lnSpc>
                <a:spcPct val="80000"/>
              </a:lnSpc>
              <a:spcBef>
                <a:spcPts val="0"/>
              </a:spcBef>
              <a:spcAft>
                <a:spcPts val="0"/>
              </a:spcAft>
            </a:pPr>
            <a:r>
              <a:rPr lang="zh-CN" altLang="en-US" sz="3200" b="1">
                <a:latin typeface="微软雅黑" panose="020B0503020204020204" charset="-122"/>
                <a:ea typeface="微软雅黑" panose="020B0503020204020204" charset="-122"/>
              </a:rPr>
              <a:t>赵小涵</a:t>
            </a:r>
            <a:endParaRPr lang="zh-CN" altLang="en-US" sz="3200">
              <a:latin typeface="微软雅黑" panose="020B0503020204020204" charset="-122"/>
              <a:ea typeface="微软雅黑" panose="020B0503020204020204" charset="-122"/>
            </a:endParaRPr>
          </a:p>
          <a:p>
            <a:pPr algn="ctr">
              <a:lnSpc>
                <a:spcPct val="80000"/>
              </a:lnSpc>
              <a:spcBef>
                <a:spcPts val="0"/>
              </a:spcBef>
              <a:spcAft>
                <a:spcPts val="0"/>
              </a:spcAft>
            </a:pPr>
            <a:endParaRPr lang="en-US" altLang="zh-CN" sz="3200">
              <a:latin typeface="Arial" panose="020B0604020202020204" pitchFamily="34" charset="0"/>
            </a:endParaRPr>
          </a:p>
          <a:p>
            <a:pPr algn="ctr">
              <a:lnSpc>
                <a:spcPct val="80000"/>
              </a:lnSpc>
              <a:spcBef>
                <a:spcPts val="0"/>
              </a:spcBef>
              <a:spcAft>
                <a:spcPts val="0"/>
              </a:spcAft>
            </a:pPr>
            <a:r>
              <a:rPr lang="zh-CN" altLang="en-US" sz="3200">
                <a:latin typeface="微软雅黑" panose="020B0503020204020204" charset="-122"/>
                <a:ea typeface="微软雅黑" panose="020B0503020204020204" charset="-122"/>
              </a:rPr>
              <a:t>西安电子科技大学</a:t>
            </a:r>
            <a:endParaRPr lang="zh-CN" altLang="en-US" sz="3200">
              <a:latin typeface="微软雅黑" panose="020B0503020204020204" charset="-122"/>
              <a:ea typeface="微软雅黑" panose="020B0503020204020204" charset="-122"/>
            </a:endParaRPr>
          </a:p>
        </p:txBody>
      </p:sp>
      <p:sp>
        <p:nvSpPr>
          <p:cNvPr id="4" name="Text Box 3"/>
          <p:cNvSpPr txBox="1"/>
          <p:nvPr/>
        </p:nvSpPr>
        <p:spPr>
          <a:xfrm>
            <a:off x="2286000" y="2875280"/>
            <a:ext cx="4572000" cy="706755"/>
          </a:xfrm>
          <a:prstGeom prst="rect">
            <a:avLst/>
          </a:prstGeom>
          <a:noFill/>
        </p:spPr>
        <p:txBody>
          <a:bodyPr wrap="square" rtlCol="0" anchor="t">
            <a:spAutoFit/>
          </a:bodyPr>
          <a:lstStyle/>
          <a:p>
            <a:pPr algn="ctr"/>
            <a:r>
              <a:rPr lang="zh-CN" altLang="en-US" sz="4000" b="1" dirty="0">
                <a:solidFill>
                  <a:srgbClr val="C16B08"/>
                </a:solidFill>
                <a:latin typeface="微软雅黑" panose="020B0503020204020204" charset="-122"/>
                <a:ea typeface="微软雅黑" panose="020B0503020204020204" charset="-122"/>
                <a:cs typeface="+mj-cs"/>
                <a:sym typeface="+mn-ea"/>
              </a:rPr>
              <a:t>第13课</a:t>
            </a:r>
            <a:endParaRPr lang="zh-CN" altLang="en-US" sz="4000" b="1" dirty="0">
              <a:solidFill>
                <a:srgbClr val="C16B08"/>
              </a:solidFill>
              <a:latin typeface="微软雅黑" panose="020B0503020204020204" charset="-122"/>
              <a:ea typeface="微软雅黑" panose="020B0503020204020204" charset="-122"/>
              <a:cs typeface="+mj-cs"/>
              <a:sym typeface="+mn-ea"/>
            </a:endParaRPr>
          </a:p>
        </p:txBody>
      </p:sp>
      <p:pic>
        <p:nvPicPr>
          <p:cNvPr id="11270" name="Picture 2"/>
          <p:cNvPicPr>
            <a:picLocks noChangeAspect="1"/>
          </p:cNvPicPr>
          <p:nvPr/>
        </p:nvPicPr>
        <p:blipFill>
          <a:blip r:embed="rId2"/>
          <a:srcRect l="8949" b="17923"/>
          <a:stretch>
            <a:fillRect/>
          </a:stretch>
        </p:blipFill>
        <p:spPr>
          <a:xfrm>
            <a:off x="8395335" y="1136650"/>
            <a:ext cx="511175" cy="542290"/>
          </a:xfrm>
          <a:prstGeom prst="rect">
            <a:avLst/>
          </a:prstGeom>
          <a:noFill/>
          <a:ln w="9525">
            <a:noFill/>
          </a:ln>
        </p:spPr>
      </p:pic>
      <p:pic>
        <p:nvPicPr>
          <p:cNvPr id="7" name="Picture 6"/>
          <p:cNvPicPr>
            <a:picLocks noChangeAspect="1"/>
          </p:cNvPicPr>
          <p:nvPr/>
        </p:nvPicPr>
        <p:blipFill>
          <a:blip r:embed="rId3"/>
          <a:stretch>
            <a:fillRect/>
          </a:stretch>
        </p:blipFill>
        <p:spPr>
          <a:xfrm>
            <a:off x="4182745" y="5848985"/>
            <a:ext cx="855980" cy="8496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从模糊到清楚</a:t>
            </a:r>
            <a:r>
              <a:rPr lang="en-US" altLang="zh-CN"/>
              <a:t>                       2/7</a:t>
            </a:r>
            <a:endParaRPr lang="zh-CN" altLang="en-US"/>
          </a:p>
        </p:txBody>
      </p:sp>
      <p:sp>
        <p:nvSpPr>
          <p:cNvPr id="3" name="Text Placeholder 2"/>
          <p:cNvSpPr>
            <a:spLocks noGrp="1"/>
          </p:cNvSpPr>
          <p:nvPr>
            <p:ph type="body" idx="1"/>
          </p:nvPr>
        </p:nvSpPr>
        <p:spPr>
          <a:xfrm>
            <a:off x="207010" y="1350645"/>
            <a:ext cx="8749665" cy="4824095"/>
          </a:xfrm>
        </p:spPr>
        <p:txBody>
          <a:bodyPr>
            <a:normAutofit/>
          </a:bodyPr>
          <a:p>
            <a:pPr>
              <a:buFont typeface="Wingdings" panose="05000000000000000000" charset="0"/>
            </a:pPr>
            <a:r>
              <a:rPr lang="zh-CN" sz="2400"/>
              <a:t>群签名（</a:t>
            </a:r>
            <a:r>
              <a:rPr lang="en-US" altLang="zh-CN" sz="2400"/>
              <a:t>Group Signatures</a:t>
            </a:r>
            <a:r>
              <a:rPr lang="zh-CN" sz="2400"/>
              <a:t>）</a:t>
            </a:r>
            <a:endParaRPr lang="zh-CN" sz="2400"/>
          </a:p>
          <a:p>
            <a:pPr marL="342900" lvl="0" indent="-342900">
              <a:lnSpc>
                <a:spcPct val="8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KeyGen(1^k,n)  → (gpk,gsk_1, gsk_2, ...., gsk_n, tsk)</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Sign(gsk_i, m)  → S_m</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Verify(gpk, m,S_m) → T/F</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追踪算法：</a:t>
            </a:r>
            <a:r>
              <a:rPr lang="en-US" altLang="zh-CN" sz="2400">
                <a:latin typeface="+mn-lt"/>
                <a:ea typeface="+mn-ea"/>
                <a:sym typeface="+mn-ea"/>
              </a:rPr>
              <a:t>Open(tsk, m, S_m) → i/⊥</a:t>
            </a:r>
            <a:endParaRPr lang="en-US" altLang="zh-CN" sz="2400">
              <a:latin typeface="+mn-lt"/>
              <a:ea typeface="+mn-ea"/>
              <a:sym typeface="+mn-ea"/>
            </a:endParaRPr>
          </a:p>
          <a:p>
            <a:pPr>
              <a:buFont typeface="Wingdings" panose="05000000000000000000" charset="0"/>
            </a:pPr>
            <a:endParaRPr lang="zh-CN" sz="2400"/>
          </a:p>
          <a:p>
            <a:pPr>
              <a:buFont typeface="Wingdings" panose="05000000000000000000" charset="0"/>
            </a:pPr>
            <a:r>
              <a:rPr lang="zh-CN" altLang="en-US" sz="2400">
                <a:highlight>
                  <a:srgbClr val="FF00FF"/>
                </a:highlight>
              </a:rPr>
              <a:t>问题来了</a:t>
            </a:r>
            <a:r>
              <a:rPr lang="zh-CN" altLang="en-US" sz="2400"/>
              <a:t>：签名验证者小明是看不到签名者身份的。如果有两个群签名由同一个组成员小白计算产生，老马或小白该怎么告诉小明这两个签名来自同一个人呢？最简单粗暴的方法是组管理员老马把追踪私钥</a:t>
            </a:r>
            <a:r>
              <a:rPr lang="en-US" altLang="zh-CN" sz="2400"/>
              <a:t>tsk</a:t>
            </a:r>
            <a:r>
              <a:rPr lang="zh-CN" altLang="en-US" sz="2400"/>
              <a:t>公开，但是这种做法杀敌一百自损一万，因为所有签名的真实签名者都将被公开。</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从模糊到清楚</a:t>
            </a:r>
            <a:r>
              <a:rPr lang="en-US" altLang="zh-CN"/>
              <a:t>                       3/7</a:t>
            </a:r>
            <a:endParaRPr lang="zh-CN" altLang="en-US"/>
          </a:p>
        </p:txBody>
      </p:sp>
      <p:sp>
        <p:nvSpPr>
          <p:cNvPr id="3" name="Text Placeholder 2"/>
          <p:cNvSpPr>
            <a:spLocks noGrp="1"/>
          </p:cNvSpPr>
          <p:nvPr>
            <p:ph type="body" idx="1"/>
          </p:nvPr>
        </p:nvSpPr>
        <p:spPr>
          <a:xfrm>
            <a:off x="207010" y="1350645"/>
            <a:ext cx="8749665" cy="4824095"/>
          </a:xfrm>
        </p:spPr>
        <p:txBody>
          <a:bodyPr>
            <a:normAutofit lnSpcReduction="20000"/>
          </a:bodyPr>
          <a:p>
            <a:pPr>
              <a:lnSpc>
                <a:spcPct val="90000"/>
              </a:lnSpc>
              <a:buFont typeface="Wingdings" panose="05000000000000000000" charset="0"/>
            </a:pPr>
            <a:r>
              <a:rPr lang="zh-CN" sz="2400">
                <a:highlight>
                  <a:srgbClr val="FFFF00"/>
                </a:highlight>
              </a:rPr>
              <a:t>新</a:t>
            </a:r>
            <a:r>
              <a:rPr lang="zh-CN" sz="2400"/>
              <a:t>群签名（</a:t>
            </a:r>
            <a:r>
              <a:rPr lang="en-US" altLang="zh-CN" sz="2400"/>
              <a:t>Group Signatures</a:t>
            </a:r>
            <a:r>
              <a:rPr lang="zh-CN" sz="2400"/>
              <a:t>）</a:t>
            </a:r>
            <a:endParaRPr lang="zh-CN" sz="2400"/>
          </a:p>
          <a:p>
            <a:pPr marL="342900" lvl="0" indent="-342900">
              <a:lnSpc>
                <a:spcPct val="9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KeyGen(1^k,n)  → (gpk,gsk_1, gsk_2, ...., gsk_n, tsk)</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Sign(gsk_i, m)  → S_m</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Verify(gpk, m,S_m) → T/F</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highlight>
                  <a:srgbClr val="FFFF00"/>
                </a:highlight>
                <a:latin typeface="+mn-lt"/>
                <a:ea typeface="+mn-ea"/>
                <a:sym typeface="+mn-ea"/>
              </a:rPr>
              <a:t>链接算法</a:t>
            </a:r>
            <a:r>
              <a:rPr lang="zh-CN" altLang="en-US" sz="2400">
                <a:latin typeface="+mn-lt"/>
                <a:ea typeface="+mn-ea"/>
                <a:sym typeface="+mn-ea"/>
              </a:rPr>
              <a:t>：</a:t>
            </a:r>
            <a:r>
              <a:rPr lang="en-US" altLang="zh-CN" sz="2400">
                <a:latin typeface="+mn-lt"/>
                <a:ea typeface="+mn-ea"/>
                <a:sym typeface="+mn-ea"/>
              </a:rPr>
              <a:t>Link(gpk, m_1, S_{m_1}, m_2, S_{m_2}) </a:t>
            </a:r>
            <a:r>
              <a:rPr lang="en-US" altLang="zh-CN" sz="2400">
                <a:latin typeface="+mn-lt"/>
                <a:ea typeface="+mn-ea"/>
                <a:sym typeface="+mn-ea"/>
              </a:rPr>
              <a:t>→ T/F</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latin typeface="+mn-lt"/>
                <a:ea typeface="+mn-ea"/>
                <a:sym typeface="+mn-ea"/>
              </a:rPr>
              <a:t>追踪算法：</a:t>
            </a:r>
            <a:r>
              <a:rPr lang="en-US" altLang="zh-CN" sz="2400">
                <a:latin typeface="+mn-lt"/>
                <a:ea typeface="+mn-ea"/>
                <a:sym typeface="+mn-ea"/>
              </a:rPr>
              <a:t>Open(tsk, m, S_m) → i/⊥</a:t>
            </a:r>
            <a:endParaRPr lang="en-US" altLang="zh-CN" sz="2400">
              <a:latin typeface="+mn-lt"/>
              <a:ea typeface="+mn-ea"/>
              <a:sym typeface="+mn-ea"/>
            </a:endParaRPr>
          </a:p>
          <a:p>
            <a:pPr>
              <a:lnSpc>
                <a:spcPct val="90000"/>
              </a:lnSpc>
              <a:buFont typeface="Wingdings" panose="05000000000000000000" charset="0"/>
            </a:pPr>
            <a:endParaRPr lang="zh-CN" sz="2400"/>
          </a:p>
          <a:p>
            <a:pPr>
              <a:lnSpc>
                <a:spcPct val="110000"/>
              </a:lnSpc>
              <a:buFont typeface="Wingdings" panose="05000000000000000000" charset="0"/>
            </a:pPr>
            <a:r>
              <a:rPr lang="zh-CN" altLang="en-US" sz="2400">
                <a:solidFill>
                  <a:schemeClr val="bg1"/>
                </a:solidFill>
                <a:highlight>
                  <a:srgbClr val="FF0000"/>
                </a:highlight>
              </a:rPr>
              <a:t>解决方法</a:t>
            </a:r>
            <a:r>
              <a:rPr lang="zh-CN" altLang="en-US" sz="2400"/>
              <a:t>：定义里多了一个链接算法。如果两个群签名由同一个组成员用相同的组私钥计算得到，那么该算法将输出</a:t>
            </a:r>
            <a:r>
              <a:rPr lang="en-US" altLang="zh-CN" sz="2400"/>
              <a:t>T</a:t>
            </a:r>
            <a:r>
              <a:rPr lang="zh-CN" altLang="en-US" sz="2400"/>
              <a:t>。</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从模糊到清楚</a:t>
            </a:r>
            <a:r>
              <a:rPr lang="en-US" altLang="zh-CN"/>
              <a:t>                       4/7</a:t>
            </a:r>
            <a:endParaRPr lang="zh-CN" altLang="en-US"/>
          </a:p>
        </p:txBody>
      </p:sp>
      <p:sp>
        <p:nvSpPr>
          <p:cNvPr id="3" name="Text Placeholder 2"/>
          <p:cNvSpPr>
            <a:spLocks noGrp="1"/>
          </p:cNvSpPr>
          <p:nvPr>
            <p:ph type="body" idx="1"/>
          </p:nvPr>
        </p:nvSpPr>
        <p:spPr>
          <a:xfrm>
            <a:off x="207010" y="1350645"/>
            <a:ext cx="8749665" cy="4824095"/>
          </a:xfrm>
        </p:spPr>
        <p:txBody>
          <a:bodyPr>
            <a:normAutofit lnSpcReduction="20000"/>
          </a:bodyPr>
          <a:p>
            <a:pPr>
              <a:lnSpc>
                <a:spcPct val="90000"/>
              </a:lnSpc>
              <a:buFont typeface="Wingdings" panose="05000000000000000000" charset="0"/>
            </a:pPr>
            <a:r>
              <a:rPr lang="zh-CN" sz="2400">
                <a:highlight>
                  <a:srgbClr val="FFFF00"/>
                </a:highlight>
              </a:rPr>
              <a:t>新</a:t>
            </a:r>
            <a:r>
              <a:rPr lang="zh-CN" sz="2400"/>
              <a:t>群签名（</a:t>
            </a:r>
            <a:r>
              <a:rPr lang="en-US" altLang="zh-CN" sz="2400"/>
              <a:t>Group Signatures</a:t>
            </a:r>
            <a:r>
              <a:rPr lang="zh-CN" sz="2400"/>
              <a:t>）</a:t>
            </a:r>
            <a:endParaRPr lang="zh-CN" sz="2400"/>
          </a:p>
          <a:p>
            <a:pPr marL="342900" lvl="0" indent="-342900">
              <a:lnSpc>
                <a:spcPct val="9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KeyGen(1^k,n)  → (gpk,gsk_1, gsk_2, ...., gsk_n, tsk)</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Sign(gsk_i, m)  → S_m</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Verify(gpk, m,S_m) → T/F</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highlight>
                  <a:srgbClr val="FFFF00"/>
                </a:highlight>
                <a:latin typeface="+mn-lt"/>
                <a:ea typeface="+mn-ea"/>
                <a:sym typeface="+mn-ea"/>
              </a:rPr>
              <a:t>链接算法</a:t>
            </a:r>
            <a:r>
              <a:rPr lang="zh-CN" altLang="en-US" sz="2400">
                <a:latin typeface="+mn-lt"/>
                <a:ea typeface="+mn-ea"/>
                <a:sym typeface="+mn-ea"/>
              </a:rPr>
              <a:t>：</a:t>
            </a:r>
            <a:r>
              <a:rPr lang="en-US" altLang="zh-CN" sz="2400">
                <a:latin typeface="+mn-lt"/>
                <a:ea typeface="+mn-ea"/>
                <a:sym typeface="+mn-ea"/>
              </a:rPr>
              <a:t>Link(gpk, m_1, S_{m_1}, m_2, S_{m_2}) </a:t>
            </a:r>
            <a:r>
              <a:rPr lang="en-US" altLang="zh-CN" sz="2400">
                <a:latin typeface="+mn-lt"/>
                <a:ea typeface="+mn-ea"/>
                <a:sym typeface="+mn-ea"/>
              </a:rPr>
              <a:t>→ T/F</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latin typeface="+mn-lt"/>
                <a:ea typeface="+mn-ea"/>
                <a:sym typeface="+mn-ea"/>
              </a:rPr>
              <a:t>追踪算法：</a:t>
            </a:r>
            <a:r>
              <a:rPr lang="en-US" altLang="zh-CN" sz="2400">
                <a:latin typeface="+mn-lt"/>
                <a:ea typeface="+mn-ea"/>
                <a:sym typeface="+mn-ea"/>
              </a:rPr>
              <a:t>Open(tsk, m, S_m) → i/⊥</a:t>
            </a:r>
            <a:endParaRPr lang="en-US" altLang="zh-CN" sz="2400">
              <a:latin typeface="+mn-lt"/>
              <a:ea typeface="+mn-ea"/>
              <a:sym typeface="+mn-ea"/>
            </a:endParaRPr>
          </a:p>
          <a:p>
            <a:pPr>
              <a:lnSpc>
                <a:spcPct val="90000"/>
              </a:lnSpc>
              <a:buFont typeface="Wingdings" panose="05000000000000000000" charset="0"/>
            </a:pPr>
            <a:endParaRPr lang="zh-CN" sz="2400"/>
          </a:p>
          <a:p>
            <a:pPr>
              <a:lnSpc>
                <a:spcPct val="110000"/>
              </a:lnSpc>
              <a:buFont typeface="Wingdings" panose="05000000000000000000" charset="0"/>
            </a:pPr>
            <a:r>
              <a:rPr lang="zh-CN" altLang="en-US" sz="2400">
                <a:solidFill>
                  <a:schemeClr val="tx1"/>
                </a:solidFill>
                <a:highlight>
                  <a:srgbClr val="00FF00"/>
                </a:highlight>
              </a:rPr>
              <a:t>问题又来了</a:t>
            </a:r>
            <a:r>
              <a:rPr lang="zh-CN" altLang="en-US" sz="2400">
                <a:solidFill>
                  <a:schemeClr val="tx1"/>
                </a:solidFill>
              </a:rPr>
              <a:t>：定义里多出来的算法，敌人是谁，敌人又可以怎么攻击破坏？</a:t>
            </a:r>
            <a:endParaRPr lang="zh-CN" altLang="en-US" sz="2400">
              <a:solidFill>
                <a:schemeClr val="tx1"/>
              </a:solidFill>
            </a:endParaRPr>
          </a:p>
          <a:p>
            <a:pPr>
              <a:lnSpc>
                <a:spcPct val="110000"/>
              </a:lnSpc>
              <a:buFont typeface="Wingdings" panose="05000000000000000000" charset="0"/>
            </a:pPr>
            <a:endParaRPr lang="zh-CN" altLang="en-US" sz="2400">
              <a:solidFill>
                <a:schemeClr val="tx1"/>
              </a:solidFill>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从模糊到清楚</a:t>
            </a:r>
            <a:r>
              <a:rPr lang="en-US" altLang="zh-CN"/>
              <a:t>                       5/7</a:t>
            </a:r>
            <a:endParaRPr lang="zh-CN" altLang="en-US"/>
          </a:p>
        </p:txBody>
      </p:sp>
      <p:sp>
        <p:nvSpPr>
          <p:cNvPr id="3" name="Text Placeholder 2"/>
          <p:cNvSpPr>
            <a:spLocks noGrp="1"/>
          </p:cNvSpPr>
          <p:nvPr>
            <p:ph type="body" idx="1"/>
          </p:nvPr>
        </p:nvSpPr>
        <p:spPr>
          <a:xfrm>
            <a:off x="207010" y="1350645"/>
            <a:ext cx="8749665" cy="4824095"/>
          </a:xfrm>
        </p:spPr>
        <p:txBody>
          <a:bodyPr>
            <a:normAutofit/>
          </a:bodyPr>
          <a:p>
            <a:pPr>
              <a:buFont typeface="Wingdings" panose="05000000000000000000" charset="0"/>
            </a:pPr>
            <a:r>
              <a:rPr lang="zh-CN" sz="2400"/>
              <a:t>环签名（</a:t>
            </a:r>
            <a:r>
              <a:rPr lang="en-US" altLang="zh-CN" sz="2400"/>
              <a:t>Ring Signatures</a:t>
            </a:r>
            <a:r>
              <a:rPr lang="zh-CN" sz="2400"/>
              <a:t>）</a:t>
            </a:r>
            <a:endParaRPr lang="zh-CN" sz="2400"/>
          </a:p>
          <a:p>
            <a:pPr marL="342900" lvl="0" indent="-342900">
              <a:lnSpc>
                <a:spcPct val="8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(pk_i,sk_i)</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Sign(pk_1, pk_2, ..,pk_n, sk_i, m)  → S_m</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Verify(pk_1, pk_2, ..,pk_n, m,  S_m) → T/F</a:t>
            </a:r>
            <a:endParaRPr lang="en-US" altLang="zh-CN" sz="2400">
              <a:latin typeface="+mn-lt"/>
              <a:ea typeface="+mn-ea"/>
              <a:sym typeface="+mn-ea"/>
            </a:endParaRPr>
          </a:p>
          <a:p>
            <a:pPr>
              <a:buFont typeface="Wingdings" panose="05000000000000000000" charset="0"/>
            </a:pPr>
            <a:endParaRPr lang="zh-CN" sz="2400"/>
          </a:p>
          <a:p>
            <a:pPr>
              <a:buFont typeface="Wingdings" panose="05000000000000000000" charset="0"/>
            </a:pPr>
            <a:r>
              <a:rPr lang="zh-CN" altLang="en-US" sz="2400">
                <a:highlight>
                  <a:srgbClr val="FF00FF"/>
                </a:highlight>
              </a:rPr>
              <a:t>问题来了</a:t>
            </a:r>
            <a:r>
              <a:rPr lang="zh-CN" altLang="en-US" sz="2400"/>
              <a:t>：假设小明对一个预言消息m完成了环签名</a:t>
            </a:r>
            <a:r>
              <a:rPr lang="en-US" altLang="zh-CN" sz="2400"/>
              <a:t>S_m</a:t>
            </a:r>
            <a:r>
              <a:rPr lang="zh-CN" altLang="en-US" sz="2400"/>
              <a:t>，且该签名的验证结果显示其签名者是老马、小明或小白。我们能不能构造一个特殊的方案，允许小明在未来的某一天证明该签名确实是由他计算的？（小明想这么做，但目前的环签名不支持）</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从模糊到清楚</a:t>
            </a:r>
            <a:r>
              <a:rPr lang="en-US" altLang="zh-CN"/>
              <a:t>                       6/7</a:t>
            </a:r>
            <a:endParaRPr lang="zh-CN" altLang="en-US"/>
          </a:p>
        </p:txBody>
      </p:sp>
      <p:sp>
        <p:nvSpPr>
          <p:cNvPr id="3" name="Text Placeholder 2"/>
          <p:cNvSpPr>
            <a:spLocks noGrp="1"/>
          </p:cNvSpPr>
          <p:nvPr>
            <p:ph type="body" idx="1"/>
          </p:nvPr>
        </p:nvSpPr>
        <p:spPr>
          <a:xfrm>
            <a:off x="207010" y="1350645"/>
            <a:ext cx="8749665" cy="4824095"/>
          </a:xfrm>
        </p:spPr>
        <p:txBody>
          <a:bodyPr>
            <a:normAutofit lnSpcReduction="20000"/>
          </a:bodyPr>
          <a:p>
            <a:pPr>
              <a:lnSpc>
                <a:spcPct val="90000"/>
              </a:lnSpc>
              <a:buFont typeface="Wingdings" panose="05000000000000000000" charset="0"/>
            </a:pPr>
            <a:r>
              <a:rPr lang="zh-CN" sz="2400">
                <a:highlight>
                  <a:srgbClr val="FFFF00"/>
                </a:highlight>
              </a:rPr>
              <a:t>新</a:t>
            </a:r>
            <a:r>
              <a:rPr lang="zh-CN" sz="2400"/>
              <a:t>环</a:t>
            </a:r>
            <a:r>
              <a:rPr lang="zh-CN" sz="2400"/>
              <a:t>签名（</a:t>
            </a:r>
            <a:r>
              <a:rPr lang="en-US" altLang="zh-CN" sz="2400"/>
              <a:t>Ring </a:t>
            </a:r>
            <a:r>
              <a:rPr lang="en-US" altLang="zh-CN" sz="2400"/>
              <a:t>Signatures</a:t>
            </a:r>
            <a:r>
              <a:rPr lang="zh-CN" sz="2400"/>
              <a:t>）</a:t>
            </a:r>
            <a:endParaRPr lang="zh-CN" sz="2400"/>
          </a:p>
          <a:p>
            <a:pPr marL="342900" lvl="0" indent="-342900">
              <a:lnSpc>
                <a:spcPct val="9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(pk_i,sk_i)</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Sign(pk_1, pk_2, ..,pk_n, sk_i, m)  → S_m</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Verify(pk_1, pk_2, ..,pk_n, m,  S_m) → T/F</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highlight>
                  <a:srgbClr val="FFFF00"/>
                </a:highlight>
                <a:latin typeface="+mn-lt"/>
                <a:ea typeface="+mn-ea"/>
                <a:sym typeface="+mn-ea"/>
              </a:rPr>
              <a:t>证据算法</a:t>
            </a:r>
            <a:r>
              <a:rPr lang="zh-CN" altLang="en-US" sz="2400">
                <a:latin typeface="+mn-lt"/>
                <a:ea typeface="+mn-ea"/>
                <a:sym typeface="+mn-ea"/>
              </a:rPr>
              <a:t>：</a:t>
            </a:r>
            <a:r>
              <a:rPr lang="en-US" altLang="zh-CN" sz="2400">
                <a:latin typeface="+mn-lt"/>
                <a:ea typeface="+mn-ea"/>
                <a:sym typeface="+mn-ea"/>
              </a:rPr>
              <a:t>Proof(</a:t>
            </a:r>
            <a:r>
              <a:rPr lang="en-US" altLang="zh-CN" sz="2400">
                <a:latin typeface="+mn-lt"/>
                <a:ea typeface="+mn-ea"/>
                <a:sym typeface="+mn-ea"/>
              </a:rPr>
              <a:t>pk_1, pk_2, ..,pk_n, </a:t>
            </a:r>
            <a:r>
              <a:rPr lang="en-US" altLang="zh-CN" sz="2400">
                <a:highlight>
                  <a:srgbClr val="FFFF00"/>
                </a:highlight>
                <a:latin typeface="+mn-lt"/>
                <a:ea typeface="+mn-ea"/>
                <a:sym typeface="+mn-ea"/>
              </a:rPr>
              <a:t>sk_i</a:t>
            </a:r>
            <a:r>
              <a:rPr lang="en-US" altLang="zh-CN" sz="2400">
                <a:latin typeface="+mn-lt"/>
                <a:ea typeface="+mn-ea"/>
                <a:sym typeface="+mn-ea"/>
              </a:rPr>
              <a:t>, m, S_m</a:t>
            </a:r>
            <a:r>
              <a:rPr lang="en-US" altLang="zh-CN" sz="2400">
                <a:latin typeface="+mn-lt"/>
                <a:ea typeface="+mn-ea"/>
                <a:sym typeface="+mn-ea"/>
              </a:rPr>
              <a:t>) </a:t>
            </a:r>
            <a:r>
              <a:rPr lang="en-US" altLang="zh-CN" sz="2400">
                <a:latin typeface="+mn-lt"/>
                <a:ea typeface="+mn-ea"/>
                <a:sym typeface="+mn-ea"/>
              </a:rPr>
              <a:t>→ Σ </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highlight>
                  <a:srgbClr val="FFFF00"/>
                </a:highlight>
                <a:latin typeface="+mn-lt"/>
                <a:ea typeface="+mn-ea"/>
                <a:sym typeface="+mn-ea"/>
              </a:rPr>
              <a:t>证据验证</a:t>
            </a:r>
            <a:r>
              <a:rPr lang="zh-CN" altLang="en-US" sz="2400">
                <a:latin typeface="+mn-lt"/>
                <a:ea typeface="+mn-ea"/>
                <a:sym typeface="+mn-ea"/>
              </a:rPr>
              <a:t>：</a:t>
            </a:r>
            <a:r>
              <a:rPr lang="en-US" altLang="zh-CN" sz="2400">
                <a:latin typeface="+mn-lt"/>
                <a:ea typeface="+mn-ea"/>
                <a:sym typeface="+mn-ea"/>
              </a:rPr>
              <a:t>PVerify(pk_1, pk_2, ..,pk_n,</a:t>
            </a:r>
            <a:r>
              <a:rPr lang="en-US" altLang="zh-CN" sz="2400">
                <a:highlight>
                  <a:srgbClr val="FFFF00"/>
                </a:highlight>
                <a:latin typeface="+mn-lt"/>
                <a:ea typeface="+mn-ea"/>
                <a:sym typeface="+mn-ea"/>
              </a:rPr>
              <a:t> i , </a:t>
            </a:r>
            <a:r>
              <a:rPr lang="en-US" altLang="zh-CN" sz="2400">
                <a:highlight>
                  <a:srgbClr val="FFFF00"/>
                </a:highlight>
                <a:latin typeface="+mn-lt"/>
                <a:ea typeface="+mn-ea"/>
                <a:sym typeface="+mn-ea"/>
              </a:rPr>
              <a:t>Σ</a:t>
            </a:r>
            <a:r>
              <a:rPr lang="en-US" altLang="zh-CN" sz="2400">
                <a:highlight>
                  <a:srgbClr val="FFFF00"/>
                </a:highlight>
                <a:latin typeface="+mn-lt"/>
                <a:ea typeface="+mn-ea"/>
                <a:sym typeface="+mn-ea"/>
              </a:rPr>
              <a:t>,</a:t>
            </a:r>
            <a:r>
              <a:rPr lang="en-US" altLang="zh-CN" sz="2400">
                <a:latin typeface="+mn-lt"/>
                <a:ea typeface="+mn-ea"/>
                <a:sym typeface="+mn-ea"/>
              </a:rPr>
              <a:t> m, S_m</a:t>
            </a:r>
            <a:r>
              <a:rPr lang="en-US" altLang="zh-CN" sz="2400">
                <a:latin typeface="+mn-lt"/>
                <a:ea typeface="+mn-ea"/>
                <a:sym typeface="+mn-ea"/>
              </a:rPr>
              <a:t>) </a:t>
            </a:r>
            <a:r>
              <a:rPr lang="en-US" altLang="zh-CN" sz="2400">
                <a:latin typeface="+mn-lt"/>
                <a:ea typeface="+mn-ea"/>
                <a:sym typeface="+mn-ea"/>
              </a:rPr>
              <a:t>→ T/F</a:t>
            </a:r>
            <a:endParaRPr lang="en-US" altLang="zh-CN" sz="2400">
              <a:latin typeface="+mn-lt"/>
              <a:ea typeface="+mn-ea"/>
              <a:sym typeface="+mn-ea"/>
            </a:endParaRPr>
          </a:p>
          <a:p>
            <a:pPr>
              <a:lnSpc>
                <a:spcPct val="120000"/>
              </a:lnSpc>
              <a:buFont typeface="Wingdings" panose="05000000000000000000" charset="0"/>
            </a:pPr>
            <a:endParaRPr lang="zh-CN" sz="2400"/>
          </a:p>
          <a:p>
            <a:pPr>
              <a:lnSpc>
                <a:spcPct val="120000"/>
              </a:lnSpc>
              <a:buFont typeface="Wingdings" panose="05000000000000000000" charset="0"/>
            </a:pPr>
            <a:r>
              <a:rPr lang="zh-CN" altLang="en-US" sz="2400">
                <a:solidFill>
                  <a:schemeClr val="bg1"/>
                </a:solidFill>
                <a:highlight>
                  <a:srgbClr val="FF0000"/>
                </a:highlight>
              </a:rPr>
              <a:t>解决方法</a:t>
            </a:r>
            <a:r>
              <a:rPr lang="zh-CN" altLang="en-US" sz="2400"/>
              <a:t>：定义里多了两个算法。一个用于产生证据，一个用于验证证明。</a:t>
            </a:r>
            <a:endParaRPr lang="en-US" sz="2400"/>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从模糊到清楚</a:t>
            </a:r>
            <a:r>
              <a:rPr lang="en-US" altLang="zh-CN"/>
              <a:t>                       7/7</a:t>
            </a:r>
            <a:endParaRPr lang="zh-CN" altLang="en-US"/>
          </a:p>
        </p:txBody>
      </p:sp>
      <p:sp>
        <p:nvSpPr>
          <p:cNvPr id="3" name="Text Placeholder 2"/>
          <p:cNvSpPr>
            <a:spLocks noGrp="1"/>
          </p:cNvSpPr>
          <p:nvPr>
            <p:ph type="body" idx="1"/>
          </p:nvPr>
        </p:nvSpPr>
        <p:spPr>
          <a:xfrm>
            <a:off x="207010" y="1350645"/>
            <a:ext cx="8749665" cy="4824095"/>
          </a:xfrm>
        </p:spPr>
        <p:txBody>
          <a:bodyPr>
            <a:normAutofit lnSpcReduction="20000"/>
          </a:bodyPr>
          <a:p>
            <a:pPr>
              <a:lnSpc>
                <a:spcPct val="90000"/>
              </a:lnSpc>
              <a:buFont typeface="Wingdings" panose="05000000000000000000" charset="0"/>
            </a:pPr>
            <a:r>
              <a:rPr lang="zh-CN" sz="2400">
                <a:highlight>
                  <a:srgbClr val="FFFF00"/>
                </a:highlight>
              </a:rPr>
              <a:t>新</a:t>
            </a:r>
            <a:r>
              <a:rPr lang="zh-CN" sz="2400"/>
              <a:t>环</a:t>
            </a:r>
            <a:r>
              <a:rPr lang="zh-CN" sz="2400"/>
              <a:t>签名（</a:t>
            </a:r>
            <a:r>
              <a:rPr lang="en-US" altLang="zh-CN" sz="2400"/>
              <a:t>Ring </a:t>
            </a:r>
            <a:r>
              <a:rPr lang="en-US" altLang="zh-CN" sz="2400"/>
              <a:t>Signatures</a:t>
            </a:r>
            <a:r>
              <a:rPr lang="zh-CN" sz="2400"/>
              <a:t>）</a:t>
            </a:r>
            <a:endParaRPr lang="zh-CN" sz="2400"/>
          </a:p>
          <a:p>
            <a:pPr marL="342900" lvl="0" indent="-342900">
              <a:lnSpc>
                <a:spcPct val="9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(pk_i,sk_i)</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Sign(pk_1, pk_2, ..,pk_n, sk_i, m)  → S_m</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Verify(pk_1, pk_2, ..,pk_n, m,  S_m) → T/F</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highlight>
                  <a:srgbClr val="FFFF00"/>
                </a:highlight>
                <a:latin typeface="+mn-lt"/>
                <a:ea typeface="+mn-ea"/>
                <a:sym typeface="+mn-ea"/>
              </a:rPr>
              <a:t>证据算法</a:t>
            </a:r>
            <a:r>
              <a:rPr lang="zh-CN" altLang="en-US" sz="2400">
                <a:latin typeface="+mn-lt"/>
                <a:ea typeface="+mn-ea"/>
                <a:sym typeface="+mn-ea"/>
              </a:rPr>
              <a:t>：</a:t>
            </a:r>
            <a:r>
              <a:rPr lang="en-US" altLang="zh-CN" sz="2400">
                <a:latin typeface="+mn-lt"/>
                <a:ea typeface="+mn-ea"/>
                <a:sym typeface="+mn-ea"/>
              </a:rPr>
              <a:t>Proof(</a:t>
            </a:r>
            <a:r>
              <a:rPr lang="en-US" altLang="zh-CN" sz="2400">
                <a:latin typeface="+mn-lt"/>
                <a:ea typeface="+mn-ea"/>
                <a:sym typeface="+mn-ea"/>
              </a:rPr>
              <a:t>pk_1, pk_2, ..,pk_n, </a:t>
            </a:r>
            <a:r>
              <a:rPr lang="en-US" altLang="zh-CN" sz="2400">
                <a:highlight>
                  <a:srgbClr val="FFFF00"/>
                </a:highlight>
                <a:latin typeface="+mn-lt"/>
                <a:ea typeface="+mn-ea"/>
                <a:sym typeface="+mn-ea"/>
              </a:rPr>
              <a:t>sk_i</a:t>
            </a:r>
            <a:r>
              <a:rPr lang="en-US" altLang="zh-CN" sz="2400">
                <a:latin typeface="+mn-lt"/>
                <a:ea typeface="+mn-ea"/>
                <a:sym typeface="+mn-ea"/>
              </a:rPr>
              <a:t>, m, S_m</a:t>
            </a:r>
            <a:r>
              <a:rPr lang="en-US" altLang="zh-CN" sz="2400">
                <a:latin typeface="+mn-lt"/>
                <a:ea typeface="+mn-ea"/>
                <a:sym typeface="+mn-ea"/>
              </a:rPr>
              <a:t>) </a:t>
            </a:r>
            <a:r>
              <a:rPr lang="en-US" altLang="zh-CN" sz="2400">
                <a:latin typeface="+mn-lt"/>
                <a:ea typeface="+mn-ea"/>
                <a:sym typeface="+mn-ea"/>
              </a:rPr>
              <a:t>→ Σ </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highlight>
                  <a:srgbClr val="FFFF00"/>
                </a:highlight>
                <a:latin typeface="+mn-lt"/>
                <a:ea typeface="+mn-ea"/>
                <a:sym typeface="+mn-ea"/>
              </a:rPr>
              <a:t>证据验证</a:t>
            </a:r>
            <a:r>
              <a:rPr lang="zh-CN" altLang="en-US" sz="2400">
                <a:latin typeface="+mn-lt"/>
                <a:ea typeface="+mn-ea"/>
                <a:sym typeface="+mn-ea"/>
              </a:rPr>
              <a:t>：</a:t>
            </a:r>
            <a:r>
              <a:rPr lang="en-US" altLang="zh-CN" sz="2400">
                <a:latin typeface="+mn-lt"/>
                <a:ea typeface="+mn-ea"/>
                <a:sym typeface="+mn-ea"/>
              </a:rPr>
              <a:t>PVerify(pk_1, pk_2, ..,pk_n,</a:t>
            </a:r>
            <a:r>
              <a:rPr lang="en-US" altLang="zh-CN" sz="2400">
                <a:highlight>
                  <a:srgbClr val="FFFF00"/>
                </a:highlight>
                <a:latin typeface="+mn-lt"/>
                <a:ea typeface="+mn-ea"/>
                <a:sym typeface="+mn-ea"/>
              </a:rPr>
              <a:t> i , Σ,</a:t>
            </a:r>
            <a:r>
              <a:rPr lang="en-US" altLang="zh-CN" sz="2400">
                <a:latin typeface="+mn-lt"/>
                <a:ea typeface="+mn-ea"/>
                <a:sym typeface="+mn-ea"/>
              </a:rPr>
              <a:t> m, S_m</a:t>
            </a:r>
            <a:r>
              <a:rPr lang="en-US" altLang="zh-CN" sz="2400">
                <a:latin typeface="+mn-lt"/>
                <a:ea typeface="+mn-ea"/>
                <a:sym typeface="+mn-ea"/>
              </a:rPr>
              <a:t>) </a:t>
            </a:r>
            <a:r>
              <a:rPr lang="en-US" altLang="zh-CN" sz="2400">
                <a:latin typeface="+mn-lt"/>
                <a:ea typeface="+mn-ea"/>
                <a:sym typeface="+mn-ea"/>
              </a:rPr>
              <a:t>→ T/F</a:t>
            </a:r>
            <a:endParaRPr lang="en-US" altLang="zh-CN" sz="2400">
              <a:latin typeface="+mn-lt"/>
              <a:ea typeface="+mn-ea"/>
              <a:sym typeface="+mn-ea"/>
            </a:endParaRPr>
          </a:p>
          <a:p>
            <a:pPr>
              <a:lnSpc>
                <a:spcPct val="120000"/>
              </a:lnSpc>
              <a:buFont typeface="Wingdings" panose="05000000000000000000" charset="0"/>
            </a:pPr>
            <a:endParaRPr lang="zh-CN" sz="2400"/>
          </a:p>
          <a:p>
            <a:pPr>
              <a:lnSpc>
                <a:spcPct val="120000"/>
              </a:lnSpc>
              <a:buFont typeface="Wingdings" panose="05000000000000000000" charset="0"/>
            </a:pPr>
            <a:r>
              <a:rPr lang="zh-CN" altLang="en-US" sz="2400">
                <a:highlight>
                  <a:srgbClr val="00FF00"/>
                </a:highlight>
              </a:rPr>
              <a:t>问题又来了</a:t>
            </a:r>
            <a:r>
              <a:rPr lang="zh-CN" altLang="en-US" sz="2400"/>
              <a:t>：如果你是敌人，有什么新的攻击你想尝试？</a:t>
            </a:r>
            <a:endParaRPr lang="en-US" sz="2400"/>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从已知到未知</a:t>
            </a:r>
            <a:r>
              <a:rPr lang="en-US" altLang="zh-CN"/>
              <a:t>                       1/5</a:t>
            </a:r>
            <a:endParaRPr lang="zh-CN" altLang="en-US"/>
          </a:p>
        </p:txBody>
      </p:sp>
      <p:sp>
        <p:nvSpPr>
          <p:cNvPr id="3" name="Text Placeholder 2"/>
          <p:cNvSpPr>
            <a:spLocks noGrp="1"/>
          </p:cNvSpPr>
          <p:nvPr>
            <p:ph type="body" idx="1"/>
          </p:nvPr>
        </p:nvSpPr>
        <p:spPr>
          <a:xfrm>
            <a:off x="207010" y="1350645"/>
            <a:ext cx="8749665" cy="4841875"/>
          </a:xfrm>
        </p:spPr>
        <p:txBody>
          <a:bodyPr>
            <a:normAutofit fontScale="90000"/>
          </a:bodyPr>
          <a:p>
            <a:pPr marL="457200" indent="-457200">
              <a:buFont typeface="Wingdings" panose="05000000000000000000" charset="0"/>
              <a:buChar char="o"/>
            </a:pPr>
            <a:r>
              <a:t>这种升级和“从清楚到模糊”有类似的逻辑</a:t>
            </a:r>
            <a:r>
              <a:rPr lang="zh-CN"/>
              <a:t>。</a:t>
            </a:r>
            <a:endParaRPr lang="zh-CN"/>
          </a:p>
          <a:p>
            <a:pPr marL="457200" indent="-457200">
              <a:buFont typeface="Wingdings" panose="05000000000000000000" charset="0"/>
              <a:buChar char="o"/>
            </a:pPr>
            <a:endParaRPr lang="zh-CN"/>
          </a:p>
          <a:p>
            <a:pPr marL="457200" indent="-457200">
              <a:buFont typeface="Wingdings" panose="05000000000000000000" charset="0"/>
              <a:buChar char="o"/>
            </a:pPr>
            <a:r>
              <a:t>“未知”</a:t>
            </a:r>
            <a:r>
              <a:rPr>
                <a:highlight>
                  <a:srgbClr val="FFFF00"/>
                </a:highlight>
              </a:rPr>
              <a:t>可以理解为极致的模糊</a:t>
            </a:r>
            <a:r>
              <a:t>，彻底不泄露某一对象的隐私。</a:t>
            </a:r>
            <a:r>
              <a:rPr lang="zh-CN"/>
              <a:t>模糊</a:t>
            </a:r>
            <a:r>
              <a:rPr lang="en-US" altLang="zh-CN"/>
              <a:t>=partially unknown,  </a:t>
            </a:r>
            <a:r>
              <a:rPr lang="zh-CN" altLang="en-US"/>
              <a:t>未知</a:t>
            </a:r>
            <a:r>
              <a:rPr lang="en-US" altLang="zh-CN"/>
              <a:t>=fully unknown</a:t>
            </a:r>
            <a:r>
              <a:rPr lang="zh-CN" altLang="en-US"/>
              <a:t>。</a:t>
            </a:r>
            <a:endParaRPr lang="zh-CN" altLang="en-US"/>
          </a:p>
          <a:p>
            <a:pPr marL="457200" indent="-457200">
              <a:buFont typeface="Wingdings" panose="05000000000000000000" charset="0"/>
              <a:buChar char="o"/>
            </a:pPr>
          </a:p>
          <a:p>
            <a:pPr marL="457200" indent="-457200">
              <a:buFont typeface="Wingdings" panose="05000000000000000000" charset="0"/>
              <a:buChar char="o"/>
            </a:pPr>
            <a:r>
              <a:t>对待本次升级</a:t>
            </a:r>
            <a:r>
              <a:rPr lang="zh-CN"/>
              <a:t>需要</a:t>
            </a:r>
            <a:r>
              <a:t>格外谨慎，因为</a:t>
            </a:r>
            <a:r>
              <a:rPr lang="zh-CN"/>
              <a:t>解析不正确</a:t>
            </a:r>
            <a:r>
              <a:t>就会</a:t>
            </a:r>
            <a:r>
              <a:rPr lang="zh-CN"/>
              <a:t>出现</a:t>
            </a:r>
            <a:r>
              <a:t>不伦不类。比如一旦签名者的身份被完全隐藏起来，那它就失去了签名的意义。盲签名（Blind Signatures）</a:t>
            </a:r>
            <a:r>
              <a:rPr lang="zh-CN"/>
              <a:t>就是一次成功的对数字签名的升级，因为它</a:t>
            </a:r>
            <a:r>
              <a:t>可以看成一个对</a:t>
            </a:r>
            <a:r>
              <a:rPr lang="zh-CN"/>
              <a:t>被签名的</a:t>
            </a:r>
            <a:r>
              <a:t>消息从已知到未知的功能升级。</a:t>
            </a: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从已知到未知</a:t>
            </a:r>
            <a:r>
              <a:rPr lang="en-US" altLang="zh-CN"/>
              <a:t>                       2/5</a:t>
            </a:r>
            <a:endParaRPr lang="zh-CN" altLang="en-US"/>
          </a:p>
        </p:txBody>
      </p:sp>
      <p:sp>
        <p:nvSpPr>
          <p:cNvPr id="3" name="Text Placeholder 2"/>
          <p:cNvSpPr>
            <a:spLocks noGrp="1"/>
          </p:cNvSpPr>
          <p:nvPr>
            <p:ph type="body" idx="1"/>
          </p:nvPr>
        </p:nvSpPr>
        <p:spPr>
          <a:xfrm>
            <a:off x="207010" y="1350645"/>
            <a:ext cx="8749665" cy="4841875"/>
          </a:xfrm>
        </p:spPr>
        <p:txBody>
          <a:bodyPr>
            <a:normAutofit lnSpcReduction="10000"/>
          </a:bodyPr>
          <a:p>
            <a:pPr>
              <a:buFont typeface="Wingdings" panose="05000000000000000000" charset="0"/>
            </a:pPr>
            <a:r>
              <a:rPr lang="zh-CN" sz="2400">
                <a:sym typeface="+mn-ea"/>
              </a:rPr>
              <a:t>群签名（</a:t>
            </a:r>
            <a:r>
              <a:rPr lang="en-US" altLang="zh-CN" sz="2400">
                <a:sym typeface="+mn-ea"/>
              </a:rPr>
              <a:t>Group Signatures</a:t>
            </a:r>
            <a:r>
              <a:rPr lang="zh-CN" sz="2400">
                <a:sym typeface="+mn-ea"/>
              </a:rPr>
              <a:t>）</a:t>
            </a:r>
            <a:endParaRPr lang="zh-CN" sz="2400"/>
          </a:p>
          <a:p>
            <a:pPr marL="342900" lvl="0" indent="-342900">
              <a:lnSpc>
                <a:spcPct val="8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KeyGen(1^k,n)  → (gpk,gsk_1, gsk_2, ...., gsk_n, tsk)</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Sign(gsk_i, m)  → S_m</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Verify(gpk, m,S_m) → T/F</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追踪算法：</a:t>
            </a:r>
            <a:r>
              <a:rPr lang="en-US" altLang="zh-CN" sz="2400">
                <a:latin typeface="+mn-lt"/>
                <a:ea typeface="+mn-ea"/>
                <a:sym typeface="+mn-ea"/>
              </a:rPr>
              <a:t>Open(tsk, m, S_m) → i/⊥</a:t>
            </a:r>
            <a:endParaRPr lang="en-US" altLang="zh-CN" sz="2400">
              <a:latin typeface="+mn-lt"/>
              <a:ea typeface="+mn-ea"/>
              <a:sym typeface="+mn-ea"/>
            </a:endParaRPr>
          </a:p>
          <a:p>
            <a:pPr>
              <a:buFont typeface="Wingdings" panose="05000000000000000000" charset="0"/>
            </a:pPr>
            <a:endParaRPr lang="zh-CN" sz="2400"/>
          </a:p>
          <a:p>
            <a:pPr>
              <a:buFont typeface="Wingdings" panose="05000000000000000000" charset="0"/>
            </a:pPr>
            <a:r>
              <a:rPr lang="zh-CN" altLang="en-US" sz="2400">
                <a:highlight>
                  <a:srgbClr val="FF00FF"/>
                </a:highlight>
                <a:sym typeface="+mn-ea"/>
              </a:rPr>
              <a:t>问题来了</a:t>
            </a:r>
            <a:r>
              <a:rPr lang="zh-CN" altLang="en-US" sz="2400">
                <a:sym typeface="+mn-ea"/>
              </a:rPr>
              <a:t>：有一个方案，验证者通过</a:t>
            </a:r>
            <a:r>
              <a:rPr lang="en-US" altLang="zh-CN" sz="2400">
                <a:sym typeface="+mn-ea"/>
              </a:rPr>
              <a:t>gpk</a:t>
            </a:r>
            <a:r>
              <a:rPr lang="zh-CN" altLang="en-US" sz="2400">
                <a:sym typeface="+mn-ea"/>
              </a:rPr>
              <a:t>发现老马建的这个组实际上只有</a:t>
            </a:r>
            <a:r>
              <a:rPr lang="en-US" altLang="zh-CN" sz="2400">
                <a:sym typeface="+mn-ea"/>
              </a:rPr>
              <a:t>5</a:t>
            </a:r>
            <a:r>
              <a:rPr lang="zh-CN" altLang="en-US" sz="2400">
                <a:sym typeface="+mn-ea"/>
              </a:rPr>
              <a:t>个人而已。这个数字因此向外界泄露了隐私（看来办理贷款的申请肯定不多，不然不会才</a:t>
            </a:r>
            <a:r>
              <a:rPr lang="en-US" altLang="zh-CN" sz="2400">
                <a:sym typeface="+mn-ea"/>
              </a:rPr>
              <a:t>5</a:t>
            </a:r>
            <a:r>
              <a:rPr lang="zh-CN" altLang="en-US" sz="2400">
                <a:sym typeface="+mn-ea"/>
              </a:rPr>
              <a:t>个）。</a:t>
            </a:r>
            <a:r>
              <a:rPr lang="en-US" altLang="zh-CN" sz="2400">
                <a:sym typeface="+mn-ea"/>
              </a:rPr>
              <a:t> </a:t>
            </a:r>
            <a:r>
              <a:rPr lang="zh-CN" altLang="en-US" sz="2400">
                <a:sym typeface="+mn-ea"/>
              </a:rPr>
              <a:t>我们能不能构造更好的方案呢？</a:t>
            </a:r>
            <a:r>
              <a:rPr lang="en-US" altLang="zh-CN" sz="2400">
                <a:sym typeface="+mn-ea"/>
              </a:rPr>
              <a:t> </a:t>
            </a:r>
            <a:r>
              <a:rPr lang="zh-CN" altLang="en-US" sz="2400">
                <a:sym typeface="+mn-ea"/>
              </a:rPr>
              <a:t>即</a:t>
            </a:r>
            <a:r>
              <a:rPr lang="en-US" altLang="zh-CN" sz="2400">
                <a:sym typeface="+mn-ea"/>
              </a:rPr>
              <a:t>gpk</a:t>
            </a:r>
            <a:r>
              <a:rPr lang="zh-CN" altLang="en-US" sz="2400">
                <a:sym typeface="+mn-ea"/>
              </a:rPr>
              <a:t>看不出里面有几个组成员。</a:t>
            </a:r>
            <a:endParaRPr lang="zh-CN" altLang="en-US" sz="2400">
              <a:sym typeface="+mn-ea"/>
            </a:endParaRPr>
          </a:p>
          <a:p>
            <a:pPr>
              <a:buFont typeface="Wingdings" panose="05000000000000000000" charset="0"/>
            </a:pPr>
            <a:endParaRPr lang="zh-CN" altLang="en-US" sz="2400">
              <a:sym typeface="+mn-ea"/>
            </a:endParaRPr>
          </a:p>
          <a:p>
            <a:pPr>
              <a:buFont typeface="Wingdings" panose="05000000000000000000" charset="0"/>
            </a:pPr>
            <a:r>
              <a:rPr lang="zh-CN" altLang="en-US" sz="2400">
                <a:sym typeface="+mn-ea"/>
              </a:rPr>
              <a:t>说明：</a:t>
            </a:r>
            <a:r>
              <a:rPr lang="en-US" altLang="zh-CN" sz="2400">
                <a:sym typeface="+mn-ea"/>
              </a:rPr>
              <a:t> </a:t>
            </a:r>
            <a:r>
              <a:rPr lang="zh-CN" altLang="en-US" sz="2400">
                <a:sym typeface="+mn-ea"/>
              </a:rPr>
              <a:t>解决这个问题</a:t>
            </a:r>
            <a:r>
              <a:rPr lang="zh-CN" altLang="en-US" sz="2400">
                <a:sym typeface="+mn-ea"/>
              </a:rPr>
              <a:t>不需要更改算法定义。</a:t>
            </a:r>
            <a:endParaRPr lang="zh-CN" altLang="en-US" sz="2400">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从已知到未知</a:t>
            </a:r>
            <a:r>
              <a:rPr lang="en-US" altLang="zh-CN"/>
              <a:t>                       3/5</a:t>
            </a:r>
            <a:endParaRPr lang="zh-CN" altLang="en-US"/>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pic>
        <p:nvPicPr>
          <p:cNvPr id="7" name="Picture 6"/>
          <p:cNvPicPr>
            <a:picLocks noChangeAspect="1"/>
          </p:cNvPicPr>
          <p:nvPr/>
        </p:nvPicPr>
        <p:blipFill>
          <a:blip r:embed="rId1"/>
          <a:stretch>
            <a:fillRect/>
          </a:stretch>
        </p:blipFill>
        <p:spPr>
          <a:xfrm>
            <a:off x="871220" y="872490"/>
            <a:ext cx="7400925" cy="1333500"/>
          </a:xfrm>
          <a:prstGeom prst="rect">
            <a:avLst/>
          </a:prstGeom>
        </p:spPr>
      </p:pic>
      <p:pic>
        <p:nvPicPr>
          <p:cNvPr id="8" name="Picture 7"/>
          <p:cNvPicPr>
            <a:picLocks noChangeAspect="1"/>
          </p:cNvPicPr>
          <p:nvPr/>
        </p:nvPicPr>
        <p:blipFill>
          <a:blip r:embed="rId2"/>
          <a:srcRect b="8484"/>
          <a:stretch>
            <a:fillRect/>
          </a:stretch>
        </p:blipFill>
        <p:spPr>
          <a:xfrm>
            <a:off x="871220" y="2442210"/>
            <a:ext cx="7436485" cy="37401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从已知到未知</a:t>
            </a:r>
            <a:r>
              <a:rPr lang="en-US" altLang="zh-CN"/>
              <a:t>                       4/5</a:t>
            </a:r>
            <a:endParaRPr lang="zh-CN" altLang="en-US"/>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pic>
        <p:nvPicPr>
          <p:cNvPr id="9" name="Picture 8"/>
          <p:cNvPicPr>
            <a:picLocks noChangeAspect="1"/>
          </p:cNvPicPr>
          <p:nvPr/>
        </p:nvPicPr>
        <p:blipFill>
          <a:blip r:embed="rId1"/>
          <a:stretch>
            <a:fillRect/>
          </a:stretch>
        </p:blipFill>
        <p:spPr>
          <a:xfrm>
            <a:off x="1594485" y="891540"/>
            <a:ext cx="5953125" cy="1314450"/>
          </a:xfrm>
          <a:prstGeom prst="rect">
            <a:avLst/>
          </a:prstGeom>
        </p:spPr>
      </p:pic>
      <p:pic>
        <p:nvPicPr>
          <p:cNvPr id="10" name="Picture 9"/>
          <p:cNvPicPr>
            <a:picLocks noChangeAspect="1"/>
          </p:cNvPicPr>
          <p:nvPr/>
        </p:nvPicPr>
        <p:blipFill>
          <a:blip r:embed="rId2"/>
          <a:stretch>
            <a:fillRect/>
          </a:stretch>
        </p:blipFill>
        <p:spPr>
          <a:xfrm>
            <a:off x="842010" y="2205990"/>
            <a:ext cx="7458710" cy="40405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t>内容回顾：第四篇论文</a:t>
            </a:r>
            <a:endParaRPr lang="en-US" altLang="zh-CN"/>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
        <p:nvSpPr>
          <p:cNvPr id="3" name="Text Placeholder 2"/>
          <p:cNvSpPr>
            <a:spLocks noGrp="1"/>
          </p:cNvSpPr>
          <p:nvPr>
            <p:ph type="body" idx="1"/>
          </p:nvPr>
        </p:nvSpPr>
        <p:spPr/>
        <p:txBody>
          <a:bodyPr/>
          <a:p>
            <a:pPr marL="457200" indent="-457200">
              <a:buFont typeface="Wingdings" panose="05000000000000000000" charset="0"/>
              <a:buChar char="o"/>
            </a:pPr>
            <a:r>
              <a:rPr lang="zh-CN" altLang="en-US">
                <a:highlight>
                  <a:srgbClr val="FFFF00"/>
                </a:highlight>
              </a:rPr>
              <a:t>从错误到纠错</a:t>
            </a:r>
            <a:r>
              <a:rPr lang="zh-CN" altLang="en-US"/>
              <a:t>：应对出错的情况</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highlight>
                  <a:srgbClr val="00FF00"/>
                </a:highlight>
              </a:rPr>
              <a:t>从静态到动态</a:t>
            </a:r>
            <a:r>
              <a:rPr lang="zh-CN" altLang="en-US"/>
              <a:t>：应对更加复杂的应用</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highlight>
                  <a:srgbClr val="00FFFF"/>
                </a:highlight>
              </a:rPr>
              <a:t>从集权到分权</a:t>
            </a:r>
            <a:r>
              <a:rPr lang="zh-CN" altLang="en-US"/>
              <a:t>：限制计算的权力</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highlight>
                  <a:srgbClr val="FF00FF"/>
                </a:highlight>
              </a:rPr>
              <a:t>从亲为到授权</a:t>
            </a:r>
            <a:r>
              <a:rPr lang="zh-CN" altLang="en-US"/>
              <a:t>：更灵活的计算方式</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从已知到未知</a:t>
            </a:r>
            <a:r>
              <a:rPr lang="en-US" altLang="zh-CN"/>
              <a:t>                       5/5</a:t>
            </a:r>
            <a:endParaRPr lang="zh-CN" altLang="en-US"/>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pic>
        <p:nvPicPr>
          <p:cNvPr id="3" name="Picture 2"/>
          <p:cNvPicPr>
            <a:picLocks noChangeAspect="1"/>
          </p:cNvPicPr>
          <p:nvPr/>
        </p:nvPicPr>
        <p:blipFill>
          <a:blip r:embed="rId1"/>
          <a:stretch>
            <a:fillRect/>
          </a:stretch>
        </p:blipFill>
        <p:spPr>
          <a:xfrm>
            <a:off x="719455" y="858520"/>
            <a:ext cx="7591425" cy="1304925"/>
          </a:xfrm>
          <a:prstGeom prst="rect">
            <a:avLst/>
          </a:prstGeom>
        </p:spPr>
      </p:pic>
      <p:pic>
        <p:nvPicPr>
          <p:cNvPr id="6" name="Picture 5"/>
          <p:cNvPicPr>
            <a:picLocks noChangeAspect="1"/>
          </p:cNvPicPr>
          <p:nvPr/>
        </p:nvPicPr>
        <p:blipFill>
          <a:blip r:embed="rId2"/>
          <a:stretch>
            <a:fillRect/>
          </a:stretch>
        </p:blipFill>
        <p:spPr>
          <a:xfrm>
            <a:off x="400050" y="2403475"/>
            <a:ext cx="8229600" cy="35433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从全体到个体</a:t>
            </a:r>
            <a:r>
              <a:rPr lang="en-US" altLang="zh-CN"/>
              <a:t>                       1/4</a:t>
            </a:r>
            <a:endParaRPr lang="zh-CN" altLang="en-US"/>
          </a:p>
        </p:txBody>
      </p:sp>
      <p:sp>
        <p:nvSpPr>
          <p:cNvPr id="3" name="Text Placeholder 2"/>
          <p:cNvSpPr>
            <a:spLocks noGrp="1"/>
          </p:cNvSpPr>
          <p:nvPr>
            <p:ph type="body" idx="1"/>
          </p:nvPr>
        </p:nvSpPr>
        <p:spPr>
          <a:xfrm>
            <a:off x="207010" y="1350645"/>
            <a:ext cx="8749665" cy="4841875"/>
          </a:xfrm>
        </p:spPr>
        <p:txBody>
          <a:bodyPr>
            <a:normAutofit/>
          </a:bodyPr>
          <a:p>
            <a:pPr marL="457200" indent="-457200">
              <a:buFont typeface="Wingdings" panose="05000000000000000000" charset="0"/>
              <a:buChar char="o"/>
            </a:pPr>
            <a:r>
              <a:rPr lang="zh-CN"/>
              <a:t>给定某一个计算结果</a:t>
            </a:r>
            <a:r>
              <a:rPr lang="en-US" altLang="zh-CN"/>
              <a:t>R</a:t>
            </a:r>
            <a:r>
              <a:rPr lang="zh-CN" altLang="en-US"/>
              <a:t>，</a:t>
            </a:r>
            <a:r>
              <a:rPr lang="en-US" altLang="zh-CN"/>
              <a:t> </a:t>
            </a:r>
            <a:r>
              <a:rPr lang="zh-CN" altLang="en-US"/>
              <a:t>它可以影响的范围是</a:t>
            </a:r>
            <a:r>
              <a:rPr lang="en-US" altLang="zh-CN"/>
              <a:t>D</a:t>
            </a:r>
            <a:endParaRPr lang="en-US" altLang="zh-CN"/>
          </a:p>
          <a:p>
            <a:pPr marL="457200" indent="-457200">
              <a:buFont typeface="Wingdings" panose="05000000000000000000" charset="0"/>
              <a:buChar char="o"/>
            </a:pPr>
            <a:endParaRPr lang="en-US" altLang="zh-CN"/>
          </a:p>
          <a:p>
            <a:pPr marL="457200" indent="-457200">
              <a:buFont typeface="Wingdings" panose="05000000000000000000" charset="0"/>
              <a:buChar char="o"/>
            </a:pPr>
            <a:r>
              <a:rPr lang="zh-CN" altLang="en-US"/>
              <a:t>现在，我们想缩小这个知情的范围</a:t>
            </a:r>
            <a:r>
              <a:rPr lang="en-US" altLang="zh-CN"/>
              <a:t>D</a:t>
            </a:r>
            <a:r>
              <a:rPr lang="zh-CN" altLang="en-US"/>
              <a:t>，从而达到更多的隐私保护。这个计算结果</a:t>
            </a:r>
            <a:r>
              <a:rPr lang="en-US" altLang="zh-CN"/>
              <a:t>R</a:t>
            </a:r>
            <a:r>
              <a:rPr lang="zh-CN" altLang="en-US"/>
              <a:t>，能不能换一个？</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针对不同的</a:t>
            </a:r>
            <a:r>
              <a:rPr lang="en-US" altLang="zh-CN"/>
              <a:t>R</a:t>
            </a:r>
            <a:r>
              <a:rPr lang="zh-CN" altLang="en-US"/>
              <a:t>和</a:t>
            </a:r>
            <a:r>
              <a:rPr lang="en-US" altLang="zh-CN"/>
              <a:t>D</a:t>
            </a:r>
            <a:r>
              <a:rPr lang="zh-CN" altLang="en-US"/>
              <a:t>，以及不用的解析方法，我们的研究仍然多种多样。比如，给定一个签名</a:t>
            </a:r>
            <a:r>
              <a:rPr lang="en-US" altLang="zh-CN"/>
              <a:t>R</a:t>
            </a:r>
            <a:r>
              <a:rPr lang="zh-CN" altLang="en-US"/>
              <a:t>，它影响的范围</a:t>
            </a:r>
            <a:r>
              <a:rPr lang="en-US" altLang="zh-CN"/>
              <a:t>D</a:t>
            </a:r>
            <a:r>
              <a:rPr lang="zh-CN" altLang="en-US"/>
              <a:t>是所有验证者。不可否认签名能够影响的是那些得到老马帮助的验证者，而不是所有的验证着。</a:t>
            </a:r>
            <a:endParaRPr lang="zh-CN" altLang="en-US"/>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从全体到个体</a:t>
            </a:r>
            <a:r>
              <a:rPr lang="en-US" altLang="zh-CN"/>
              <a:t>                       2/4</a:t>
            </a:r>
            <a:endParaRPr lang="zh-CN" altLang="en-US"/>
          </a:p>
        </p:txBody>
      </p:sp>
      <p:sp>
        <p:nvSpPr>
          <p:cNvPr id="3" name="Text Placeholder 2"/>
          <p:cNvSpPr>
            <a:spLocks noGrp="1"/>
          </p:cNvSpPr>
          <p:nvPr>
            <p:ph type="body" idx="1"/>
          </p:nvPr>
        </p:nvSpPr>
        <p:spPr>
          <a:xfrm>
            <a:off x="207010" y="1350645"/>
            <a:ext cx="8749665" cy="4841875"/>
          </a:xfrm>
        </p:spPr>
        <p:txBody>
          <a:bodyPr>
            <a:normAutofit/>
          </a:bodyPr>
          <a:p>
            <a:pPr>
              <a:buFont typeface="Wingdings" panose="05000000000000000000" charset="0"/>
            </a:pPr>
            <a:r>
              <a:rPr lang="zh-CN" sz="2400">
                <a:sym typeface="+mn-ea"/>
              </a:rPr>
              <a:t>群签名（</a:t>
            </a:r>
            <a:r>
              <a:rPr lang="en-US" altLang="zh-CN" sz="2400">
                <a:sym typeface="+mn-ea"/>
              </a:rPr>
              <a:t>Group Signatures</a:t>
            </a:r>
            <a:r>
              <a:rPr lang="zh-CN" sz="2400">
                <a:sym typeface="+mn-ea"/>
              </a:rPr>
              <a:t>）</a:t>
            </a:r>
            <a:endParaRPr lang="zh-CN" sz="2400"/>
          </a:p>
          <a:p>
            <a:pPr marL="342900" lvl="0" indent="-342900">
              <a:lnSpc>
                <a:spcPct val="8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KeyGen(1^k,n)  → (gpk,gsk_1, gsk_2, ...., gsk_n, tsk)</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Sign(gsk_i, m)  → S_m</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Verify(gpk, m,S_m) → T/F</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追踪算法：</a:t>
            </a:r>
            <a:r>
              <a:rPr lang="en-US" altLang="zh-CN" sz="2400">
                <a:latin typeface="+mn-lt"/>
                <a:ea typeface="+mn-ea"/>
                <a:sym typeface="+mn-ea"/>
              </a:rPr>
              <a:t>Open(tsk, m, S_m) → i/⊥</a:t>
            </a:r>
            <a:endParaRPr lang="en-US" altLang="zh-CN" sz="2400">
              <a:latin typeface="+mn-lt"/>
              <a:ea typeface="+mn-ea"/>
              <a:sym typeface="+mn-ea"/>
            </a:endParaRPr>
          </a:p>
          <a:p>
            <a:pPr>
              <a:buFont typeface="Wingdings" panose="05000000000000000000" charset="0"/>
            </a:pPr>
            <a:endParaRPr lang="zh-CN" sz="2400"/>
          </a:p>
          <a:p>
            <a:pPr>
              <a:buFont typeface="Wingdings" panose="05000000000000000000" charset="0"/>
            </a:pPr>
            <a:r>
              <a:rPr lang="zh-CN" altLang="en-US" sz="2400">
                <a:highlight>
                  <a:srgbClr val="FF00FF"/>
                </a:highlight>
                <a:sym typeface="+mn-ea"/>
              </a:rPr>
              <a:t>问题来了</a:t>
            </a:r>
            <a:r>
              <a:rPr lang="zh-CN" altLang="en-US" sz="2400">
                <a:sym typeface="+mn-ea"/>
              </a:rPr>
              <a:t>：</a:t>
            </a:r>
            <a:r>
              <a:rPr sz="2400">
                <a:sym typeface="+mn-ea"/>
              </a:rPr>
              <a:t>被</a:t>
            </a:r>
            <a:r>
              <a:rPr lang="zh-CN" sz="2400">
                <a:sym typeface="+mn-ea"/>
              </a:rPr>
              <a:t>成功</a:t>
            </a:r>
            <a:r>
              <a:rPr sz="2400">
                <a:sym typeface="+mn-ea"/>
              </a:rPr>
              <a:t>策反的组成员小黑现在要被踢出组</a:t>
            </a:r>
            <a:r>
              <a:rPr lang="zh-CN" sz="2400">
                <a:sym typeface="+mn-ea"/>
              </a:rPr>
              <a:t>，老马该怎么办？</a:t>
            </a:r>
            <a:r>
              <a:rPr lang="en-US" altLang="zh-CN" sz="2400">
                <a:sym typeface="+mn-ea"/>
              </a:rPr>
              <a:t> </a:t>
            </a:r>
            <a:r>
              <a:rPr lang="zh-CN" altLang="en-US" sz="2400">
                <a:sym typeface="+mn-ea"/>
              </a:rPr>
              <a:t>如果不允许重新计算组公钥私钥对，有一种做法是老马把追踪私钥</a:t>
            </a:r>
            <a:r>
              <a:rPr lang="en-US" altLang="zh-CN" sz="2400">
                <a:sym typeface="+mn-ea"/>
              </a:rPr>
              <a:t>tsk</a:t>
            </a:r>
            <a:r>
              <a:rPr lang="zh-CN" altLang="en-US" sz="2400">
                <a:sym typeface="+mn-ea"/>
              </a:rPr>
              <a:t>公布，并宣布打开到小黑签名的群签名无效。然而，这种做法将会伤害到所有的组成员。能不能只伤害到小黑呢？</a:t>
            </a:r>
            <a:r>
              <a:rPr lang="en-US" altLang="zh-CN" sz="2400">
                <a:sym typeface="+mn-ea"/>
              </a:rPr>
              <a:t>  </a:t>
            </a:r>
            <a:r>
              <a:rPr lang="zh-CN" altLang="en-US" sz="2400">
                <a:sym typeface="+mn-ea"/>
              </a:rPr>
              <a:t>（</a:t>
            </a:r>
            <a:r>
              <a:rPr lang="en-US" altLang="zh-CN" sz="2400">
                <a:sym typeface="+mn-ea"/>
              </a:rPr>
              <a:t>R=tsk</a:t>
            </a:r>
            <a:r>
              <a:rPr lang="zh-CN" altLang="en-US" sz="2400">
                <a:sym typeface="+mn-ea"/>
              </a:rPr>
              <a:t>）</a:t>
            </a:r>
            <a:endParaRPr lang="zh-CN" altLang="en-US" sz="2400">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从全体到个体</a:t>
            </a:r>
            <a:r>
              <a:rPr lang="en-US" altLang="zh-CN"/>
              <a:t>                       3/4</a:t>
            </a:r>
            <a:endParaRPr lang="zh-CN" altLang="en-US"/>
          </a:p>
        </p:txBody>
      </p:sp>
      <p:sp>
        <p:nvSpPr>
          <p:cNvPr id="3" name="Text Placeholder 2"/>
          <p:cNvSpPr>
            <a:spLocks noGrp="1"/>
          </p:cNvSpPr>
          <p:nvPr>
            <p:ph type="body" idx="1"/>
          </p:nvPr>
        </p:nvSpPr>
        <p:spPr>
          <a:xfrm>
            <a:off x="207010" y="1350645"/>
            <a:ext cx="8749665" cy="4841875"/>
          </a:xfrm>
        </p:spPr>
        <p:txBody>
          <a:bodyPr>
            <a:normAutofit/>
          </a:bodyPr>
          <a:p>
            <a:pPr>
              <a:buFont typeface="Wingdings" panose="05000000000000000000" charset="0"/>
            </a:pPr>
            <a:r>
              <a:rPr lang="zh-CN" sz="2400">
                <a:highlight>
                  <a:srgbClr val="FFFF00"/>
                </a:highlight>
                <a:sym typeface="+mn-ea"/>
              </a:rPr>
              <a:t>新</a:t>
            </a:r>
            <a:r>
              <a:rPr lang="zh-CN" sz="2400">
                <a:sym typeface="+mn-ea"/>
              </a:rPr>
              <a:t>群签名（</a:t>
            </a:r>
            <a:r>
              <a:rPr lang="en-US" altLang="zh-CN" sz="2400">
                <a:sym typeface="+mn-ea"/>
              </a:rPr>
              <a:t>Group Signatures</a:t>
            </a:r>
            <a:r>
              <a:rPr lang="zh-CN" sz="2400">
                <a:sym typeface="+mn-ea"/>
              </a:rPr>
              <a:t>）</a:t>
            </a:r>
            <a:endParaRPr lang="zh-CN" sz="2400"/>
          </a:p>
          <a:p>
            <a:pPr marL="342900" lvl="0" indent="-342900">
              <a:lnSpc>
                <a:spcPct val="8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KeyGen(1^k,n)  → (gpk,gsk_1, gsk_2, ...., gsk_n, tsk)</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Sign(gsk_i, m)  → S_m</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Verify(gpk, m,S_m) → T/F</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追踪算法：</a:t>
            </a:r>
            <a:r>
              <a:rPr lang="en-US" altLang="zh-CN" sz="2400">
                <a:latin typeface="+mn-lt"/>
                <a:ea typeface="+mn-ea"/>
                <a:sym typeface="+mn-ea"/>
              </a:rPr>
              <a:t>Open(tsk, m, S_m) → i/⊥</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highlight>
                  <a:srgbClr val="FFFF00"/>
                </a:highlight>
                <a:latin typeface="+mn-lt"/>
                <a:ea typeface="+mn-ea"/>
                <a:sym typeface="+mn-ea"/>
              </a:rPr>
              <a:t>子钥算法</a:t>
            </a:r>
            <a:r>
              <a:rPr lang="zh-CN" altLang="en-US" sz="2400">
                <a:latin typeface="+mn-lt"/>
                <a:ea typeface="+mn-ea"/>
                <a:sym typeface="+mn-ea"/>
              </a:rPr>
              <a:t>：</a:t>
            </a:r>
            <a:r>
              <a:rPr lang="en-US" altLang="zh-CN" sz="2400">
                <a:latin typeface="+mn-lt"/>
                <a:ea typeface="+mn-ea"/>
                <a:sym typeface="+mn-ea"/>
              </a:rPr>
              <a:t>TKGen(tsk, i) </a:t>
            </a:r>
            <a:r>
              <a:rPr lang="en-US" altLang="zh-CN" sz="2400">
                <a:latin typeface="+mn-lt"/>
                <a:ea typeface="+mn-ea"/>
                <a:sym typeface="+mn-ea"/>
              </a:rPr>
              <a:t>→ tsk_i</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highlight>
                  <a:srgbClr val="FFFF00"/>
                </a:highlight>
              </a:rPr>
              <a:t>确认算法</a:t>
            </a:r>
            <a:r>
              <a:rPr lang="zh-CN" altLang="en-US" sz="2400"/>
              <a:t>：</a:t>
            </a:r>
            <a:r>
              <a:rPr lang="en-US" altLang="zh-CN" sz="2400"/>
              <a:t>TVerify(gpk, tsk_i, i, S_m)</a:t>
            </a:r>
            <a:r>
              <a:rPr lang="en-US" altLang="zh-CN" sz="2400">
                <a:latin typeface="+mn-lt"/>
                <a:ea typeface="+mn-ea"/>
                <a:sym typeface="+mn-ea"/>
              </a:rPr>
              <a:t>→ T/F</a:t>
            </a:r>
            <a:endParaRPr lang="en-US" altLang="zh-CN" sz="2400">
              <a:latin typeface="+mn-lt"/>
              <a:ea typeface="+mn-ea"/>
              <a:sym typeface="+mn-ea"/>
            </a:endParaRPr>
          </a:p>
          <a:p>
            <a:pPr marL="342900" lvl="0" indent="-342900">
              <a:lnSpc>
                <a:spcPct val="80000"/>
              </a:lnSpc>
              <a:buFont typeface="Wingdings" panose="05000000000000000000" charset="0"/>
              <a:buChar char="o"/>
            </a:pPr>
            <a:endParaRPr lang="zh-CN" sz="2400"/>
          </a:p>
          <a:p>
            <a:pPr>
              <a:buFont typeface="Wingdings" panose="05000000000000000000" charset="0"/>
            </a:pPr>
            <a:r>
              <a:rPr lang="zh-CN" altLang="en-US" sz="2400">
                <a:solidFill>
                  <a:schemeClr val="bg1"/>
                </a:solidFill>
                <a:highlight>
                  <a:srgbClr val="FF0000"/>
                </a:highlight>
                <a:sym typeface="+mn-ea"/>
              </a:rPr>
              <a:t>解决方法</a:t>
            </a:r>
            <a:r>
              <a:rPr lang="zh-CN" altLang="en-US" sz="2400">
                <a:sym typeface="+mn-ea"/>
              </a:rPr>
              <a:t>：</a:t>
            </a:r>
            <a:r>
              <a:rPr lang="zh-CN" sz="2400">
                <a:sym typeface="+mn-ea"/>
              </a:rPr>
              <a:t>多了两个算法。第一个算法允许组管理公布单人的追踪私钥。第二个算法允许验证者验证某个签名是否由第</a:t>
            </a:r>
            <a:r>
              <a:rPr lang="en-US" altLang="zh-CN" sz="2400">
                <a:sym typeface="+mn-ea"/>
              </a:rPr>
              <a:t>i</a:t>
            </a:r>
            <a:r>
              <a:rPr lang="zh-CN" altLang="en-US" sz="2400">
                <a:sym typeface="+mn-ea"/>
              </a:rPr>
              <a:t>个组成员的私钥计算得到。</a:t>
            </a:r>
            <a:endParaRPr lang="zh-CN" altLang="en-US" sz="2400">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从全体到个体</a:t>
            </a:r>
            <a:r>
              <a:rPr lang="en-US" altLang="zh-CN"/>
              <a:t>                       4/4</a:t>
            </a:r>
            <a:endParaRPr lang="zh-CN" altLang="en-US"/>
          </a:p>
        </p:txBody>
      </p:sp>
      <p:sp>
        <p:nvSpPr>
          <p:cNvPr id="3" name="Text Placeholder 2"/>
          <p:cNvSpPr>
            <a:spLocks noGrp="1"/>
          </p:cNvSpPr>
          <p:nvPr>
            <p:ph type="body" idx="1"/>
          </p:nvPr>
        </p:nvSpPr>
        <p:spPr>
          <a:xfrm>
            <a:off x="207010" y="1350645"/>
            <a:ext cx="8749665" cy="5257800"/>
          </a:xfrm>
        </p:spPr>
        <p:txBody>
          <a:bodyPr>
            <a:normAutofit lnSpcReduction="10000"/>
          </a:bodyPr>
          <a:p>
            <a:pPr>
              <a:buFont typeface="Wingdings" panose="05000000000000000000" charset="0"/>
            </a:pPr>
            <a:r>
              <a:rPr lang="zh-CN" sz="2400">
                <a:highlight>
                  <a:srgbClr val="FFFF00"/>
                </a:highlight>
                <a:sym typeface="+mn-ea"/>
              </a:rPr>
              <a:t>新</a:t>
            </a:r>
            <a:r>
              <a:rPr lang="zh-CN" sz="2400">
                <a:sym typeface="+mn-ea"/>
              </a:rPr>
              <a:t>群签名（</a:t>
            </a:r>
            <a:r>
              <a:rPr lang="en-US" altLang="zh-CN" sz="2400">
                <a:sym typeface="+mn-ea"/>
              </a:rPr>
              <a:t>Group Signatures</a:t>
            </a:r>
            <a:r>
              <a:rPr lang="zh-CN" sz="2400">
                <a:sym typeface="+mn-ea"/>
              </a:rPr>
              <a:t>）</a:t>
            </a:r>
            <a:endParaRPr lang="zh-CN" sz="2400"/>
          </a:p>
          <a:p>
            <a:pPr marL="342900" lvl="0" indent="-342900">
              <a:lnSpc>
                <a:spcPct val="8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KeyGen(1^k,n)  → (gpk,gsk_1, gsk_2, ...., gsk_n, tsk)</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Sign(gsk_i, m)  → S_m</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Verify(gpk, m,S_m) → T/F</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追踪算法：</a:t>
            </a:r>
            <a:r>
              <a:rPr lang="en-US" altLang="zh-CN" sz="2400">
                <a:latin typeface="+mn-lt"/>
                <a:ea typeface="+mn-ea"/>
                <a:sym typeface="+mn-ea"/>
              </a:rPr>
              <a:t>Open(tsk, m, S_m) → i/⊥</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highlight>
                  <a:srgbClr val="FFFF00"/>
                </a:highlight>
                <a:latin typeface="+mn-lt"/>
                <a:ea typeface="+mn-ea"/>
                <a:sym typeface="+mn-ea"/>
              </a:rPr>
              <a:t>子钥算法</a:t>
            </a:r>
            <a:r>
              <a:rPr lang="zh-CN" altLang="en-US" sz="2400">
                <a:latin typeface="+mn-lt"/>
                <a:ea typeface="+mn-ea"/>
                <a:sym typeface="+mn-ea"/>
              </a:rPr>
              <a:t>：</a:t>
            </a:r>
            <a:r>
              <a:rPr lang="en-US" altLang="zh-CN" sz="2400">
                <a:latin typeface="+mn-lt"/>
                <a:ea typeface="+mn-ea"/>
                <a:sym typeface="+mn-ea"/>
              </a:rPr>
              <a:t>TKGen(tsk, i) </a:t>
            </a:r>
            <a:r>
              <a:rPr lang="en-US" altLang="zh-CN" sz="2400">
                <a:latin typeface="+mn-lt"/>
                <a:ea typeface="+mn-ea"/>
                <a:sym typeface="+mn-ea"/>
              </a:rPr>
              <a:t>→ tsk_i</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highlight>
                  <a:srgbClr val="FFFF00"/>
                </a:highlight>
              </a:rPr>
              <a:t>确认算法</a:t>
            </a:r>
            <a:r>
              <a:rPr lang="zh-CN" altLang="en-US" sz="2400"/>
              <a:t>：</a:t>
            </a:r>
            <a:r>
              <a:rPr lang="en-US" altLang="zh-CN" sz="2400"/>
              <a:t>TVerify(gpk, tsk_i, i, S_m)</a:t>
            </a:r>
            <a:r>
              <a:rPr lang="en-US" altLang="zh-CN" sz="2400">
                <a:latin typeface="+mn-lt"/>
                <a:ea typeface="+mn-ea"/>
                <a:sym typeface="+mn-ea"/>
              </a:rPr>
              <a:t>→ T/F</a:t>
            </a:r>
            <a:endParaRPr lang="en-US" altLang="zh-CN" sz="2400">
              <a:latin typeface="+mn-lt"/>
              <a:ea typeface="+mn-ea"/>
              <a:sym typeface="+mn-ea"/>
            </a:endParaRPr>
          </a:p>
          <a:p>
            <a:pPr marL="342900" lvl="0" indent="-342900">
              <a:lnSpc>
                <a:spcPct val="80000"/>
              </a:lnSpc>
              <a:buFont typeface="Wingdings" panose="05000000000000000000" charset="0"/>
              <a:buChar char="o"/>
            </a:pPr>
            <a:endParaRPr lang="zh-CN" sz="2400"/>
          </a:p>
          <a:p>
            <a:pPr>
              <a:buFont typeface="Wingdings" panose="05000000000000000000" charset="0"/>
            </a:pPr>
            <a:r>
              <a:rPr lang="zh-CN" altLang="en-US" sz="2400">
                <a:highlight>
                  <a:srgbClr val="00FF00"/>
                </a:highlight>
                <a:sym typeface="+mn-ea"/>
              </a:rPr>
              <a:t>问题又来了</a:t>
            </a:r>
            <a:r>
              <a:rPr lang="zh-CN" altLang="en-US" sz="2400">
                <a:sym typeface="+mn-ea"/>
              </a:rPr>
              <a:t>：</a:t>
            </a:r>
            <a:endParaRPr lang="zh-CN" altLang="en-US" sz="2400">
              <a:sym typeface="+mn-ea"/>
            </a:endParaRPr>
          </a:p>
          <a:p>
            <a:pPr>
              <a:buFont typeface="Wingdings" panose="05000000000000000000" charset="0"/>
            </a:pPr>
            <a:r>
              <a:rPr lang="en-US" altLang="zh-CN" sz="2400">
                <a:sym typeface="+mn-ea"/>
              </a:rPr>
              <a:t>1. </a:t>
            </a:r>
            <a:r>
              <a:rPr lang="zh-CN" sz="2400">
                <a:sym typeface="+mn-ea"/>
              </a:rPr>
              <a:t>如果你是小黑，你想做什么？</a:t>
            </a:r>
            <a:endParaRPr lang="zh-CN" sz="2400">
              <a:sym typeface="+mn-ea"/>
            </a:endParaRPr>
          </a:p>
          <a:p>
            <a:pPr>
              <a:buFont typeface="Wingdings" panose="05000000000000000000" charset="0"/>
            </a:pPr>
            <a:r>
              <a:rPr lang="en-US" altLang="zh-CN" sz="2400">
                <a:sym typeface="+mn-ea"/>
              </a:rPr>
              <a:t>2.</a:t>
            </a:r>
            <a:r>
              <a:rPr lang="zh-CN" altLang="en-US" sz="2400">
                <a:sym typeface="+mn-ea"/>
              </a:rPr>
              <a:t>我们是否需要担心</a:t>
            </a:r>
            <a:r>
              <a:rPr lang="en-US" altLang="zh-CN" sz="2400">
                <a:sym typeface="+mn-ea"/>
              </a:rPr>
              <a:t> tsk_i</a:t>
            </a:r>
            <a:r>
              <a:rPr lang="zh-CN" altLang="en-US" sz="2400">
                <a:sym typeface="+mn-ea"/>
              </a:rPr>
              <a:t>可能被敌人（在</a:t>
            </a:r>
            <a:r>
              <a:rPr lang="en-US" altLang="zh-CN" sz="2400">
                <a:sym typeface="+mn-ea"/>
              </a:rPr>
              <a:t> tsk</a:t>
            </a:r>
            <a:r>
              <a:rPr lang="zh-CN" altLang="en-US" sz="2400">
                <a:sym typeface="+mn-ea"/>
              </a:rPr>
              <a:t>未知时）伪造？</a:t>
            </a:r>
            <a:endParaRPr lang="zh-CN" altLang="en-US" sz="2400">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从个体到全体</a:t>
            </a:r>
            <a:r>
              <a:rPr lang="en-US" altLang="zh-CN"/>
              <a:t>                       1/3</a:t>
            </a:r>
            <a:endParaRPr lang="zh-CN" altLang="en-US"/>
          </a:p>
        </p:txBody>
      </p:sp>
      <p:sp>
        <p:nvSpPr>
          <p:cNvPr id="3" name="Text Placeholder 2"/>
          <p:cNvSpPr>
            <a:spLocks noGrp="1"/>
          </p:cNvSpPr>
          <p:nvPr>
            <p:ph type="body" idx="1"/>
          </p:nvPr>
        </p:nvSpPr>
        <p:spPr>
          <a:xfrm>
            <a:off x="207010" y="1350645"/>
            <a:ext cx="8749665" cy="4841875"/>
          </a:xfrm>
        </p:spPr>
        <p:txBody>
          <a:bodyPr>
            <a:normAutofit fontScale="90000"/>
          </a:bodyPr>
          <a:p>
            <a:pPr marL="457200" indent="-457200">
              <a:buFont typeface="Wingdings" panose="05000000000000000000" charset="0"/>
              <a:buChar char="o"/>
            </a:pPr>
            <a:r>
              <a:rPr lang="zh-CN"/>
              <a:t>给定某一个计算结果</a:t>
            </a:r>
            <a:r>
              <a:rPr lang="en-US" altLang="zh-CN"/>
              <a:t>R</a:t>
            </a:r>
            <a:r>
              <a:rPr lang="zh-CN" altLang="en-US"/>
              <a:t>，</a:t>
            </a:r>
            <a:r>
              <a:rPr lang="en-US" altLang="zh-CN"/>
              <a:t> </a:t>
            </a:r>
            <a:r>
              <a:rPr lang="zh-CN" altLang="en-US"/>
              <a:t>它可以影响的范围是</a:t>
            </a:r>
            <a:r>
              <a:rPr lang="en-US" altLang="zh-CN"/>
              <a:t>D</a:t>
            </a:r>
            <a:r>
              <a:rPr lang="zh-CN" altLang="en-US"/>
              <a:t>。现在，为了强化这个这个计算结果</a:t>
            </a:r>
            <a:r>
              <a:rPr lang="en-US" altLang="zh-CN"/>
              <a:t>R</a:t>
            </a:r>
            <a:r>
              <a:rPr lang="zh-CN" altLang="en-US"/>
              <a:t>的影响力，我们想扩大这个影响范围</a:t>
            </a:r>
            <a:r>
              <a:rPr lang="en-US" altLang="zh-CN"/>
              <a:t>D</a:t>
            </a:r>
            <a:r>
              <a:rPr lang="zh-CN" altLang="en-US"/>
              <a:t>到全体。</a:t>
            </a:r>
            <a:r>
              <a:rPr lang="en-US" altLang="zh-CN"/>
              <a:t>  </a:t>
            </a:r>
            <a:endParaRPr lang="en-US" altLang="zh-CN"/>
          </a:p>
          <a:p>
            <a:pPr marL="457200" indent="-457200">
              <a:buFont typeface="Wingdings" panose="05000000000000000000" charset="0"/>
              <a:buChar char="o"/>
            </a:pPr>
            <a:r>
              <a:rPr lang="zh-CN" altLang="en-US" sz="2665">
                <a:solidFill>
                  <a:srgbClr val="1F2DA8"/>
                </a:solidFill>
              </a:rPr>
              <a:t>例子</a:t>
            </a:r>
            <a:r>
              <a:rPr lang="zh-CN" altLang="en-US" sz="2665"/>
              <a:t>：</a:t>
            </a:r>
            <a:r>
              <a:rPr lang="zh-CN" altLang="en-US" sz="2220"/>
              <a:t>在不可否认签名里，每一个签名都需要签名者老马的帮助才可以完成验证。假设老马可以计算出一个参数（Token）把对消息m的不可否认签名转换成对消息m的传统数字签名。问题来了：老马能不能计算出一个广义的参数（Universal Token）把2020年之前所有的不可否认签名转换成传统数字签名？</a:t>
            </a:r>
            <a:r>
              <a:rPr lang="en-US" altLang="zh-CN" sz="2220"/>
              <a:t>R</a:t>
            </a:r>
            <a:r>
              <a:rPr lang="zh-CN" altLang="en-US" sz="2220"/>
              <a:t>从</a:t>
            </a:r>
            <a:r>
              <a:rPr lang="en-US" altLang="zh-CN" sz="2220"/>
              <a:t>token</a:t>
            </a:r>
            <a:r>
              <a:rPr lang="zh-CN" altLang="en-US" sz="2220"/>
              <a:t>变成</a:t>
            </a:r>
            <a:r>
              <a:rPr lang="en-US" altLang="zh-CN" sz="2220"/>
              <a:t>universal token</a:t>
            </a:r>
            <a:endParaRPr lang="zh-CN" altLang="en-US" sz="2665"/>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为了得到某一个计算结果</a:t>
            </a:r>
            <a:r>
              <a:rPr lang="en-US" altLang="zh-CN"/>
              <a:t>R</a:t>
            </a:r>
            <a:r>
              <a:rPr lang="zh-CN" altLang="en-US"/>
              <a:t>，能计算它的人群是</a:t>
            </a:r>
            <a:r>
              <a:rPr lang="en-US" altLang="zh-CN"/>
              <a:t>D</a:t>
            </a:r>
            <a:r>
              <a:rPr lang="zh-CN" altLang="en-US"/>
              <a:t>。现在，为了提高应用的可行性，我们需要扩大范围</a:t>
            </a:r>
            <a:r>
              <a:rPr lang="en-US" altLang="zh-CN"/>
              <a:t>D</a:t>
            </a:r>
            <a:r>
              <a:rPr lang="zh-CN" altLang="en-US"/>
              <a:t>到全体。</a:t>
            </a:r>
            <a:endParaRPr lang="zh-CN" altLang="en-US"/>
          </a:p>
          <a:p>
            <a:pPr marL="457200" indent="-457200">
              <a:buFont typeface="Wingdings" panose="05000000000000000000" charset="0"/>
              <a:buChar char="o"/>
            </a:pPr>
            <a:endParaRPr lang="zh-CN" altLang="en-US"/>
          </a:p>
          <a:p>
            <a:pPr>
              <a:buFont typeface="Wingdings" panose="05000000000000000000" charset="0"/>
            </a:pPr>
            <a:endParaRPr lang="zh-CN" altLang="en-US"/>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从个体到全体</a:t>
            </a:r>
            <a:r>
              <a:rPr lang="en-US" altLang="zh-CN"/>
              <a:t>                       2/3</a:t>
            </a:r>
            <a:endParaRPr lang="zh-CN" altLang="en-US"/>
          </a:p>
        </p:txBody>
      </p:sp>
      <p:sp>
        <p:nvSpPr>
          <p:cNvPr id="3" name="Text Placeholder 2"/>
          <p:cNvSpPr>
            <a:spLocks noGrp="1"/>
          </p:cNvSpPr>
          <p:nvPr>
            <p:ph type="body" idx="1"/>
          </p:nvPr>
        </p:nvSpPr>
        <p:spPr>
          <a:xfrm>
            <a:off x="207010" y="1350645"/>
            <a:ext cx="8749665" cy="4841875"/>
          </a:xfrm>
        </p:spPr>
        <p:txBody>
          <a:bodyPr>
            <a:normAutofit/>
          </a:bodyPr>
          <a:p>
            <a:pPr>
              <a:buFont typeface="Wingdings" panose="05000000000000000000" charset="0"/>
            </a:pPr>
            <a:r>
              <a:rPr lang="zh-CN" altLang="en-US" sz="2400"/>
              <a:t>指定验证者签名（Designated-Verifier Signatures）</a:t>
            </a:r>
            <a:endParaRPr lang="zh-CN" altLang="en-US" sz="2400"/>
          </a:p>
          <a:p>
            <a:pPr marL="342900" lvl="0" indent="-342900">
              <a:lnSpc>
                <a:spcPct val="8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(pk,sk)</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Sign(pk_D, sk_S, m)  → S_m</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Verify(pk_D, pk_S,  m, S_m) → T/F</a:t>
            </a:r>
            <a:endParaRPr lang="en-US" altLang="zh-CN" sz="2400">
              <a:latin typeface="+mn-lt"/>
              <a:ea typeface="+mn-ea"/>
              <a:sym typeface="+mn-ea"/>
            </a:endParaRPr>
          </a:p>
          <a:p>
            <a:pPr>
              <a:buFont typeface="Wingdings" panose="05000000000000000000" charset="0"/>
            </a:pPr>
            <a:endParaRPr lang="zh-CN" altLang="en-US" sz="2400"/>
          </a:p>
          <a:p>
            <a:pPr>
              <a:buFont typeface="Wingdings" panose="05000000000000000000" charset="0"/>
            </a:pPr>
            <a:r>
              <a:rPr lang="zh-CN" altLang="en-US" sz="2400">
                <a:highlight>
                  <a:srgbClr val="FF00FF"/>
                </a:highlight>
              </a:rPr>
              <a:t>问题来了</a:t>
            </a:r>
            <a:r>
              <a:rPr lang="zh-CN" altLang="en-US" sz="2400"/>
              <a:t>：假设</a:t>
            </a:r>
            <a:r>
              <a:rPr lang="en-US" altLang="zh-CN" sz="2400"/>
              <a:t>S_m</a:t>
            </a:r>
            <a:r>
              <a:rPr lang="zh-CN" altLang="en-US" sz="2400"/>
              <a:t>是一个指定验证者签名。我们知道这个签名只能是</a:t>
            </a:r>
            <a:r>
              <a:rPr lang="en-US" altLang="zh-CN" sz="2400"/>
              <a:t>pk_D</a:t>
            </a:r>
            <a:r>
              <a:rPr lang="zh-CN" altLang="en-US" sz="2400"/>
              <a:t>或</a:t>
            </a:r>
            <a:r>
              <a:rPr lang="en-US" altLang="zh-CN" sz="2400"/>
              <a:t>pk_S</a:t>
            </a:r>
            <a:r>
              <a:rPr lang="zh-CN" altLang="en-US" sz="2400"/>
              <a:t>的用户计算的，即产生这种签名的是个体（知道私钥的人才可以）。能不能扩大到全体？</a:t>
            </a:r>
            <a:r>
              <a:rPr lang="en-US" altLang="zh-CN" sz="2400"/>
              <a:t> </a:t>
            </a:r>
            <a:r>
              <a:rPr lang="zh-CN" altLang="en-US" sz="2400"/>
              <a:t>什么又是全体呢？</a:t>
            </a:r>
            <a:endParaRPr lang="zh-CN" altLang="en-US" sz="2400"/>
          </a:p>
          <a:p>
            <a:pPr>
              <a:buFont typeface="Wingdings" panose="05000000000000000000" charset="0"/>
            </a:pPr>
            <a:r>
              <a:rPr lang="zh-CN" altLang="en-US" sz="2400"/>
              <a:t>说明：</a:t>
            </a:r>
            <a:r>
              <a:rPr lang="en-US" altLang="zh-CN" sz="2400"/>
              <a:t> </a:t>
            </a:r>
            <a:r>
              <a:rPr lang="zh-CN" altLang="en-US" sz="2400"/>
              <a:t>解析不正确就没意义，比如，全体</a:t>
            </a:r>
            <a:r>
              <a:rPr lang="en-US" altLang="zh-CN" sz="2400"/>
              <a:t>=</a:t>
            </a:r>
            <a:r>
              <a:rPr lang="zh-CN" altLang="en-US" sz="2400"/>
              <a:t>知道</a:t>
            </a:r>
            <a:r>
              <a:rPr lang="en-US" altLang="zh-CN" sz="2400"/>
              <a:t>S_m</a:t>
            </a:r>
            <a:r>
              <a:rPr lang="zh-CN" altLang="en-US" sz="2400"/>
              <a:t>的人。</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从个体到全体</a:t>
            </a:r>
            <a:r>
              <a:rPr lang="en-US" altLang="zh-CN"/>
              <a:t>                       3/3</a:t>
            </a:r>
            <a:endParaRPr lang="zh-CN" altLang="en-US"/>
          </a:p>
        </p:txBody>
      </p:sp>
      <p:sp>
        <p:nvSpPr>
          <p:cNvPr id="3" name="Text Placeholder 2"/>
          <p:cNvSpPr>
            <a:spLocks noGrp="1"/>
          </p:cNvSpPr>
          <p:nvPr>
            <p:ph type="body" idx="1"/>
          </p:nvPr>
        </p:nvSpPr>
        <p:spPr>
          <a:xfrm>
            <a:off x="207010" y="1350645"/>
            <a:ext cx="8749665" cy="4841875"/>
          </a:xfrm>
        </p:spPr>
        <p:txBody>
          <a:bodyPr>
            <a:normAutofit/>
          </a:bodyPr>
          <a:p>
            <a:pPr>
              <a:buFont typeface="Wingdings" panose="05000000000000000000" charset="0"/>
            </a:pPr>
            <a:r>
              <a:rPr lang="zh-CN" altLang="en-US" sz="2400">
                <a:highlight>
                  <a:srgbClr val="FFFF00"/>
                </a:highlight>
              </a:rPr>
              <a:t>新</a:t>
            </a:r>
            <a:r>
              <a:rPr lang="zh-CN" altLang="en-US" sz="2400"/>
              <a:t>指定验证者签名（Designated-Verifier Signatures）</a:t>
            </a:r>
            <a:endParaRPr lang="zh-CN" altLang="en-US" sz="2400"/>
          </a:p>
          <a:p>
            <a:pPr marL="342900" lvl="0" indent="-342900">
              <a:lnSpc>
                <a:spcPct val="8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(pk,sk)</a:t>
            </a:r>
            <a:endParaRPr lang="en-US" altLang="zh-CN" sz="2400">
              <a:latin typeface="+mn-lt"/>
              <a:ea typeface="+mn-ea"/>
            </a:endParaRPr>
          </a:p>
          <a:p>
            <a:pPr marL="342900" lvl="0" indent="-342900">
              <a:lnSpc>
                <a:spcPct val="8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Sign(sk_S, m)  → Sig_m</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highlight>
                  <a:srgbClr val="FFFF00"/>
                </a:highlight>
                <a:latin typeface="+mn-lt"/>
                <a:ea typeface="+mn-ea"/>
                <a:sym typeface="+mn-ea"/>
              </a:rPr>
              <a:t>转换算法</a:t>
            </a:r>
            <a:r>
              <a:rPr lang="zh-CN" altLang="en-US" sz="2400">
                <a:latin typeface="+mn-lt"/>
                <a:ea typeface="+mn-ea"/>
                <a:sym typeface="+mn-ea"/>
              </a:rPr>
              <a:t>：</a:t>
            </a:r>
            <a:r>
              <a:rPr lang="en-US" altLang="zh-CN" sz="2400">
                <a:latin typeface="+mn-lt"/>
                <a:ea typeface="+mn-ea"/>
                <a:sym typeface="+mn-ea"/>
              </a:rPr>
              <a:t>Trans(pk_D, pk_S, m, Sig_m) </a:t>
            </a:r>
            <a:r>
              <a:rPr lang="en-US" altLang="zh-CN" sz="2400">
                <a:latin typeface="+mn-lt"/>
                <a:ea typeface="+mn-ea"/>
                <a:sym typeface="+mn-ea"/>
              </a:rPr>
              <a:t>→ S_m</a:t>
            </a:r>
            <a:endParaRPr lang="en-US" altLang="zh-CN" sz="2400">
              <a:latin typeface="+mn-lt"/>
              <a:ea typeface="+mn-ea"/>
              <a:sym typeface="+mn-ea"/>
            </a:endParaRPr>
          </a:p>
          <a:p>
            <a:pPr marL="342900" lvl="0" indent="-342900">
              <a:lnSpc>
                <a:spcPct val="8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Verify(pk_D, pk_S,  m, S_m) → T/F</a:t>
            </a:r>
            <a:endParaRPr lang="en-US" altLang="zh-CN" sz="2400">
              <a:latin typeface="+mn-lt"/>
              <a:ea typeface="+mn-ea"/>
              <a:sym typeface="+mn-ea"/>
            </a:endParaRPr>
          </a:p>
          <a:p>
            <a:pPr>
              <a:buFont typeface="Wingdings" panose="05000000000000000000" charset="0"/>
            </a:pPr>
            <a:endParaRPr lang="zh-CN" altLang="en-US" sz="2400"/>
          </a:p>
          <a:p>
            <a:pPr>
              <a:buFont typeface="Wingdings" panose="05000000000000000000" charset="0"/>
            </a:pPr>
            <a:r>
              <a:rPr lang="zh-CN" altLang="en-US" sz="2400">
                <a:solidFill>
                  <a:schemeClr val="bg1"/>
                </a:solidFill>
                <a:highlight>
                  <a:srgbClr val="FF0000"/>
                </a:highlight>
              </a:rPr>
              <a:t>解决方法</a:t>
            </a:r>
            <a:r>
              <a:rPr lang="zh-CN" altLang="en-US" sz="2400"/>
              <a:t>：</a:t>
            </a:r>
            <a:r>
              <a:rPr lang="en-US" altLang="zh-CN" sz="2400"/>
              <a:t>S_m</a:t>
            </a:r>
            <a:r>
              <a:rPr lang="zh-CN" altLang="en-US" sz="2400"/>
              <a:t>是指定验证者签名。但是，它的计算现在不需要用到私钥了，而是普通签名</a:t>
            </a:r>
            <a:r>
              <a:rPr lang="en-US" altLang="zh-CN" sz="2400"/>
              <a:t>Sig_m</a:t>
            </a:r>
            <a:r>
              <a:rPr lang="zh-CN" altLang="en-US" sz="2400"/>
              <a:t>。也就是说，只要拿到老马的签名，全体</a:t>
            </a:r>
            <a:r>
              <a:rPr lang="zh-CN" altLang="en-US" sz="2400">
                <a:sym typeface="+mn-ea"/>
              </a:rPr>
              <a:t>任何人（比如秘书来钱），他可以把</a:t>
            </a:r>
            <a:r>
              <a:rPr lang="zh-CN" altLang="en-US" sz="2400" u="sng">
                <a:sym typeface="+mn-ea"/>
              </a:rPr>
              <a:t>老马的签名</a:t>
            </a:r>
            <a:r>
              <a:rPr lang="zh-CN" altLang="en-US" sz="2400">
                <a:sym typeface="+mn-ea"/>
              </a:rPr>
              <a:t>转换为</a:t>
            </a:r>
            <a:r>
              <a:rPr lang="en-US" altLang="zh-CN" sz="2400">
                <a:sym typeface="+mn-ea"/>
              </a:rPr>
              <a:t> </a:t>
            </a:r>
            <a:r>
              <a:rPr lang="zh-CN" altLang="en-US" sz="2400" i="1" u="sng">
                <a:sym typeface="+mn-ea"/>
              </a:rPr>
              <a:t>老马对小明的指定验证者签名</a:t>
            </a:r>
            <a:r>
              <a:rPr lang="zh-CN" altLang="en-US" sz="2400">
                <a:sym typeface="+mn-ea"/>
              </a:rPr>
              <a:t>。</a:t>
            </a:r>
            <a:endParaRPr lang="zh-CN" altLang="en-US" sz="2400">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从所有到部分</a:t>
            </a:r>
            <a:r>
              <a:rPr lang="en-US" altLang="zh-CN"/>
              <a:t>                       1/7</a:t>
            </a:r>
            <a:endParaRPr lang="zh-CN" altLang="en-US"/>
          </a:p>
        </p:txBody>
      </p:sp>
      <p:sp>
        <p:nvSpPr>
          <p:cNvPr id="3" name="Text Placeholder 2"/>
          <p:cNvSpPr>
            <a:spLocks noGrp="1"/>
          </p:cNvSpPr>
          <p:nvPr>
            <p:ph type="body" idx="1"/>
          </p:nvPr>
        </p:nvSpPr>
        <p:spPr>
          <a:xfrm>
            <a:off x="207010" y="1350645"/>
            <a:ext cx="8749665" cy="4841875"/>
          </a:xfrm>
        </p:spPr>
        <p:txBody>
          <a:bodyPr>
            <a:normAutofit/>
          </a:bodyPr>
          <a:p>
            <a:pPr marL="457200" indent="-457200">
              <a:buFont typeface="Wingdings" panose="05000000000000000000" charset="0"/>
              <a:buChar char="o"/>
            </a:pPr>
            <a:r>
              <a:t>从</a:t>
            </a:r>
            <a:r>
              <a:rPr>
                <a:highlight>
                  <a:srgbClr val="FFFF00"/>
                </a:highlight>
              </a:rPr>
              <a:t>个体</a:t>
            </a:r>
            <a:r>
              <a:t>到</a:t>
            </a:r>
            <a:r>
              <a:rPr>
                <a:highlight>
                  <a:srgbClr val="00FF00"/>
                </a:highlight>
              </a:rPr>
              <a:t>全体</a:t>
            </a:r>
            <a:r>
              <a:t>，该密码技术扩大了应用范围，但我们也付出了代价，因为有些行为出现了不可控的局面。</a:t>
            </a:r>
          </a:p>
          <a:p>
            <a:pPr marL="457200" indent="-457200">
              <a:buFont typeface="Wingdings" panose="05000000000000000000" charset="0"/>
              <a:buChar char="o"/>
            </a:pPr>
          </a:p>
          <a:p>
            <a:pPr marL="457200" indent="-457200">
              <a:buFont typeface="Wingdings" panose="05000000000000000000" charset="0"/>
              <a:buChar char="o"/>
            </a:pPr>
            <a:r>
              <a:t>从</a:t>
            </a:r>
            <a:r>
              <a:rPr>
                <a:highlight>
                  <a:srgbClr val="00FF00"/>
                </a:highlight>
              </a:rPr>
              <a:t>全体</a:t>
            </a:r>
            <a:r>
              <a:t>到</a:t>
            </a:r>
            <a:r>
              <a:rPr>
                <a:highlight>
                  <a:srgbClr val="FFFF00"/>
                </a:highlight>
              </a:rPr>
              <a:t>个体</a:t>
            </a:r>
            <a:r>
              <a:t>，我们可以更好地控制影响范围，但是这种一刀切的做法不够灵活。</a:t>
            </a:r>
          </a:p>
          <a:p>
            <a:pPr marL="457200" indent="-457200">
              <a:buFont typeface="Wingdings" panose="05000000000000000000" charset="0"/>
              <a:buChar char="o"/>
            </a:pPr>
          </a:p>
          <a:p>
            <a:pPr marL="457200" indent="-457200">
              <a:buFont typeface="Wingdings" panose="05000000000000000000" charset="0"/>
              <a:buChar char="o"/>
            </a:pPr>
            <a:r>
              <a:t>本次功能升级</a:t>
            </a:r>
            <a:r>
              <a:rPr lang="zh-CN"/>
              <a:t>考虑的就是有趣的</a:t>
            </a:r>
            <a:r>
              <a:t>平衡之术。</a:t>
            </a: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pic>
        <p:nvPicPr>
          <p:cNvPr id="6" name="Picture 5"/>
          <p:cNvPicPr>
            <a:picLocks noChangeAspect="1"/>
          </p:cNvPicPr>
          <p:nvPr/>
        </p:nvPicPr>
        <p:blipFill>
          <a:blip r:embed="rId1"/>
          <a:stretch>
            <a:fillRect/>
          </a:stretch>
        </p:blipFill>
        <p:spPr>
          <a:xfrm>
            <a:off x="7392670" y="4413250"/>
            <a:ext cx="1355725" cy="13557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从所有到部分</a:t>
            </a:r>
            <a:r>
              <a:rPr lang="en-US" altLang="zh-CN"/>
              <a:t>                       2/7</a:t>
            </a:r>
            <a:endParaRPr lang="zh-CN" altLang="en-US"/>
          </a:p>
        </p:txBody>
      </p:sp>
      <p:sp>
        <p:nvSpPr>
          <p:cNvPr id="3" name="Text Placeholder 2"/>
          <p:cNvSpPr>
            <a:spLocks noGrp="1"/>
          </p:cNvSpPr>
          <p:nvPr>
            <p:ph type="body" idx="1"/>
          </p:nvPr>
        </p:nvSpPr>
        <p:spPr>
          <a:xfrm>
            <a:off x="207010" y="1350645"/>
            <a:ext cx="8749665" cy="4841875"/>
          </a:xfrm>
        </p:spPr>
        <p:txBody>
          <a:bodyPr>
            <a:normAutofit fontScale="90000" lnSpcReduction="10000"/>
          </a:bodyPr>
          <a:p>
            <a:pPr>
              <a:lnSpc>
                <a:spcPct val="110000"/>
              </a:lnSpc>
              <a:buFont typeface="Wingdings" panose="05000000000000000000" charset="0"/>
            </a:pPr>
            <a:r>
              <a:rPr lang="zh-CN" sz="2665"/>
              <a:t>盲签名（</a:t>
            </a:r>
            <a:r>
              <a:rPr lang="en-US" altLang="zh-CN" sz="2665"/>
              <a:t>Blind Signatures</a:t>
            </a:r>
            <a:r>
              <a:rPr lang="zh-CN" sz="2665"/>
              <a:t>）</a:t>
            </a:r>
            <a:endParaRPr lang="zh-CN" sz="2665"/>
          </a:p>
          <a:p>
            <a:pPr marL="342900" lvl="0" indent="-342900">
              <a:lnSpc>
                <a:spcPct val="110000"/>
              </a:lnSpc>
              <a:buFont typeface="Wingdings" panose="05000000000000000000" charset="0"/>
              <a:buChar char="o"/>
            </a:pPr>
            <a:r>
              <a:rPr lang="zh-CN" altLang="en-US" sz="2665">
                <a:latin typeface="+mn-lt"/>
                <a:ea typeface="+mn-ea"/>
                <a:sym typeface="+mn-ea"/>
              </a:rPr>
              <a:t>密钥算法：</a:t>
            </a:r>
            <a:r>
              <a:rPr lang="en-US" altLang="zh-CN" sz="2665">
                <a:latin typeface="+mn-lt"/>
                <a:ea typeface="+mn-ea"/>
                <a:sym typeface="+mn-ea"/>
              </a:rPr>
              <a:t>KeyGen(1^k)  → (pk,sk)</a:t>
            </a:r>
            <a:endParaRPr lang="en-US" altLang="zh-CN" sz="2665">
              <a:latin typeface="+mn-lt"/>
              <a:ea typeface="+mn-ea"/>
            </a:endParaRPr>
          </a:p>
          <a:p>
            <a:pPr marL="342900" lvl="0" indent="-342900">
              <a:lnSpc>
                <a:spcPct val="110000"/>
              </a:lnSpc>
              <a:buFont typeface="Wingdings" panose="05000000000000000000" charset="0"/>
              <a:buChar char="o"/>
            </a:pPr>
            <a:r>
              <a:rPr lang="zh-CN" altLang="en-US" sz="2665">
                <a:latin typeface="+mn-lt"/>
                <a:ea typeface="+mn-ea"/>
                <a:sym typeface="+mn-ea"/>
              </a:rPr>
              <a:t>签名协议：</a:t>
            </a:r>
            <a:r>
              <a:rPr lang="en-US" altLang="zh-CN" sz="2665">
                <a:latin typeface="+mn-lt"/>
                <a:ea typeface="+mn-ea"/>
                <a:sym typeface="+mn-ea"/>
              </a:rPr>
              <a:t>Sign([sk], [m,pk])  → S_m</a:t>
            </a:r>
            <a:endParaRPr lang="en-US" altLang="zh-CN" sz="2665">
              <a:latin typeface="+mn-lt"/>
              <a:ea typeface="+mn-ea"/>
            </a:endParaRPr>
          </a:p>
          <a:p>
            <a:pPr marL="342900" lvl="0" indent="-342900">
              <a:lnSpc>
                <a:spcPct val="110000"/>
              </a:lnSpc>
              <a:buFont typeface="Wingdings" panose="05000000000000000000" charset="0"/>
              <a:buChar char="o"/>
            </a:pPr>
            <a:r>
              <a:rPr lang="zh-CN" altLang="en-US" sz="2665">
                <a:latin typeface="+mn-lt"/>
                <a:ea typeface="+mn-ea"/>
                <a:sym typeface="+mn-ea"/>
              </a:rPr>
              <a:t>验证算法：</a:t>
            </a:r>
            <a:r>
              <a:rPr lang="en-US" altLang="zh-CN" sz="2665">
                <a:latin typeface="+mn-lt"/>
                <a:ea typeface="+mn-ea"/>
                <a:sym typeface="+mn-ea"/>
              </a:rPr>
              <a:t>Verify(pk, m, S_m) → T/F</a:t>
            </a:r>
            <a:endParaRPr lang="en-US" sz="2665"/>
          </a:p>
          <a:p>
            <a:pPr>
              <a:lnSpc>
                <a:spcPct val="110000"/>
              </a:lnSpc>
              <a:buFont typeface="Wingdings" panose="05000000000000000000" charset="0"/>
            </a:pPr>
            <a:r>
              <a:rPr lang="zh-CN" sz="2665">
                <a:highlight>
                  <a:srgbClr val="FF00FF"/>
                </a:highlight>
              </a:rPr>
              <a:t>问题来了</a:t>
            </a:r>
            <a:r>
              <a:rPr lang="zh-CN" sz="2665"/>
              <a:t>：签名可以被当做某种额度的货币用于支付，而签名的消息没有实际的意义。在该应用里，所有的签名代表等额的货币，这与现实世界有所差别。如果盲签名可以做到仅有部分消息被盲化的话，我们可以赋予没有被盲化的那部分消息货币的意义。具体而言，小明用200块钱向老马购买一个数字签名。老马要求签名的消息是</a:t>
            </a:r>
            <a:r>
              <a:rPr lang="en-US" altLang="zh-CN" sz="2665"/>
              <a:t>m</a:t>
            </a:r>
            <a:r>
              <a:rPr lang="zh-CN" sz="2665"/>
              <a:t>“额度（200元整）+ 序号（R）”，其中R是被小明盲化的随机数。</a:t>
            </a:r>
            <a:endParaRPr lang="zh-CN" sz="2665"/>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Outline</a:t>
            </a:r>
            <a:r>
              <a:rPr lang="zh-CN" altLang="en-US"/>
              <a:t>：</a:t>
            </a:r>
            <a:r>
              <a:rPr lang="zh-CN" altLang="en-US" sz="3200"/>
              <a:t>密码学研究的第四篇论文（</a:t>
            </a:r>
            <a:r>
              <a:rPr lang="zh-CN" altLang="en-US" sz="3200"/>
              <a:t>中）</a:t>
            </a:r>
            <a:endParaRPr lang="zh-CN" altLang="en-US" sz="3200"/>
          </a:p>
        </p:txBody>
      </p:sp>
      <p:sp>
        <p:nvSpPr>
          <p:cNvPr id="3" name="Text Placeholder 2"/>
          <p:cNvSpPr>
            <a:spLocks noGrp="1"/>
          </p:cNvSpPr>
          <p:nvPr>
            <p:ph type="body" idx="1"/>
          </p:nvPr>
        </p:nvSpPr>
        <p:spPr/>
        <p:txBody>
          <a:bodyPr>
            <a:normAutofit lnSpcReduction="20000"/>
          </a:bodyPr>
          <a:p>
            <a:r>
              <a:rPr lang="zh-CN" altLang="en-US"/>
              <a:t>属于第四篇论文的功能升级方法：</a:t>
            </a:r>
            <a:endParaRPr lang="zh-CN" altLang="en-US"/>
          </a:p>
          <a:p>
            <a:pPr marL="457200" indent="-457200">
              <a:buFont typeface="Arial" panose="020B0604020202020204" pitchFamily="34" charset="0"/>
              <a:buChar char="•"/>
            </a:pPr>
            <a:r>
              <a:rPr lang="zh-CN" altLang="en-US"/>
              <a:t>从清楚到模糊</a:t>
            </a:r>
            <a:endParaRPr lang="zh-CN" altLang="en-US"/>
          </a:p>
          <a:p>
            <a:pPr marL="457200" indent="-457200">
              <a:buFont typeface="Arial" panose="020B0604020202020204" pitchFamily="34" charset="0"/>
              <a:buChar char="•"/>
            </a:pPr>
            <a:r>
              <a:rPr lang="zh-CN" altLang="en-US"/>
              <a:t>从模糊到清湖</a:t>
            </a:r>
            <a:endParaRPr lang="zh-CN" altLang="en-US"/>
          </a:p>
          <a:p>
            <a:pPr marL="457200" indent="-457200">
              <a:buFont typeface="Arial" panose="020B0604020202020204" pitchFamily="34" charset="0"/>
              <a:buChar char="•"/>
            </a:pPr>
            <a:r>
              <a:rPr lang="zh-CN" altLang="en-US"/>
              <a:t>从已知到未知</a:t>
            </a:r>
            <a:endParaRPr lang="zh-CN" altLang="en-US"/>
          </a:p>
          <a:p>
            <a:pPr marL="457200" indent="-457200">
              <a:buFont typeface="Arial" panose="020B0604020202020204" pitchFamily="34" charset="0"/>
              <a:buChar char="•"/>
            </a:pPr>
            <a:r>
              <a:rPr lang="zh-CN" altLang="en-US"/>
              <a:t>从全体到个体</a:t>
            </a:r>
            <a:endParaRPr lang="zh-CN" altLang="en-US"/>
          </a:p>
          <a:p>
            <a:pPr marL="457200" indent="-457200">
              <a:buFont typeface="Arial" panose="020B0604020202020204" pitchFamily="34" charset="0"/>
              <a:buChar char="•"/>
            </a:pPr>
            <a:r>
              <a:rPr lang="zh-CN" altLang="en-US"/>
              <a:t>从个体到全体</a:t>
            </a:r>
            <a:endParaRPr lang="zh-CN" altLang="en-US"/>
          </a:p>
          <a:p>
            <a:pPr marL="457200" indent="-457200">
              <a:buFont typeface="Arial" panose="020B0604020202020204" pitchFamily="34" charset="0"/>
              <a:buChar char="•"/>
            </a:pPr>
            <a:r>
              <a:rPr lang="zh-CN" altLang="en-US"/>
              <a:t>从所有到部分</a:t>
            </a:r>
            <a:endParaRPr lang="zh-CN" altLang="en-US"/>
          </a:p>
          <a:p>
            <a:pPr marL="457200" indent="-457200">
              <a:buFont typeface="Arial" panose="020B0604020202020204" pitchFamily="34" charset="0"/>
              <a:buChar char="•"/>
            </a:pPr>
            <a:r>
              <a:rPr lang="zh-CN" altLang="en-US"/>
              <a:t>从先后到同时</a:t>
            </a:r>
            <a:endParaRPr lang="zh-CN" altLang="en-US"/>
          </a:p>
          <a:p>
            <a:pPr marL="457200" indent="-457200">
              <a:buFont typeface="Arial" panose="020B0604020202020204" pitchFamily="34" charset="0"/>
              <a:buChar char="•"/>
            </a:pPr>
            <a:r>
              <a:rPr lang="zh-CN" altLang="en-US"/>
              <a:t>从必须到无须</a:t>
            </a:r>
            <a:endParaRPr lang="zh-CN" altLang="en-US"/>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从所有到部分</a:t>
            </a:r>
            <a:r>
              <a:rPr lang="en-US" altLang="zh-CN"/>
              <a:t>                       3/7</a:t>
            </a:r>
            <a:endParaRPr lang="zh-CN" altLang="en-US"/>
          </a:p>
        </p:txBody>
      </p:sp>
      <p:sp>
        <p:nvSpPr>
          <p:cNvPr id="3" name="Text Placeholder 2"/>
          <p:cNvSpPr>
            <a:spLocks noGrp="1"/>
          </p:cNvSpPr>
          <p:nvPr>
            <p:ph type="body" idx="1"/>
          </p:nvPr>
        </p:nvSpPr>
        <p:spPr>
          <a:xfrm>
            <a:off x="207010" y="1350645"/>
            <a:ext cx="8749665" cy="4841875"/>
          </a:xfrm>
        </p:spPr>
        <p:txBody>
          <a:bodyPr>
            <a:noAutofit/>
          </a:bodyPr>
          <a:p>
            <a:pPr>
              <a:buFont typeface="Wingdings" panose="05000000000000000000" charset="0"/>
            </a:pPr>
            <a:r>
              <a:rPr lang="zh-CN" sz="2400"/>
              <a:t>盲签名（</a:t>
            </a:r>
            <a:r>
              <a:rPr lang="en-US" altLang="zh-CN" sz="2400"/>
              <a:t>Blind Signatures</a:t>
            </a:r>
            <a:r>
              <a:rPr lang="zh-CN" sz="2400"/>
              <a:t>）</a:t>
            </a:r>
            <a:endParaRPr lang="zh-CN" sz="2400"/>
          </a:p>
          <a:p>
            <a:pPr marL="342900" lvl="0" indent="-342900">
              <a:lnSpc>
                <a:spcPct val="9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(pk,sk)</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签名协议：</a:t>
            </a:r>
            <a:r>
              <a:rPr lang="en-US" altLang="zh-CN" sz="2400">
                <a:latin typeface="+mn-lt"/>
                <a:ea typeface="+mn-ea"/>
                <a:sym typeface="+mn-ea"/>
              </a:rPr>
              <a:t>Sign([sk], [m,pk])  → S_m</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 m, S_m) → T/F</a:t>
            </a:r>
            <a:endParaRPr lang="en-US" sz="2400"/>
          </a:p>
          <a:p>
            <a:pPr>
              <a:buFont typeface="Wingdings" panose="05000000000000000000" charset="0"/>
            </a:pPr>
            <a:r>
              <a:rPr lang="zh-CN" sz="2400">
                <a:highlight>
                  <a:srgbClr val="FF00FF"/>
                </a:highlight>
              </a:rPr>
              <a:t>问题来了</a:t>
            </a:r>
            <a:r>
              <a:rPr lang="zh-CN" sz="2400"/>
              <a:t>（续）：具体而言，小明用200块钱向老马购买一个数字签名。老马要求签名的消息是“额度（200元整）+ 序号（R）”，其中R是被小明盲化的随机数。</a:t>
            </a:r>
            <a:r>
              <a:rPr lang="en-US" altLang="zh-CN" sz="2400"/>
              <a:t>       </a:t>
            </a:r>
            <a:r>
              <a:rPr lang="zh-CN" sz="2400">
                <a:solidFill>
                  <a:srgbClr val="1F2DA8"/>
                </a:solidFill>
              </a:rPr>
              <a:t>有了部分盲化功能</a:t>
            </a:r>
            <a:r>
              <a:rPr lang="zh-CN" sz="2400"/>
              <a:t>，老马就可以利用非盲化消息制作不同额度的货币（看得见非盲化的消息内容，老马确认该货币的确是200元）。签名需要随机数R是因为小强和小刚也可以购买消息是“额度（200元整）+ 序号（R）”的签名，而消息之间的唯一区别依赖于R里的随机数序号的不同。</a:t>
            </a:r>
            <a:endParaRPr lang="zh-CN" sz="2400"/>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从所有到部分</a:t>
            </a:r>
            <a:r>
              <a:rPr lang="en-US" altLang="zh-CN"/>
              <a:t>                       4/7</a:t>
            </a:r>
            <a:endParaRPr lang="zh-CN" altLang="en-US"/>
          </a:p>
        </p:txBody>
      </p:sp>
      <p:sp>
        <p:nvSpPr>
          <p:cNvPr id="3" name="Text Placeholder 2"/>
          <p:cNvSpPr>
            <a:spLocks noGrp="1"/>
          </p:cNvSpPr>
          <p:nvPr>
            <p:ph type="body" idx="1"/>
          </p:nvPr>
        </p:nvSpPr>
        <p:spPr>
          <a:xfrm>
            <a:off x="207010" y="1350645"/>
            <a:ext cx="8749665" cy="4841875"/>
          </a:xfrm>
        </p:spPr>
        <p:txBody>
          <a:bodyPr>
            <a:noAutofit/>
          </a:bodyPr>
          <a:p>
            <a:pPr>
              <a:buFont typeface="Wingdings" panose="05000000000000000000" charset="0"/>
            </a:pPr>
            <a:r>
              <a:rPr lang="zh-CN" sz="2400">
                <a:highlight>
                  <a:srgbClr val="FFFF00"/>
                </a:highlight>
              </a:rPr>
              <a:t>新</a:t>
            </a:r>
            <a:r>
              <a:rPr lang="zh-CN" sz="2400"/>
              <a:t>盲签名（</a:t>
            </a:r>
            <a:r>
              <a:rPr lang="en-US" altLang="zh-CN" sz="2400"/>
              <a:t>Blind Signatures</a:t>
            </a:r>
            <a:r>
              <a:rPr lang="zh-CN" sz="2400"/>
              <a:t>）</a:t>
            </a:r>
            <a:endParaRPr lang="zh-CN" sz="2400"/>
          </a:p>
          <a:p>
            <a:pPr marL="342900" lvl="0" indent="-342900">
              <a:lnSpc>
                <a:spcPct val="9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(pk,sk)</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签名协议：</a:t>
            </a:r>
            <a:r>
              <a:rPr lang="en-US" altLang="zh-CN" sz="2400">
                <a:latin typeface="+mn-lt"/>
                <a:ea typeface="+mn-ea"/>
                <a:sym typeface="+mn-ea"/>
              </a:rPr>
              <a:t>Sign</a:t>
            </a:r>
            <a:r>
              <a:rPr lang="en-US" altLang="zh-CN" sz="2400">
                <a:highlight>
                  <a:srgbClr val="FFFF00"/>
                </a:highlight>
                <a:latin typeface="+mn-lt"/>
                <a:ea typeface="+mn-ea"/>
                <a:sym typeface="+mn-ea"/>
              </a:rPr>
              <a:t>([m_1</a:t>
            </a:r>
            <a:r>
              <a:rPr lang="en-US" altLang="zh-CN" sz="2400">
                <a:latin typeface="+mn-lt"/>
                <a:ea typeface="+mn-ea"/>
                <a:sym typeface="+mn-ea"/>
              </a:rPr>
              <a:t>, sk], [</a:t>
            </a:r>
            <a:r>
              <a:rPr lang="en-US" altLang="zh-CN" sz="2400">
                <a:highlight>
                  <a:srgbClr val="FFFF00"/>
                </a:highlight>
                <a:latin typeface="+mn-lt"/>
                <a:ea typeface="+mn-ea"/>
                <a:sym typeface="+mn-ea"/>
              </a:rPr>
              <a:t>m_1</a:t>
            </a:r>
            <a:r>
              <a:rPr lang="en-US" altLang="zh-CN" sz="2400">
                <a:latin typeface="+mn-lt"/>
                <a:ea typeface="+mn-ea"/>
                <a:sym typeface="+mn-ea"/>
              </a:rPr>
              <a:t>, m_2,pk])  → S_m,  </a:t>
            </a:r>
            <a:r>
              <a:rPr lang="en-US" altLang="zh-CN" sz="2400">
                <a:highlight>
                  <a:srgbClr val="FFFF00"/>
                </a:highlight>
                <a:latin typeface="+mn-lt"/>
                <a:ea typeface="+mn-ea"/>
                <a:sym typeface="+mn-ea"/>
              </a:rPr>
              <a:t>m=m_1|m_2</a:t>
            </a:r>
            <a:endParaRPr lang="en-US" altLang="zh-CN" sz="2400">
              <a:highlight>
                <a:srgbClr val="FFFF00"/>
              </a:highlight>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 m, S_m) → T/F</a:t>
            </a:r>
            <a:endParaRPr lang="en-US" altLang="zh-CN" sz="2400">
              <a:latin typeface="+mn-lt"/>
              <a:ea typeface="+mn-ea"/>
              <a:sym typeface="+mn-ea"/>
            </a:endParaRPr>
          </a:p>
          <a:p>
            <a:pPr marL="342900" lvl="0" indent="-342900">
              <a:lnSpc>
                <a:spcPct val="90000"/>
              </a:lnSpc>
              <a:buFont typeface="Wingdings" panose="05000000000000000000" charset="0"/>
              <a:buChar char="o"/>
            </a:pPr>
            <a:endParaRPr lang="en-US" altLang="zh-CN" sz="2400">
              <a:highlight>
                <a:srgbClr val="FF00FF"/>
              </a:highlight>
              <a:latin typeface="+mn-lt"/>
              <a:ea typeface="+mn-ea"/>
              <a:sym typeface="+mn-ea"/>
            </a:endParaRPr>
          </a:p>
          <a:p>
            <a:pPr lvl="0">
              <a:lnSpc>
                <a:spcPct val="90000"/>
              </a:lnSpc>
              <a:buFont typeface="Wingdings" panose="05000000000000000000" charset="0"/>
            </a:pPr>
            <a:r>
              <a:rPr lang="zh-CN">
                <a:solidFill>
                  <a:schemeClr val="bg1"/>
                </a:solidFill>
                <a:highlight>
                  <a:srgbClr val="FF0000"/>
                </a:highlight>
              </a:rPr>
              <a:t>解决方法</a:t>
            </a:r>
            <a:r>
              <a:rPr lang="zh-CN"/>
              <a:t>：被盲化的消息分为了两部分</a:t>
            </a:r>
            <a:r>
              <a:rPr lang="en-US" altLang="zh-CN"/>
              <a:t>, m=m_1| m_2</a:t>
            </a:r>
            <a:r>
              <a:rPr lang="zh-CN" altLang="en-US"/>
              <a:t>。</a:t>
            </a:r>
            <a:r>
              <a:rPr lang="en-US" altLang="zh-CN"/>
              <a:t> </a:t>
            </a:r>
            <a:r>
              <a:rPr lang="zh-CN" altLang="en-US"/>
              <a:t>其中，</a:t>
            </a:r>
            <a:r>
              <a:rPr lang="en-US" altLang="zh-CN"/>
              <a:t> m_1</a:t>
            </a:r>
            <a:r>
              <a:rPr lang="zh-CN" altLang="en-US"/>
              <a:t>是双方共同的输入。这种做法是</a:t>
            </a:r>
            <a:r>
              <a:rPr lang="zh-CN" altLang="en-US" u="sng"/>
              <a:t>所有消息的盲化</a:t>
            </a:r>
            <a:r>
              <a:rPr lang="zh-CN" altLang="en-US"/>
              <a:t>到</a:t>
            </a:r>
            <a:r>
              <a:rPr lang="zh-CN" altLang="en-US" u="sng"/>
              <a:t>部分消息的盲化</a:t>
            </a:r>
            <a:r>
              <a:rPr lang="zh-CN" altLang="en-US"/>
              <a:t>的转变。</a:t>
            </a:r>
            <a:endParaRPr lang="zh-CN" altLang="en-US"/>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从所有到部分</a:t>
            </a:r>
            <a:r>
              <a:rPr lang="en-US" altLang="zh-CN"/>
              <a:t>                       5/7</a:t>
            </a:r>
            <a:endParaRPr lang="zh-CN" altLang="en-US"/>
          </a:p>
        </p:txBody>
      </p:sp>
      <p:sp>
        <p:nvSpPr>
          <p:cNvPr id="3" name="Text Placeholder 2"/>
          <p:cNvSpPr>
            <a:spLocks noGrp="1"/>
          </p:cNvSpPr>
          <p:nvPr>
            <p:ph type="body" idx="1"/>
          </p:nvPr>
        </p:nvSpPr>
        <p:spPr>
          <a:xfrm>
            <a:off x="207010" y="1350645"/>
            <a:ext cx="8749665" cy="4841875"/>
          </a:xfrm>
        </p:spPr>
        <p:txBody>
          <a:bodyPr>
            <a:noAutofit/>
          </a:bodyPr>
          <a:p>
            <a:pPr>
              <a:buFont typeface="Wingdings" panose="05000000000000000000" charset="0"/>
            </a:pPr>
            <a:r>
              <a:rPr lang="zh-CN" sz="2400">
                <a:highlight>
                  <a:srgbClr val="FFFF00"/>
                </a:highlight>
              </a:rPr>
              <a:t>新</a:t>
            </a:r>
            <a:r>
              <a:rPr lang="zh-CN" sz="2400"/>
              <a:t>盲签名（</a:t>
            </a:r>
            <a:r>
              <a:rPr lang="en-US" altLang="zh-CN" sz="2400"/>
              <a:t>Blind Signatures</a:t>
            </a:r>
            <a:r>
              <a:rPr lang="zh-CN" sz="2400"/>
              <a:t>）</a:t>
            </a:r>
            <a:endParaRPr lang="zh-CN" sz="2400"/>
          </a:p>
          <a:p>
            <a:pPr marL="342900" lvl="0" indent="-342900">
              <a:lnSpc>
                <a:spcPct val="9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(pk,sk)</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签名协议：</a:t>
            </a:r>
            <a:r>
              <a:rPr lang="en-US" altLang="zh-CN" sz="2400">
                <a:latin typeface="+mn-lt"/>
                <a:ea typeface="+mn-ea"/>
                <a:sym typeface="+mn-ea"/>
              </a:rPr>
              <a:t>Sign</a:t>
            </a:r>
            <a:r>
              <a:rPr lang="en-US" altLang="zh-CN" sz="2400">
                <a:highlight>
                  <a:srgbClr val="FFFF00"/>
                </a:highlight>
                <a:latin typeface="+mn-lt"/>
                <a:ea typeface="+mn-ea"/>
                <a:sym typeface="+mn-ea"/>
              </a:rPr>
              <a:t>([m_1</a:t>
            </a:r>
            <a:r>
              <a:rPr lang="en-US" altLang="zh-CN" sz="2400">
                <a:latin typeface="+mn-lt"/>
                <a:ea typeface="+mn-ea"/>
                <a:sym typeface="+mn-ea"/>
              </a:rPr>
              <a:t>, sk], [</a:t>
            </a:r>
            <a:r>
              <a:rPr lang="en-US" altLang="zh-CN" sz="2400">
                <a:highlight>
                  <a:srgbClr val="FFFF00"/>
                </a:highlight>
                <a:latin typeface="+mn-lt"/>
                <a:ea typeface="+mn-ea"/>
                <a:sym typeface="+mn-ea"/>
              </a:rPr>
              <a:t>m_1</a:t>
            </a:r>
            <a:r>
              <a:rPr lang="en-US" altLang="zh-CN" sz="2400">
                <a:latin typeface="+mn-lt"/>
                <a:ea typeface="+mn-ea"/>
                <a:sym typeface="+mn-ea"/>
              </a:rPr>
              <a:t>, m_2,pk])  → S_m,  </a:t>
            </a:r>
            <a:r>
              <a:rPr lang="en-US" altLang="zh-CN" sz="2400">
                <a:highlight>
                  <a:srgbClr val="FFFF00"/>
                </a:highlight>
                <a:latin typeface="+mn-lt"/>
                <a:ea typeface="+mn-ea"/>
                <a:sym typeface="+mn-ea"/>
              </a:rPr>
              <a:t>m=m_1|m_2</a:t>
            </a:r>
            <a:endParaRPr lang="en-US" altLang="zh-CN" sz="2400">
              <a:highlight>
                <a:srgbClr val="FFFF00"/>
              </a:highlight>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 m, S_m) → T/F</a:t>
            </a:r>
            <a:endParaRPr lang="en-US" altLang="zh-CN" sz="2400">
              <a:latin typeface="+mn-lt"/>
              <a:ea typeface="+mn-ea"/>
              <a:sym typeface="+mn-ea"/>
            </a:endParaRPr>
          </a:p>
          <a:p>
            <a:pPr marL="342900" lvl="0" indent="-342900">
              <a:lnSpc>
                <a:spcPct val="90000"/>
              </a:lnSpc>
              <a:buFont typeface="Wingdings" panose="05000000000000000000" charset="0"/>
              <a:buChar char="o"/>
            </a:pPr>
            <a:endParaRPr lang="en-US" altLang="zh-CN" sz="2400">
              <a:highlight>
                <a:srgbClr val="FF00FF"/>
              </a:highlight>
              <a:latin typeface="+mn-lt"/>
              <a:ea typeface="+mn-ea"/>
              <a:sym typeface="+mn-ea"/>
            </a:endParaRPr>
          </a:p>
          <a:p>
            <a:pPr marL="342900" lvl="0" indent="-342900">
              <a:lnSpc>
                <a:spcPct val="90000"/>
              </a:lnSpc>
              <a:buFont typeface="Wingdings" panose="05000000000000000000" charset="0"/>
              <a:buChar char="o"/>
            </a:pPr>
            <a:endParaRPr lang="en-US" altLang="zh-CN" sz="2400">
              <a:highlight>
                <a:srgbClr val="FF00FF"/>
              </a:highlight>
              <a:latin typeface="+mn-lt"/>
              <a:ea typeface="+mn-ea"/>
              <a:sym typeface="+mn-ea"/>
            </a:endParaRPr>
          </a:p>
          <a:p>
            <a:pPr lvl="0">
              <a:lnSpc>
                <a:spcPct val="90000"/>
              </a:lnSpc>
              <a:buFont typeface="Wingdings" panose="05000000000000000000" charset="0"/>
            </a:pPr>
            <a:r>
              <a:rPr lang="zh-CN">
                <a:solidFill>
                  <a:schemeClr val="tx1"/>
                </a:solidFill>
                <a:highlight>
                  <a:srgbClr val="00FF00"/>
                </a:highlight>
              </a:rPr>
              <a:t>问题又来了</a:t>
            </a:r>
            <a:r>
              <a:rPr lang="zh-CN"/>
              <a:t>：从旧到新，作为盲签名接收者的小迪，他想干的事有什么新变化？</a:t>
            </a:r>
            <a:endParaRPr lang="zh-CN" altLang="en-US"/>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从所有到部分</a:t>
            </a:r>
            <a:r>
              <a:rPr lang="en-US" altLang="zh-CN"/>
              <a:t>                       6/7</a:t>
            </a:r>
            <a:endParaRPr lang="zh-CN" altLang="en-US"/>
          </a:p>
        </p:txBody>
      </p:sp>
      <p:sp>
        <p:nvSpPr>
          <p:cNvPr id="3" name="Text Placeholder 2"/>
          <p:cNvSpPr>
            <a:spLocks noGrp="1"/>
          </p:cNvSpPr>
          <p:nvPr>
            <p:ph type="body" idx="1"/>
          </p:nvPr>
        </p:nvSpPr>
        <p:spPr>
          <a:xfrm>
            <a:off x="207010" y="1350645"/>
            <a:ext cx="8749665" cy="4841875"/>
          </a:xfrm>
        </p:spPr>
        <p:txBody>
          <a:bodyPr>
            <a:noAutofit/>
          </a:bodyPr>
          <a:p>
            <a:pPr>
              <a:buFont typeface="Wingdings" panose="05000000000000000000" charset="0"/>
            </a:pPr>
            <a:r>
              <a:rPr lang="zh-CN" sz="2200">
                <a:highlight>
                  <a:srgbClr val="FFFF00"/>
                </a:highlight>
                <a:sym typeface="+mn-ea"/>
              </a:rPr>
              <a:t>新</a:t>
            </a:r>
            <a:r>
              <a:rPr lang="zh-CN" sz="2200">
                <a:sym typeface="+mn-ea"/>
              </a:rPr>
              <a:t>群签名（</a:t>
            </a:r>
            <a:r>
              <a:rPr lang="en-US" altLang="zh-CN" sz="2200">
                <a:sym typeface="+mn-ea"/>
              </a:rPr>
              <a:t>Group Signatures</a:t>
            </a:r>
            <a:r>
              <a:rPr lang="zh-CN" sz="2200">
                <a:sym typeface="+mn-ea"/>
              </a:rPr>
              <a:t>）</a:t>
            </a:r>
            <a:endParaRPr lang="zh-CN" sz="2200"/>
          </a:p>
          <a:p>
            <a:pPr marL="342900" lvl="0" indent="-342900">
              <a:lnSpc>
                <a:spcPct val="80000"/>
              </a:lnSpc>
              <a:buFont typeface="Wingdings" panose="05000000000000000000" charset="0"/>
              <a:buChar char="o"/>
            </a:pPr>
            <a:r>
              <a:rPr lang="zh-CN" altLang="en-US" sz="2200">
                <a:latin typeface="+mn-lt"/>
                <a:ea typeface="+mn-ea"/>
                <a:sym typeface="+mn-ea"/>
              </a:rPr>
              <a:t>密钥算法：</a:t>
            </a:r>
            <a:r>
              <a:rPr lang="en-US" altLang="zh-CN" sz="2200">
                <a:latin typeface="+mn-lt"/>
                <a:ea typeface="+mn-ea"/>
                <a:sym typeface="+mn-ea"/>
              </a:rPr>
              <a:t>KeyGen(1^k,n)  → (gpk,gsk_1, gsk_2, ...., gsk_n, tsk)</a:t>
            </a:r>
            <a:endParaRPr lang="en-US" altLang="zh-CN" sz="2200">
              <a:latin typeface="+mn-lt"/>
              <a:ea typeface="+mn-ea"/>
            </a:endParaRPr>
          </a:p>
          <a:p>
            <a:pPr marL="342900" lvl="0" indent="-342900">
              <a:lnSpc>
                <a:spcPct val="80000"/>
              </a:lnSpc>
              <a:buFont typeface="Wingdings" panose="05000000000000000000" charset="0"/>
              <a:buChar char="o"/>
            </a:pPr>
            <a:r>
              <a:rPr lang="zh-CN" altLang="en-US" sz="2200">
                <a:latin typeface="+mn-lt"/>
                <a:ea typeface="+mn-ea"/>
                <a:sym typeface="+mn-ea"/>
              </a:rPr>
              <a:t>签名算法：</a:t>
            </a:r>
            <a:r>
              <a:rPr lang="en-US" altLang="zh-CN" sz="2200">
                <a:latin typeface="+mn-lt"/>
                <a:ea typeface="+mn-ea"/>
                <a:sym typeface="+mn-ea"/>
              </a:rPr>
              <a:t>Sign(gsk_i, m)  → S_m</a:t>
            </a:r>
            <a:endParaRPr lang="en-US" altLang="zh-CN" sz="2200">
              <a:latin typeface="+mn-lt"/>
              <a:ea typeface="+mn-ea"/>
              <a:sym typeface="+mn-ea"/>
            </a:endParaRPr>
          </a:p>
          <a:p>
            <a:pPr marL="342900" lvl="0" indent="-342900">
              <a:lnSpc>
                <a:spcPct val="80000"/>
              </a:lnSpc>
              <a:buFont typeface="Wingdings" panose="05000000000000000000" charset="0"/>
              <a:buChar char="o"/>
            </a:pPr>
            <a:r>
              <a:rPr lang="zh-CN" altLang="en-US" sz="2200">
                <a:latin typeface="+mn-lt"/>
                <a:ea typeface="+mn-ea"/>
                <a:sym typeface="+mn-ea"/>
              </a:rPr>
              <a:t>验证算法：</a:t>
            </a:r>
            <a:r>
              <a:rPr lang="en-US" altLang="zh-CN" sz="2200">
                <a:latin typeface="+mn-lt"/>
                <a:ea typeface="+mn-ea"/>
                <a:sym typeface="+mn-ea"/>
              </a:rPr>
              <a:t>Verify(gpk, m,S_m) → T/F</a:t>
            </a:r>
            <a:endParaRPr lang="en-US" altLang="zh-CN" sz="2200">
              <a:latin typeface="+mn-lt"/>
              <a:ea typeface="+mn-ea"/>
              <a:sym typeface="+mn-ea"/>
            </a:endParaRPr>
          </a:p>
          <a:p>
            <a:pPr marL="342900" lvl="0" indent="-342900">
              <a:lnSpc>
                <a:spcPct val="80000"/>
              </a:lnSpc>
              <a:buFont typeface="Wingdings" panose="05000000000000000000" charset="0"/>
              <a:buChar char="o"/>
            </a:pPr>
            <a:r>
              <a:rPr lang="zh-CN" altLang="en-US" sz="2200">
                <a:latin typeface="+mn-lt"/>
                <a:ea typeface="+mn-ea"/>
                <a:sym typeface="+mn-ea"/>
              </a:rPr>
              <a:t>追踪算法：</a:t>
            </a:r>
            <a:r>
              <a:rPr lang="en-US" altLang="zh-CN" sz="2200">
                <a:latin typeface="+mn-lt"/>
                <a:ea typeface="+mn-ea"/>
                <a:sym typeface="+mn-ea"/>
              </a:rPr>
              <a:t>Open(tsk, m, S_m) → i/⊥</a:t>
            </a:r>
            <a:endParaRPr lang="en-US" altLang="zh-CN" sz="2200">
              <a:latin typeface="+mn-lt"/>
              <a:ea typeface="+mn-ea"/>
              <a:sym typeface="+mn-ea"/>
            </a:endParaRPr>
          </a:p>
          <a:p>
            <a:pPr marL="342900" lvl="0" indent="-342900">
              <a:lnSpc>
                <a:spcPct val="80000"/>
              </a:lnSpc>
              <a:buFont typeface="Wingdings" panose="05000000000000000000" charset="0"/>
              <a:buChar char="o"/>
            </a:pPr>
            <a:r>
              <a:rPr lang="zh-CN" altLang="en-US" sz="2200">
                <a:highlight>
                  <a:srgbClr val="FFFF00"/>
                </a:highlight>
                <a:latin typeface="+mn-lt"/>
                <a:ea typeface="+mn-ea"/>
                <a:sym typeface="+mn-ea"/>
              </a:rPr>
              <a:t>子钥算法</a:t>
            </a:r>
            <a:r>
              <a:rPr lang="zh-CN" altLang="en-US" sz="2200">
                <a:latin typeface="+mn-lt"/>
                <a:ea typeface="+mn-ea"/>
                <a:sym typeface="+mn-ea"/>
              </a:rPr>
              <a:t>：</a:t>
            </a:r>
            <a:r>
              <a:rPr lang="en-US" altLang="zh-CN" sz="2200">
                <a:latin typeface="+mn-lt"/>
                <a:ea typeface="+mn-ea"/>
                <a:sym typeface="+mn-ea"/>
              </a:rPr>
              <a:t>TKGen(tsk, i) → tsk_i</a:t>
            </a:r>
            <a:endParaRPr lang="en-US" altLang="zh-CN" sz="2200">
              <a:latin typeface="+mn-lt"/>
              <a:ea typeface="+mn-ea"/>
              <a:sym typeface="+mn-ea"/>
            </a:endParaRPr>
          </a:p>
          <a:p>
            <a:pPr marL="342900" lvl="0" indent="-342900">
              <a:lnSpc>
                <a:spcPct val="80000"/>
              </a:lnSpc>
              <a:buFont typeface="Wingdings" panose="05000000000000000000" charset="0"/>
              <a:buChar char="o"/>
            </a:pPr>
            <a:r>
              <a:rPr lang="zh-CN" altLang="en-US" sz="2200">
                <a:highlight>
                  <a:srgbClr val="FFFF00"/>
                </a:highlight>
                <a:sym typeface="+mn-ea"/>
              </a:rPr>
              <a:t>确认算法</a:t>
            </a:r>
            <a:r>
              <a:rPr lang="zh-CN" altLang="en-US" sz="2200">
                <a:sym typeface="+mn-ea"/>
              </a:rPr>
              <a:t>：</a:t>
            </a:r>
            <a:r>
              <a:rPr lang="en-US" altLang="zh-CN" sz="2200">
                <a:sym typeface="+mn-ea"/>
              </a:rPr>
              <a:t>TVerify(gpk, tsk_i, i, S_m)</a:t>
            </a:r>
            <a:r>
              <a:rPr lang="en-US" altLang="zh-CN" sz="2200">
                <a:latin typeface="+mn-lt"/>
                <a:ea typeface="+mn-ea"/>
                <a:sym typeface="+mn-ea"/>
              </a:rPr>
              <a:t>→ T/F</a:t>
            </a:r>
            <a:endParaRPr lang="en-US" altLang="zh-CN" sz="2200">
              <a:latin typeface="+mn-lt"/>
              <a:ea typeface="+mn-ea"/>
              <a:sym typeface="+mn-ea"/>
            </a:endParaRPr>
          </a:p>
          <a:p>
            <a:pPr>
              <a:buFont typeface="Wingdings" panose="05000000000000000000" charset="0"/>
            </a:pPr>
            <a:endParaRPr lang="zh-CN" sz="2200"/>
          </a:p>
          <a:p>
            <a:pPr>
              <a:buFont typeface="Wingdings" panose="05000000000000000000" charset="0"/>
            </a:pPr>
            <a:r>
              <a:rPr lang="zh-CN" altLang="en-US" sz="2200">
                <a:highlight>
                  <a:srgbClr val="FF00FF"/>
                </a:highlight>
                <a:sym typeface="+mn-ea"/>
              </a:rPr>
              <a:t>问题来了</a:t>
            </a:r>
            <a:r>
              <a:rPr lang="zh-CN" altLang="en-US" sz="2200">
                <a:sym typeface="+mn-ea"/>
              </a:rPr>
              <a:t>：组成员小黑在2021年期间因违反原则被开除了。管理员老马公布了一个针对小黑的追踪私钥从而达到撤销的目的。老马宣布：一旦用该追踪私钥可以打开一个群签名并发现小黑是签名者，该签名就被判定无效。</a:t>
            </a:r>
            <a:endParaRPr lang="zh-CN" altLang="en-US" sz="2200">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从所有到部分</a:t>
            </a:r>
            <a:r>
              <a:rPr lang="en-US" altLang="zh-CN"/>
              <a:t>                       7/7</a:t>
            </a:r>
            <a:endParaRPr lang="zh-CN" altLang="en-US"/>
          </a:p>
        </p:txBody>
      </p:sp>
      <p:sp>
        <p:nvSpPr>
          <p:cNvPr id="3" name="Text Placeholder 2"/>
          <p:cNvSpPr>
            <a:spLocks noGrp="1"/>
          </p:cNvSpPr>
          <p:nvPr>
            <p:ph type="body" idx="1"/>
          </p:nvPr>
        </p:nvSpPr>
        <p:spPr>
          <a:xfrm>
            <a:off x="207010" y="1350645"/>
            <a:ext cx="8749665" cy="4841875"/>
          </a:xfrm>
        </p:spPr>
        <p:txBody>
          <a:bodyPr>
            <a:noAutofit/>
          </a:bodyPr>
          <a:p>
            <a:pPr>
              <a:buFont typeface="Wingdings" panose="05000000000000000000" charset="0"/>
            </a:pPr>
            <a:r>
              <a:rPr lang="zh-CN" sz="2200">
                <a:highlight>
                  <a:srgbClr val="FFFF00"/>
                </a:highlight>
                <a:sym typeface="+mn-ea"/>
              </a:rPr>
              <a:t>新</a:t>
            </a:r>
            <a:r>
              <a:rPr lang="zh-CN" sz="2200">
                <a:sym typeface="+mn-ea"/>
              </a:rPr>
              <a:t>群签名（</a:t>
            </a:r>
            <a:r>
              <a:rPr lang="en-US" altLang="zh-CN" sz="2200">
                <a:sym typeface="+mn-ea"/>
              </a:rPr>
              <a:t>Group Signatures</a:t>
            </a:r>
            <a:r>
              <a:rPr lang="zh-CN" sz="2200">
                <a:sym typeface="+mn-ea"/>
              </a:rPr>
              <a:t>）</a:t>
            </a:r>
            <a:endParaRPr lang="zh-CN" sz="2200"/>
          </a:p>
          <a:p>
            <a:pPr marL="342900" lvl="0" indent="-342900">
              <a:lnSpc>
                <a:spcPct val="80000"/>
              </a:lnSpc>
              <a:buFont typeface="Wingdings" panose="05000000000000000000" charset="0"/>
              <a:buChar char="o"/>
            </a:pPr>
            <a:r>
              <a:rPr lang="zh-CN" altLang="en-US" sz="2200">
                <a:latin typeface="+mn-lt"/>
                <a:ea typeface="+mn-ea"/>
                <a:sym typeface="+mn-ea"/>
              </a:rPr>
              <a:t>密钥算法：</a:t>
            </a:r>
            <a:r>
              <a:rPr lang="en-US" altLang="zh-CN" sz="2200">
                <a:latin typeface="+mn-lt"/>
                <a:ea typeface="+mn-ea"/>
                <a:sym typeface="+mn-ea"/>
              </a:rPr>
              <a:t>KeyGen(1^k,n)  → (gpk,gsk_1, gsk_2, ...., gsk_n, tsk)</a:t>
            </a:r>
            <a:endParaRPr lang="en-US" altLang="zh-CN" sz="2200">
              <a:latin typeface="+mn-lt"/>
              <a:ea typeface="+mn-ea"/>
            </a:endParaRPr>
          </a:p>
          <a:p>
            <a:pPr marL="342900" lvl="0" indent="-342900">
              <a:lnSpc>
                <a:spcPct val="80000"/>
              </a:lnSpc>
              <a:buFont typeface="Wingdings" panose="05000000000000000000" charset="0"/>
              <a:buChar char="o"/>
            </a:pPr>
            <a:r>
              <a:rPr lang="zh-CN" altLang="en-US" sz="2200">
                <a:latin typeface="+mn-lt"/>
                <a:ea typeface="+mn-ea"/>
                <a:sym typeface="+mn-ea"/>
              </a:rPr>
              <a:t>签名算法：</a:t>
            </a:r>
            <a:r>
              <a:rPr lang="en-US" altLang="zh-CN" sz="2200">
                <a:latin typeface="+mn-lt"/>
                <a:ea typeface="+mn-ea"/>
                <a:sym typeface="+mn-ea"/>
              </a:rPr>
              <a:t>Sign(gsk_i, m)  → S_m</a:t>
            </a:r>
            <a:endParaRPr lang="en-US" altLang="zh-CN" sz="2200">
              <a:latin typeface="+mn-lt"/>
              <a:ea typeface="+mn-ea"/>
              <a:sym typeface="+mn-ea"/>
            </a:endParaRPr>
          </a:p>
          <a:p>
            <a:pPr marL="342900" lvl="0" indent="-342900">
              <a:lnSpc>
                <a:spcPct val="80000"/>
              </a:lnSpc>
              <a:buFont typeface="Wingdings" panose="05000000000000000000" charset="0"/>
              <a:buChar char="o"/>
            </a:pPr>
            <a:r>
              <a:rPr lang="zh-CN" altLang="en-US" sz="2200">
                <a:latin typeface="+mn-lt"/>
                <a:ea typeface="+mn-ea"/>
                <a:sym typeface="+mn-ea"/>
              </a:rPr>
              <a:t>验证算法：</a:t>
            </a:r>
            <a:r>
              <a:rPr lang="en-US" altLang="zh-CN" sz="2200">
                <a:latin typeface="+mn-lt"/>
                <a:ea typeface="+mn-ea"/>
                <a:sym typeface="+mn-ea"/>
              </a:rPr>
              <a:t>Verify(gpk, m,S_m) → T/F</a:t>
            </a:r>
            <a:endParaRPr lang="en-US" altLang="zh-CN" sz="2200">
              <a:latin typeface="+mn-lt"/>
              <a:ea typeface="+mn-ea"/>
              <a:sym typeface="+mn-ea"/>
            </a:endParaRPr>
          </a:p>
          <a:p>
            <a:pPr marL="342900" lvl="0" indent="-342900">
              <a:lnSpc>
                <a:spcPct val="80000"/>
              </a:lnSpc>
              <a:buFont typeface="Wingdings" panose="05000000000000000000" charset="0"/>
              <a:buChar char="o"/>
            </a:pPr>
            <a:r>
              <a:rPr lang="zh-CN" altLang="en-US" sz="2200">
                <a:latin typeface="+mn-lt"/>
                <a:ea typeface="+mn-ea"/>
                <a:sym typeface="+mn-ea"/>
              </a:rPr>
              <a:t>追踪算法：</a:t>
            </a:r>
            <a:r>
              <a:rPr lang="en-US" altLang="zh-CN" sz="2200">
                <a:latin typeface="+mn-lt"/>
                <a:ea typeface="+mn-ea"/>
                <a:sym typeface="+mn-ea"/>
              </a:rPr>
              <a:t>Open(tsk, m, S_m) → i/⊥</a:t>
            </a:r>
            <a:endParaRPr lang="en-US" altLang="zh-CN" sz="2200">
              <a:latin typeface="+mn-lt"/>
              <a:ea typeface="+mn-ea"/>
              <a:sym typeface="+mn-ea"/>
            </a:endParaRPr>
          </a:p>
          <a:p>
            <a:pPr marL="342900" lvl="0" indent="-342900">
              <a:lnSpc>
                <a:spcPct val="80000"/>
              </a:lnSpc>
              <a:buFont typeface="Wingdings" panose="05000000000000000000" charset="0"/>
              <a:buChar char="o"/>
            </a:pPr>
            <a:r>
              <a:rPr lang="zh-CN" altLang="en-US" sz="2200">
                <a:highlight>
                  <a:srgbClr val="FFFF00"/>
                </a:highlight>
                <a:latin typeface="+mn-lt"/>
                <a:ea typeface="+mn-ea"/>
                <a:sym typeface="+mn-ea"/>
              </a:rPr>
              <a:t>子钥算法</a:t>
            </a:r>
            <a:r>
              <a:rPr lang="zh-CN" altLang="en-US" sz="2200">
                <a:latin typeface="+mn-lt"/>
                <a:ea typeface="+mn-ea"/>
                <a:sym typeface="+mn-ea"/>
              </a:rPr>
              <a:t>：</a:t>
            </a:r>
            <a:r>
              <a:rPr lang="en-US" altLang="zh-CN" sz="2200">
                <a:latin typeface="+mn-lt"/>
                <a:ea typeface="+mn-ea"/>
                <a:sym typeface="+mn-ea"/>
              </a:rPr>
              <a:t>TKGen(tsk, i) → tsk_i</a:t>
            </a:r>
            <a:endParaRPr lang="en-US" altLang="zh-CN" sz="2200">
              <a:latin typeface="+mn-lt"/>
              <a:ea typeface="+mn-ea"/>
              <a:sym typeface="+mn-ea"/>
            </a:endParaRPr>
          </a:p>
          <a:p>
            <a:pPr marL="342900" lvl="0" indent="-342900">
              <a:lnSpc>
                <a:spcPct val="80000"/>
              </a:lnSpc>
              <a:buFont typeface="Wingdings" panose="05000000000000000000" charset="0"/>
              <a:buChar char="o"/>
            </a:pPr>
            <a:r>
              <a:rPr lang="zh-CN" altLang="en-US" sz="2200">
                <a:highlight>
                  <a:srgbClr val="FFFF00"/>
                </a:highlight>
                <a:sym typeface="+mn-ea"/>
              </a:rPr>
              <a:t>确认算法</a:t>
            </a:r>
            <a:r>
              <a:rPr lang="zh-CN" altLang="en-US" sz="2200">
                <a:sym typeface="+mn-ea"/>
              </a:rPr>
              <a:t>：</a:t>
            </a:r>
            <a:r>
              <a:rPr lang="en-US" altLang="zh-CN" sz="2200">
                <a:sym typeface="+mn-ea"/>
              </a:rPr>
              <a:t>TVerify(gpk, tsk_i, i, S_m)</a:t>
            </a:r>
            <a:r>
              <a:rPr lang="en-US" altLang="zh-CN" sz="2200">
                <a:latin typeface="+mn-lt"/>
                <a:ea typeface="+mn-ea"/>
                <a:sym typeface="+mn-ea"/>
              </a:rPr>
              <a:t>→ T/F</a:t>
            </a:r>
            <a:endParaRPr lang="en-US" altLang="zh-CN" sz="2200">
              <a:latin typeface="+mn-lt"/>
              <a:ea typeface="+mn-ea"/>
              <a:sym typeface="+mn-ea"/>
            </a:endParaRPr>
          </a:p>
          <a:p>
            <a:pPr>
              <a:buFont typeface="Wingdings" panose="05000000000000000000" charset="0"/>
            </a:pPr>
            <a:r>
              <a:rPr lang="zh-CN" altLang="en-US" sz="2200">
                <a:highlight>
                  <a:srgbClr val="FF00FF"/>
                </a:highlight>
                <a:sym typeface="+mn-ea"/>
              </a:rPr>
              <a:t>问题来了</a:t>
            </a:r>
            <a:r>
              <a:rPr lang="zh-CN" altLang="en-US" sz="2200">
                <a:sym typeface="+mn-ea"/>
              </a:rPr>
              <a:t>（续）：在满足这样条件的方案里，该追踪私钥可以打开全部由小黑计算的签名。然而，在2021年之前，小黑在工作方面一直兢兢业业，没有犯过错误。小黑在此时间之前计算的签名应该仍然属于有效签名。我们能不能既能追踪2021年之后由小黑私钥产生的签名，又能保护2021年之前小黑计算产生的签名（隐私）。</a:t>
            </a:r>
            <a:endParaRPr lang="zh-CN" altLang="en-US" sz="2200">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从先后到同时</a:t>
            </a:r>
            <a:r>
              <a:rPr lang="en-US" altLang="zh-CN"/>
              <a:t>                       1/2</a:t>
            </a:r>
            <a:endParaRPr lang="zh-CN" altLang="en-US"/>
          </a:p>
        </p:txBody>
      </p:sp>
      <p:sp>
        <p:nvSpPr>
          <p:cNvPr id="3" name="Text Placeholder 2"/>
          <p:cNvSpPr>
            <a:spLocks noGrp="1"/>
          </p:cNvSpPr>
          <p:nvPr>
            <p:ph type="body" idx="1"/>
          </p:nvPr>
        </p:nvSpPr>
        <p:spPr>
          <a:xfrm>
            <a:off x="207010" y="1350645"/>
            <a:ext cx="8749665" cy="4841875"/>
          </a:xfrm>
        </p:spPr>
        <p:txBody>
          <a:bodyPr>
            <a:normAutofit lnSpcReduction="10000"/>
          </a:bodyPr>
          <a:p>
            <a:pPr marL="457200" indent="-457200">
              <a:buFont typeface="Wingdings" panose="05000000000000000000" charset="0"/>
              <a:buChar char="o"/>
            </a:pPr>
            <a:r>
              <a:t>这是一次应用面比较窄但研究动机很有趣的升级。</a:t>
            </a:r>
          </a:p>
          <a:p>
            <a:pPr marL="457200" indent="-457200">
              <a:buFont typeface="Wingdings" panose="05000000000000000000" charset="0"/>
              <a:buChar char="o"/>
            </a:pPr>
            <a:r>
              <a:t>数字签名是对消息文件签名。假设甲方和乙方需要在一份合同上签名，</a:t>
            </a:r>
            <a:r>
              <a:rPr>
                <a:highlight>
                  <a:srgbClr val="FFFF00"/>
                </a:highlight>
              </a:rPr>
              <a:t>签名顺序肯定有先后</a:t>
            </a:r>
            <a:r>
              <a:t>的区别。</a:t>
            </a:r>
          </a:p>
          <a:p>
            <a:pPr marL="457200" indent="-457200">
              <a:buFont typeface="Wingdings" panose="05000000000000000000" charset="0"/>
              <a:buChar char="o"/>
            </a:pPr>
            <a:r>
              <a:t>在物理空间里，甲方先签完字，再交给乙方签字。假设乙方在这里计划耍一个小阴谋，他想把甲方已签字的合同当筹码拿去找老马谈判获得更多的利益，所以乙方磨磨蹭蹭不想签字。怎么办？不爽的甲方直接把合同抢回来就行了。</a:t>
            </a:r>
          </a:p>
          <a:p>
            <a:pPr marL="457200" indent="-457200">
              <a:buFont typeface="Wingdings" panose="05000000000000000000" charset="0"/>
              <a:buChar char="o"/>
            </a:pPr>
            <a:r>
              <a:t>在网络空间里，签名也有先后，但是甲方无法抢回来，因为所有的数据包括签名都很容易复制。</a:t>
            </a: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从先后到同时</a:t>
            </a:r>
            <a:r>
              <a:rPr lang="en-US" altLang="zh-CN"/>
              <a:t>                       2/2</a:t>
            </a:r>
            <a:endParaRPr lang="zh-CN" altLang="en-US"/>
          </a:p>
        </p:txBody>
      </p:sp>
      <p:sp>
        <p:nvSpPr>
          <p:cNvPr id="3" name="Text Placeholder 2"/>
          <p:cNvSpPr>
            <a:spLocks noGrp="1"/>
          </p:cNvSpPr>
          <p:nvPr>
            <p:ph type="body" idx="1"/>
          </p:nvPr>
        </p:nvSpPr>
        <p:spPr>
          <a:xfrm>
            <a:off x="207010" y="1350645"/>
            <a:ext cx="8749665" cy="4841875"/>
          </a:xfrm>
        </p:spPr>
        <p:txBody>
          <a:bodyPr>
            <a:normAutofit fontScale="90000" lnSpcReduction="10000"/>
          </a:bodyPr>
          <a:p>
            <a:pPr marL="457200" indent="-457200">
              <a:buFont typeface="Wingdings" panose="05000000000000000000" charset="0"/>
              <a:buChar char="o"/>
            </a:pPr>
            <a:r>
              <a:rPr lang="zh-CN"/>
              <a:t>学术圈提出了</a:t>
            </a:r>
            <a:r>
              <a:t>并发签名（Concurrent Signatures）</a:t>
            </a:r>
            <a:r>
              <a:rPr lang="zh-CN"/>
              <a:t>，</a:t>
            </a:r>
            <a:r>
              <a:t>一种双方签名同时生效的新签名技术，实现从先后到同时的签名功能升级。具体方法如下所示。</a:t>
            </a:r>
          </a:p>
          <a:p>
            <a:pPr marL="457200" indent="-457200">
              <a:buFont typeface="Wingdings" panose="05000000000000000000" charset="0"/>
              <a:buChar char="o"/>
            </a:pPr>
            <a:r>
              <a:t>甲方用一个秘密值a完成签名计算生成</a:t>
            </a:r>
            <a:r>
              <a:rPr lang="en-US"/>
              <a:t>S_1</a:t>
            </a:r>
            <a:r>
              <a:t>，并把该签名交给乙方。当老马验证这个签名时，结果会显示签名</a:t>
            </a:r>
            <a:r>
              <a:rPr lang="en-US"/>
              <a:t>S_1</a:t>
            </a:r>
            <a:r>
              <a:t>是甲方或乙方计算产生的，因此这样的签名不能被乙方利用。</a:t>
            </a:r>
          </a:p>
          <a:p>
            <a:pPr marL="457200" indent="-457200">
              <a:buFont typeface="Wingdings" panose="05000000000000000000" charset="0"/>
              <a:buChar char="o"/>
            </a:pPr>
            <a:r>
              <a:t>在甲方签名的基础上，乙方也计算出一个签名</a:t>
            </a:r>
            <a:r>
              <a:rPr lang="en-US"/>
              <a:t>S_2</a:t>
            </a:r>
            <a:r>
              <a:t>并把该签名发给甲方。当老马验证这个签名时，结果显示这个签名也是甲方或乙方计算产生的。</a:t>
            </a:r>
          </a:p>
          <a:p>
            <a:pPr marL="457200" indent="-457200">
              <a:buFont typeface="Wingdings" panose="05000000000000000000" charset="0"/>
              <a:buChar char="o"/>
            </a:pPr>
            <a:r>
              <a:t>在收到乙方发送过来的签名后，甲方可以公布秘密值a用于告诉老马</a:t>
            </a:r>
            <a:r>
              <a:rPr lang="en-US"/>
              <a:t>S_2</a:t>
            </a:r>
            <a:r>
              <a:t>是乙方的签名。此时，a就不再是秘密值了。巧妙的是乙方也能用a告诉老马</a:t>
            </a:r>
            <a:r>
              <a:rPr lang="en-US"/>
              <a:t> S_1</a:t>
            </a:r>
            <a:r>
              <a:t>是甲方的签名。</a:t>
            </a: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从必须到无须</a:t>
            </a:r>
            <a:r>
              <a:rPr lang="en-US" altLang="zh-CN"/>
              <a:t>                       1/8</a:t>
            </a:r>
            <a:endParaRPr lang="zh-CN" altLang="en-US"/>
          </a:p>
        </p:txBody>
      </p:sp>
      <p:sp>
        <p:nvSpPr>
          <p:cNvPr id="3" name="Text Placeholder 2"/>
          <p:cNvSpPr>
            <a:spLocks noGrp="1"/>
          </p:cNvSpPr>
          <p:nvPr>
            <p:ph type="body" idx="1"/>
          </p:nvPr>
        </p:nvSpPr>
        <p:spPr>
          <a:xfrm>
            <a:off x="207010" y="1350645"/>
            <a:ext cx="8749665" cy="4841875"/>
          </a:xfrm>
        </p:spPr>
        <p:txBody>
          <a:bodyPr>
            <a:normAutofit lnSpcReduction="10000"/>
          </a:bodyPr>
          <a:p>
            <a:pPr marL="457200" indent="-457200">
              <a:buFont typeface="Wingdings" panose="05000000000000000000" charset="0"/>
              <a:buChar char="o"/>
            </a:pPr>
            <a:r>
              <a:rPr lang="zh-CN"/>
              <a:t>这种功能升级的目的是为了提高功能的应用效率。</a:t>
            </a:r>
            <a:endParaRPr lang="zh-CN"/>
          </a:p>
          <a:p>
            <a:pPr marL="457200" indent="-457200">
              <a:buFont typeface="Wingdings" panose="05000000000000000000" charset="0"/>
              <a:buChar char="o"/>
            </a:pPr>
            <a:endParaRPr lang="zh-CN"/>
          </a:p>
          <a:p>
            <a:pPr marL="457200" indent="-457200">
              <a:buFont typeface="Wingdings" panose="05000000000000000000" charset="0"/>
              <a:buChar char="o"/>
            </a:pPr>
            <a:r>
              <a:rPr lang="en-US" altLang="zh-CN"/>
              <a:t>Complete some computations </a:t>
            </a:r>
            <a:r>
              <a:rPr lang="en-US" altLang="zh-CN">
                <a:solidFill>
                  <a:schemeClr val="bg1"/>
                </a:solidFill>
                <a:highlight>
                  <a:srgbClr val="FF0000"/>
                </a:highlight>
              </a:rPr>
              <a:t>WITHOUT</a:t>
            </a:r>
            <a:r>
              <a:rPr lang="en-US" altLang="zh-CN">
                <a:solidFill>
                  <a:schemeClr val="bg1"/>
                </a:solidFill>
              </a:rPr>
              <a:t>  </a:t>
            </a:r>
            <a:r>
              <a:rPr lang="en-US" altLang="zh-CN"/>
              <a:t>X</a:t>
            </a:r>
            <a:r>
              <a:rPr lang="zh-CN" altLang="en-US"/>
              <a:t>，</a:t>
            </a:r>
            <a:r>
              <a:rPr lang="en-US" altLang="zh-CN"/>
              <a:t> </a:t>
            </a:r>
            <a:r>
              <a:rPr lang="zh-CN" altLang="en-US"/>
              <a:t>即计算无须使用到</a:t>
            </a:r>
            <a:r>
              <a:rPr lang="en-US" altLang="zh-CN"/>
              <a:t>X</a:t>
            </a:r>
            <a:r>
              <a:rPr lang="zh-CN" altLang="en-US"/>
              <a:t>。</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比如：</a:t>
            </a:r>
            <a:r>
              <a:rPr lang="en-US" altLang="zh-CN"/>
              <a:t> </a:t>
            </a:r>
            <a:r>
              <a:rPr lang="zh-CN" altLang="en-US"/>
              <a:t>签名无须</a:t>
            </a:r>
            <a:r>
              <a:rPr lang="en-US" altLang="zh-CN"/>
              <a:t>pk </a:t>
            </a:r>
            <a:r>
              <a:rPr lang="zh-CN" altLang="en-US"/>
              <a:t>（签名者再也不用保存</a:t>
            </a:r>
            <a:r>
              <a:rPr lang="en-US" altLang="zh-CN"/>
              <a:t>pk</a:t>
            </a:r>
            <a:r>
              <a:rPr lang="zh-CN" altLang="en-US"/>
              <a:t>了）</a:t>
            </a:r>
            <a:r>
              <a:rPr lang="en-US" altLang="zh-CN"/>
              <a:t>,  </a:t>
            </a:r>
            <a:r>
              <a:rPr lang="zh-CN" altLang="en-US"/>
              <a:t>解密无须</a:t>
            </a:r>
            <a:r>
              <a:rPr lang="en-US" altLang="zh-CN"/>
              <a:t>pk</a:t>
            </a:r>
            <a:r>
              <a:rPr lang="zh-CN" altLang="en-US"/>
              <a:t>（接收者再也不用保存</a:t>
            </a:r>
            <a:r>
              <a:rPr lang="en-US" altLang="zh-CN"/>
              <a:t>pk</a:t>
            </a:r>
            <a:r>
              <a:rPr lang="zh-CN" altLang="en-US"/>
              <a:t>了）</a:t>
            </a:r>
            <a:r>
              <a:rPr lang="en-US" altLang="zh-CN"/>
              <a:t>,   </a:t>
            </a:r>
            <a:r>
              <a:rPr lang="zh-CN" altLang="en-US"/>
              <a:t>广播加密里用户解密密文</a:t>
            </a:r>
            <a:r>
              <a:rPr lang="en-US" altLang="zh-CN"/>
              <a:t>CT</a:t>
            </a:r>
            <a:r>
              <a:rPr lang="zh-CN" altLang="en-US"/>
              <a:t>无须知道广播接收者的所有</a:t>
            </a:r>
            <a:r>
              <a:rPr lang="en-US" altLang="zh-CN"/>
              <a:t>pk</a:t>
            </a:r>
            <a:r>
              <a:rPr lang="zh-CN" altLang="en-US"/>
              <a:t>（密文再也不用附加所有的公钥了）。</a:t>
            </a:r>
            <a:endParaRPr lang="zh-CN" altLang="en-US"/>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从必须到无须</a:t>
            </a:r>
            <a:r>
              <a:rPr lang="en-US" altLang="zh-CN"/>
              <a:t>                       2/8</a:t>
            </a:r>
            <a:endParaRPr lang="zh-CN" altLang="en-US"/>
          </a:p>
        </p:txBody>
      </p:sp>
      <p:sp>
        <p:nvSpPr>
          <p:cNvPr id="3" name="Text Placeholder 2"/>
          <p:cNvSpPr>
            <a:spLocks noGrp="1"/>
          </p:cNvSpPr>
          <p:nvPr>
            <p:ph type="body" idx="1"/>
          </p:nvPr>
        </p:nvSpPr>
        <p:spPr>
          <a:xfrm>
            <a:off x="207010" y="1350645"/>
            <a:ext cx="8749665" cy="4841875"/>
          </a:xfrm>
        </p:spPr>
        <p:txBody>
          <a:bodyPr>
            <a:normAutofit lnSpcReduction="10000"/>
          </a:bodyPr>
          <a:p>
            <a:pPr lvl="0">
              <a:lnSpc>
                <a:spcPct val="100000"/>
              </a:lnSpc>
              <a:buFont typeface="Wingdings" panose="05000000000000000000" charset="0"/>
            </a:pPr>
            <a:r>
              <a:rPr lang="zh-CN" altLang="en-US">
                <a:solidFill>
                  <a:srgbClr val="1F2DA8"/>
                </a:solidFill>
                <a:sym typeface="+mn-ea"/>
              </a:rPr>
              <a:t>可追踪的盲</a:t>
            </a:r>
            <a:r>
              <a:rPr lang="en-US">
                <a:solidFill>
                  <a:srgbClr val="1F2DA8"/>
                </a:solidFill>
                <a:sym typeface="+mn-ea"/>
              </a:rPr>
              <a:t>签名</a:t>
            </a:r>
            <a:r>
              <a:rPr lang="zh-CN" altLang="en-US">
                <a:solidFill>
                  <a:srgbClr val="1F2DA8"/>
                </a:solidFill>
                <a:sym typeface="+mn-ea"/>
              </a:rPr>
              <a:t>（</a:t>
            </a:r>
            <a:r>
              <a:rPr lang="en-US" altLang="zh-CN">
                <a:solidFill>
                  <a:srgbClr val="1F2DA8"/>
                </a:solidFill>
                <a:sym typeface="+mn-ea"/>
              </a:rPr>
              <a:t>Blind </a:t>
            </a:r>
            <a:r>
              <a:rPr lang="en-US">
                <a:solidFill>
                  <a:srgbClr val="1F2DA8"/>
                </a:solidFill>
                <a:sym typeface="+mn-ea"/>
              </a:rPr>
              <a:t>Signatures</a:t>
            </a:r>
            <a:r>
              <a:rPr lang="zh-CN" altLang="en-US">
                <a:solidFill>
                  <a:srgbClr val="1F2DA8"/>
                </a:solidFill>
                <a:sym typeface="+mn-ea"/>
              </a:rPr>
              <a:t>）</a:t>
            </a:r>
            <a:r>
              <a:rPr lang="en-US">
                <a:solidFill>
                  <a:srgbClr val="1F2DA8"/>
                </a:solidFill>
                <a:sym typeface="+mn-ea"/>
              </a:rPr>
              <a:t>:</a:t>
            </a:r>
            <a:endParaRPr lang="en-US">
              <a:solidFill>
                <a:srgbClr val="1F2DA8"/>
              </a:solidFill>
              <a:sym typeface="+mn-ea"/>
            </a:endParaRPr>
          </a:p>
          <a:p>
            <a:pPr marL="342900" lvl="0" indent="-342900">
              <a:lnSpc>
                <a:spcPct val="9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(pk,sk)</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签名协议：</a:t>
            </a:r>
            <a:r>
              <a:rPr lang="en-US" altLang="zh-CN" sz="2400">
                <a:latin typeface="+mn-lt"/>
                <a:ea typeface="+mn-ea"/>
                <a:sym typeface="+mn-ea"/>
              </a:rPr>
              <a:t>Sign([pk_F, ID, sk], [pk_F, ID, m,pk])  → (R_ID, S_m)</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 m, S_m) → T/F</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sym typeface="+mn-ea"/>
              </a:rPr>
              <a:t>打开算法：</a:t>
            </a:r>
            <a:r>
              <a:rPr lang="en-US" altLang="zh-CN" sz="2400">
                <a:sym typeface="+mn-ea"/>
              </a:rPr>
              <a:t>Open(sk_F, pk, R_ID, S_m) </a:t>
            </a:r>
            <a:r>
              <a:rPr lang="en-US" altLang="zh-CN" sz="2400">
                <a:latin typeface="+mn-lt"/>
                <a:ea typeface="+mn-ea"/>
                <a:sym typeface="+mn-ea"/>
              </a:rPr>
              <a:t>→ ID</a:t>
            </a:r>
            <a:endParaRPr lang="en-US" altLang="zh-CN" sz="2400">
              <a:latin typeface="+mn-lt"/>
              <a:ea typeface="+mn-ea"/>
              <a:sym typeface="+mn-ea"/>
            </a:endParaRPr>
          </a:p>
          <a:p>
            <a:pPr marL="342900" lvl="0" indent="-342900">
              <a:lnSpc>
                <a:spcPct val="90000"/>
              </a:lnSpc>
              <a:buFont typeface="Wingdings" panose="05000000000000000000" charset="0"/>
              <a:buChar char="o"/>
            </a:pPr>
            <a:endParaRPr lang="en-US" altLang="zh-CN">
              <a:latin typeface="+mn-lt"/>
              <a:ea typeface="+mn-ea"/>
              <a:sym typeface="+mn-ea"/>
            </a:endParaRPr>
          </a:p>
          <a:p>
            <a:pPr lvl="0">
              <a:lnSpc>
                <a:spcPct val="120000"/>
              </a:lnSpc>
              <a:buFont typeface="Wingdings" panose="05000000000000000000" charset="0"/>
            </a:pPr>
            <a:r>
              <a:rPr lang="zh-CN" altLang="en-US">
                <a:highlight>
                  <a:srgbClr val="00FF00"/>
                </a:highlight>
                <a:latin typeface="+mn-lt"/>
                <a:ea typeface="+mn-ea"/>
                <a:sym typeface="+mn-ea"/>
              </a:rPr>
              <a:t>问题来了</a:t>
            </a:r>
            <a:r>
              <a:rPr lang="zh-CN" altLang="en-US">
                <a:latin typeface="+mn-lt"/>
                <a:ea typeface="+mn-ea"/>
                <a:sym typeface="+mn-ea"/>
              </a:rPr>
              <a:t>：</a:t>
            </a:r>
            <a:r>
              <a:rPr lang="en-US" altLang="zh-CN">
                <a:latin typeface="+mn-lt"/>
                <a:ea typeface="+mn-ea"/>
                <a:sym typeface="+mn-ea"/>
              </a:rPr>
              <a:t> </a:t>
            </a:r>
            <a:r>
              <a:rPr lang="zh-CN" altLang="en-US">
                <a:latin typeface="+mn-lt"/>
                <a:ea typeface="+mn-ea"/>
                <a:sym typeface="+mn-ea"/>
              </a:rPr>
              <a:t>打开算法需要用到</a:t>
            </a:r>
            <a:r>
              <a:rPr lang="en-US" altLang="zh-CN">
                <a:latin typeface="+mn-lt"/>
                <a:ea typeface="+mn-ea"/>
                <a:sym typeface="+mn-ea"/>
              </a:rPr>
              <a:t>R_ID, </a:t>
            </a:r>
            <a:r>
              <a:rPr lang="zh-CN" altLang="en-US">
                <a:latin typeface="+mn-lt"/>
                <a:ea typeface="+mn-ea"/>
                <a:sym typeface="+mn-ea"/>
              </a:rPr>
              <a:t>这是由协议产生的附加参数。为了能够追踪，签证者必须保管每一次协议运行之后的参数。这个量太大了，有必要吗？</a:t>
            </a:r>
            <a:endParaRPr lang="zh-CN" altLang="en-US">
              <a:latin typeface="+mn-lt"/>
              <a:ea typeface="+mn-ea"/>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从必须到无须</a:t>
            </a:r>
            <a:r>
              <a:rPr lang="en-US" altLang="zh-CN"/>
              <a:t>                       3/8</a:t>
            </a:r>
            <a:endParaRPr lang="zh-CN" altLang="en-US"/>
          </a:p>
        </p:txBody>
      </p:sp>
      <p:sp>
        <p:nvSpPr>
          <p:cNvPr id="3" name="Text Placeholder 2"/>
          <p:cNvSpPr>
            <a:spLocks noGrp="1"/>
          </p:cNvSpPr>
          <p:nvPr>
            <p:ph type="body" idx="1"/>
          </p:nvPr>
        </p:nvSpPr>
        <p:spPr>
          <a:xfrm>
            <a:off x="207010" y="1350645"/>
            <a:ext cx="8749665" cy="4841875"/>
          </a:xfrm>
        </p:spPr>
        <p:txBody>
          <a:bodyPr>
            <a:normAutofit fontScale="90000" lnSpcReduction="10000"/>
          </a:bodyPr>
          <a:p>
            <a:pPr lvl="0">
              <a:lnSpc>
                <a:spcPct val="100000"/>
              </a:lnSpc>
              <a:buFont typeface="Wingdings" panose="05000000000000000000" charset="0"/>
            </a:pPr>
            <a:r>
              <a:rPr lang="zh-CN">
                <a:solidFill>
                  <a:srgbClr val="1F2DA8"/>
                </a:solidFill>
                <a:sym typeface="+mn-ea"/>
              </a:rPr>
              <a:t>门限签名</a:t>
            </a:r>
            <a:r>
              <a:rPr lang="zh-CN" altLang="en-US">
                <a:solidFill>
                  <a:srgbClr val="1F2DA8"/>
                </a:solidFill>
                <a:sym typeface="+mn-ea"/>
              </a:rPr>
              <a:t>（</a:t>
            </a:r>
            <a:r>
              <a:rPr lang="en-US" altLang="zh-CN">
                <a:solidFill>
                  <a:srgbClr val="1F2DA8"/>
                </a:solidFill>
                <a:sym typeface="+mn-ea"/>
              </a:rPr>
              <a:t>Threshold </a:t>
            </a:r>
            <a:r>
              <a:rPr lang="en-US">
                <a:solidFill>
                  <a:srgbClr val="1F2DA8"/>
                </a:solidFill>
                <a:sym typeface="+mn-ea"/>
              </a:rPr>
              <a:t>Signatures</a:t>
            </a:r>
            <a:r>
              <a:rPr lang="zh-CN" altLang="en-US">
                <a:solidFill>
                  <a:srgbClr val="1F2DA8"/>
                </a:solidFill>
                <a:sym typeface="+mn-ea"/>
              </a:rPr>
              <a:t>）</a:t>
            </a:r>
            <a:r>
              <a:rPr lang="en-US">
                <a:solidFill>
                  <a:srgbClr val="1F2DA8"/>
                </a:solidFill>
                <a:sym typeface="+mn-ea"/>
              </a:rPr>
              <a:t>:</a:t>
            </a:r>
            <a:endParaRPr lang="en-US">
              <a:solidFill>
                <a:srgbClr val="1F2DA8"/>
              </a:solidFill>
              <a:sym typeface="+mn-ea"/>
            </a:endParaRPr>
          </a:p>
          <a:p>
            <a:pPr marL="342900" lvl="0" indent="-342900">
              <a:lnSpc>
                <a:spcPct val="9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KeyGen(1^k,n,t)  → (pk_T,sk_1,sk_2,..,sk_n)</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Sign(sk_i, m)  → S^i_m</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latin typeface="+mn-lt"/>
                <a:ea typeface="+mn-ea"/>
                <a:sym typeface="+mn-ea"/>
              </a:rPr>
              <a:t>合成算法：</a:t>
            </a:r>
            <a:r>
              <a:rPr lang="en-US" altLang="zh-CN" sz="2400">
                <a:latin typeface="+mn-lt"/>
                <a:ea typeface="+mn-ea"/>
                <a:sym typeface="+mn-ea"/>
              </a:rPr>
              <a:t>Comb(pk_T, </a:t>
            </a:r>
            <a:r>
              <a:rPr lang="en-US" altLang="zh-CN" sz="2400">
                <a:solidFill>
                  <a:srgbClr val="1F2DA8"/>
                </a:solidFill>
                <a:latin typeface="+mn-lt"/>
                <a:ea typeface="+mn-ea"/>
                <a:sym typeface="+mn-ea"/>
              </a:rPr>
              <a:t>{</a:t>
            </a:r>
            <a:r>
              <a:rPr lang="en-US" altLang="zh-CN" sz="2400">
                <a:solidFill>
                  <a:srgbClr val="1F2DA8"/>
                </a:solidFill>
                <a:latin typeface="+mn-lt"/>
                <a:ea typeface="+mn-ea"/>
                <a:sym typeface="+mn-ea"/>
              </a:rPr>
              <a:t>S^i_m: i\in T}</a:t>
            </a:r>
            <a:r>
              <a:rPr lang="en-US" altLang="zh-CN" sz="2400">
                <a:latin typeface="+mn-lt"/>
                <a:ea typeface="+mn-ea"/>
                <a:sym typeface="+mn-ea"/>
              </a:rPr>
              <a:t>) </a:t>
            </a:r>
            <a:r>
              <a:rPr lang="en-US" altLang="zh-CN" sz="2400">
                <a:latin typeface="+mn-lt"/>
                <a:ea typeface="+mn-ea"/>
                <a:sym typeface="+mn-ea"/>
              </a:rPr>
              <a:t>→ S_m</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Verify(pk_T, m, S_m) → T/F</a:t>
            </a:r>
            <a:endParaRPr lang="en-US" altLang="zh-CN" sz="2400">
              <a:latin typeface="+mn-lt"/>
              <a:ea typeface="+mn-ea"/>
              <a:sym typeface="+mn-ea"/>
            </a:endParaRPr>
          </a:p>
          <a:p>
            <a:pPr marL="342900" lvl="0" indent="-342900">
              <a:lnSpc>
                <a:spcPct val="90000"/>
              </a:lnSpc>
              <a:buFont typeface="Wingdings" panose="05000000000000000000" charset="0"/>
              <a:buChar char="o"/>
            </a:pPr>
            <a:endParaRPr lang="en-US" altLang="zh-CN">
              <a:latin typeface="+mn-lt"/>
              <a:ea typeface="+mn-ea"/>
              <a:sym typeface="+mn-ea"/>
            </a:endParaRPr>
          </a:p>
          <a:p>
            <a:pPr lvl="0">
              <a:lnSpc>
                <a:spcPct val="120000"/>
              </a:lnSpc>
              <a:buFont typeface="Wingdings" panose="05000000000000000000" charset="0"/>
            </a:pPr>
            <a:r>
              <a:rPr lang="zh-CN" altLang="en-US">
                <a:highlight>
                  <a:srgbClr val="00FF00"/>
                </a:highlight>
                <a:latin typeface="+mn-lt"/>
                <a:ea typeface="+mn-ea"/>
                <a:sym typeface="+mn-ea"/>
              </a:rPr>
              <a:t>问题来了</a:t>
            </a:r>
            <a:r>
              <a:rPr lang="zh-CN" altLang="en-US">
                <a:latin typeface="+mn-lt"/>
                <a:ea typeface="+mn-ea"/>
                <a:sym typeface="+mn-ea"/>
              </a:rPr>
              <a:t>：</a:t>
            </a:r>
            <a:r>
              <a:rPr lang="en-US" altLang="zh-CN">
                <a:latin typeface="+mn-lt"/>
                <a:ea typeface="+mn-ea"/>
                <a:sym typeface="+mn-ea"/>
              </a:rPr>
              <a:t> </a:t>
            </a:r>
            <a:r>
              <a:rPr>
                <a:solidFill>
                  <a:schemeClr val="tx1"/>
                </a:solidFill>
                <a:uFillTx/>
                <a:sym typeface="+mn-ea"/>
              </a:rPr>
              <a:t>从私钥</a:t>
            </a:r>
            <a:r>
              <a:rPr lang="en-US">
                <a:solidFill>
                  <a:schemeClr val="tx1"/>
                </a:solidFill>
                <a:uFillTx/>
                <a:sym typeface="+mn-ea"/>
              </a:rPr>
              <a:t>sk_T</a:t>
            </a:r>
            <a:r>
              <a:rPr>
                <a:solidFill>
                  <a:schemeClr val="tx1"/>
                </a:solidFill>
                <a:uFillTx/>
                <a:sym typeface="+mn-ea"/>
              </a:rPr>
              <a:t>到子私钥</a:t>
            </a:r>
            <a:r>
              <a:rPr lang="en-US">
                <a:solidFill>
                  <a:schemeClr val="tx1"/>
                </a:solidFill>
                <a:uFillTx/>
                <a:sym typeface="+mn-ea"/>
              </a:rPr>
              <a:t>sk_i</a:t>
            </a:r>
            <a:r>
              <a:rPr>
                <a:solidFill>
                  <a:schemeClr val="tx1"/>
                </a:solidFill>
                <a:uFillTx/>
                <a:sym typeface="+mn-ea"/>
              </a:rPr>
              <a:t>这个过程到底是由一个可信任第三方操作的，还是由所有私钥共享者共同操作的？ 如果现有的方案属于前者，即需要可信任第三方的参与，那我们能不能重新构造方案，私钥共享者</a:t>
            </a:r>
            <a:r>
              <a:rPr lang="zh-CN">
                <a:solidFill>
                  <a:schemeClr val="tx1"/>
                </a:solidFill>
                <a:uFillTx/>
                <a:sym typeface="+mn-ea"/>
              </a:rPr>
              <a:t>无须</a:t>
            </a:r>
            <a:r>
              <a:rPr>
                <a:solidFill>
                  <a:schemeClr val="tx1"/>
                </a:solidFill>
                <a:uFillTx/>
                <a:sym typeface="+mn-ea"/>
              </a:rPr>
              <a:t>一个可信任的第三方就可以一起产生各自的子私钥？</a:t>
            </a:r>
            <a:endParaRPr lang="zh-CN">
              <a:solidFill>
                <a:schemeClr val="tx1"/>
              </a:solidFill>
              <a:uFillTx/>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从清楚到模糊</a:t>
            </a:r>
            <a:r>
              <a:rPr lang="en-US" altLang="zh-CN"/>
              <a:t>                       1/5</a:t>
            </a:r>
            <a:endParaRPr lang="zh-CN" altLang="en-US"/>
          </a:p>
        </p:txBody>
      </p:sp>
      <p:sp>
        <p:nvSpPr>
          <p:cNvPr id="3" name="Text Placeholder 2"/>
          <p:cNvSpPr>
            <a:spLocks noGrp="1"/>
          </p:cNvSpPr>
          <p:nvPr>
            <p:ph type="body" idx="1"/>
          </p:nvPr>
        </p:nvSpPr>
        <p:spPr>
          <a:xfrm>
            <a:off x="207010" y="1350645"/>
            <a:ext cx="8749665" cy="4791075"/>
          </a:xfrm>
        </p:spPr>
        <p:txBody>
          <a:bodyPr/>
          <a:p>
            <a:pPr marL="457200" indent="-457200">
              <a:lnSpc>
                <a:spcPct val="100000"/>
              </a:lnSpc>
              <a:buFont typeface="Wingdings" panose="05000000000000000000" charset="0"/>
              <a:buChar char="o"/>
            </a:pPr>
            <a:r>
              <a:rPr lang="en-US"/>
              <a:t>如何对某种对象进行模糊化处理是一个</a:t>
            </a:r>
            <a:r>
              <a:rPr lang="en-US">
                <a:highlight>
                  <a:srgbClr val="FFFF00"/>
                </a:highlight>
              </a:rPr>
              <a:t>热度永恒不减</a:t>
            </a:r>
            <a:r>
              <a:rPr lang="en-US"/>
              <a:t>的话题，因为</a:t>
            </a:r>
            <a:r>
              <a:rPr lang="zh-CN" altLang="en-US"/>
              <a:t>保护</a:t>
            </a:r>
            <a:r>
              <a:rPr lang="en-US"/>
              <a:t>隐私是网络空间</a:t>
            </a:r>
            <a:r>
              <a:rPr lang="zh-CN" altLang="en-US"/>
              <a:t>经常面对的问题</a:t>
            </a:r>
            <a:r>
              <a:rPr lang="en-US"/>
              <a:t>。</a:t>
            </a:r>
            <a:r>
              <a:rPr lang="zh-CN" altLang="en-US"/>
              <a:t>学术圈</a:t>
            </a:r>
            <a:r>
              <a:rPr lang="en-US"/>
              <a:t>有了各种各样的密码技术，包括</a:t>
            </a:r>
            <a:r>
              <a:rPr lang="en-US">
                <a:highlight>
                  <a:srgbClr val="00FF00"/>
                </a:highlight>
              </a:rPr>
              <a:t>群签名、环签名、 属性签名、可修订签名</a:t>
            </a:r>
            <a:r>
              <a:rPr lang="en-US"/>
              <a:t>等。</a:t>
            </a:r>
            <a:endParaRPr lang="en-US"/>
          </a:p>
          <a:p>
            <a:pPr marL="457200" indent="-457200">
              <a:lnSpc>
                <a:spcPct val="100000"/>
              </a:lnSpc>
              <a:buFont typeface="Wingdings" panose="05000000000000000000" charset="0"/>
              <a:buChar char="o"/>
            </a:pPr>
            <a:endParaRPr lang="en-US"/>
          </a:p>
          <a:p>
            <a:pPr marL="457200" indent="-457200">
              <a:lnSpc>
                <a:spcPct val="100000"/>
              </a:lnSpc>
              <a:buFont typeface="Wingdings" panose="05000000000000000000" charset="0"/>
              <a:buChar char="o"/>
            </a:pPr>
            <a:r>
              <a:rPr lang="zh-CN" altLang="en-US"/>
              <a:t>在</a:t>
            </a:r>
            <a:r>
              <a:rPr lang="en-US"/>
              <a:t>从清楚到模糊的功能升级过程中，</a:t>
            </a:r>
            <a:r>
              <a:rPr lang="zh-CN" altLang="en-US"/>
              <a:t>数字签名的</a:t>
            </a:r>
            <a:r>
              <a:rPr lang="en-US"/>
              <a:t>模糊化其实就是两大类：</a:t>
            </a:r>
            <a:endParaRPr lang="en-US"/>
          </a:p>
          <a:p>
            <a:pPr lvl="1">
              <a:lnSpc>
                <a:spcPct val="100000"/>
              </a:lnSpc>
              <a:buFont typeface="Wingdings" panose="05000000000000000000" charset="0"/>
              <a:buChar char="v"/>
            </a:pPr>
            <a:r>
              <a:rPr lang="en-US" sz="2800">
                <a:solidFill>
                  <a:schemeClr val="tx1"/>
                </a:solidFill>
                <a:uFillTx/>
                <a:latin typeface="Garamond" panose="02020404030301010803" charset="0"/>
                <a:ea typeface="仿宋" panose="02010609060101010101" charset="-122"/>
              </a:rPr>
              <a:t>（1）对签名者的身份pk进行模糊化处理；</a:t>
            </a:r>
            <a:endParaRPr lang="en-US" sz="2800">
              <a:solidFill>
                <a:schemeClr val="tx1"/>
              </a:solidFill>
              <a:uFillTx/>
              <a:latin typeface="Garamond" panose="02020404030301010803" charset="0"/>
              <a:ea typeface="仿宋" panose="02010609060101010101" charset="-122"/>
            </a:endParaRPr>
          </a:p>
          <a:p>
            <a:pPr lvl="1">
              <a:lnSpc>
                <a:spcPct val="100000"/>
              </a:lnSpc>
              <a:buFont typeface="Wingdings" panose="05000000000000000000" charset="0"/>
              <a:buChar char="v"/>
            </a:pPr>
            <a:r>
              <a:rPr lang="en-US" sz="2800">
                <a:solidFill>
                  <a:schemeClr val="tx1"/>
                </a:solidFill>
                <a:uFillTx/>
                <a:latin typeface="Garamond" panose="02020404030301010803" charset="0"/>
                <a:ea typeface="仿宋" panose="02010609060101010101" charset="-122"/>
              </a:rPr>
              <a:t>（2）对签名的消息内容m进行模糊化处理。</a:t>
            </a:r>
            <a:endParaRPr lang="en-US" sz="2800">
              <a:solidFill>
                <a:schemeClr val="tx1"/>
              </a:solidFill>
              <a:uFillTx/>
              <a:latin typeface="Garamond" panose="02020404030301010803" charset="0"/>
              <a:ea typeface="仿宋" panose="02010609060101010101" charset="-122"/>
            </a:endParaRPr>
          </a:p>
          <a:p>
            <a:pPr marL="457200" lvl="0" indent="-457200">
              <a:buFont typeface="Wingdings" panose="05000000000000000000" charset="0"/>
              <a:buChar char="o"/>
            </a:pPr>
            <a:endParaRPr lang="zh-CN" altLang="en-US" sz="3265">
              <a:solidFill>
                <a:schemeClr val="tx1"/>
              </a:solidFill>
              <a:uFillTx/>
              <a:latin typeface="Garamond" panose="02020404030301010803" charset="0"/>
              <a:ea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从必须到无须</a:t>
            </a:r>
            <a:r>
              <a:rPr lang="en-US" altLang="zh-CN"/>
              <a:t>                       4/8</a:t>
            </a:r>
            <a:endParaRPr lang="zh-CN" altLang="en-US"/>
          </a:p>
        </p:txBody>
      </p:sp>
      <p:sp>
        <p:nvSpPr>
          <p:cNvPr id="3" name="Text Placeholder 2"/>
          <p:cNvSpPr>
            <a:spLocks noGrp="1"/>
          </p:cNvSpPr>
          <p:nvPr>
            <p:ph type="body" idx="1"/>
          </p:nvPr>
        </p:nvSpPr>
        <p:spPr>
          <a:xfrm>
            <a:off x="207010" y="1350645"/>
            <a:ext cx="8749665" cy="4841875"/>
          </a:xfrm>
        </p:spPr>
        <p:txBody>
          <a:bodyPr>
            <a:normAutofit lnSpcReduction="20000"/>
          </a:bodyPr>
          <a:p>
            <a:pPr lvl="0">
              <a:lnSpc>
                <a:spcPct val="100000"/>
              </a:lnSpc>
              <a:buFont typeface="Wingdings" panose="05000000000000000000" charset="0"/>
            </a:pPr>
            <a:r>
              <a:rPr lang="zh-CN">
                <a:solidFill>
                  <a:srgbClr val="1F2DA8"/>
                </a:solidFill>
                <a:sym typeface="+mn-ea"/>
              </a:rPr>
              <a:t>门限签名</a:t>
            </a:r>
            <a:r>
              <a:rPr lang="zh-CN" altLang="en-US">
                <a:solidFill>
                  <a:srgbClr val="1F2DA8"/>
                </a:solidFill>
                <a:sym typeface="+mn-ea"/>
              </a:rPr>
              <a:t>（</a:t>
            </a:r>
            <a:r>
              <a:rPr lang="en-US" altLang="zh-CN">
                <a:solidFill>
                  <a:srgbClr val="1F2DA8"/>
                </a:solidFill>
                <a:sym typeface="+mn-ea"/>
              </a:rPr>
              <a:t>Threshold </a:t>
            </a:r>
            <a:r>
              <a:rPr lang="en-US">
                <a:solidFill>
                  <a:srgbClr val="1F2DA8"/>
                </a:solidFill>
                <a:sym typeface="+mn-ea"/>
              </a:rPr>
              <a:t>Signatures</a:t>
            </a:r>
            <a:r>
              <a:rPr lang="zh-CN" altLang="en-US">
                <a:solidFill>
                  <a:srgbClr val="1F2DA8"/>
                </a:solidFill>
                <a:sym typeface="+mn-ea"/>
              </a:rPr>
              <a:t>）</a:t>
            </a:r>
            <a:r>
              <a:rPr lang="en-US">
                <a:solidFill>
                  <a:srgbClr val="1F2DA8"/>
                </a:solidFill>
                <a:sym typeface="+mn-ea"/>
              </a:rPr>
              <a:t>:</a:t>
            </a:r>
            <a:endParaRPr lang="en-US">
              <a:solidFill>
                <a:srgbClr val="1F2DA8"/>
              </a:solidFill>
              <a:sym typeface="+mn-ea"/>
            </a:endParaRPr>
          </a:p>
          <a:p>
            <a:pPr marL="342900" lvl="0" indent="-342900">
              <a:lnSpc>
                <a:spcPct val="9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KeyGen(1^k,n,t)  → (pk_T,sk_1,sk_2,..,sk_n)</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签名算法：</a:t>
            </a:r>
            <a:r>
              <a:rPr lang="en-US" altLang="zh-CN" sz="2400">
                <a:latin typeface="+mn-lt"/>
                <a:ea typeface="+mn-ea"/>
                <a:sym typeface="+mn-ea"/>
              </a:rPr>
              <a:t>Sign(sk_i, m)  → S^i_m</a:t>
            </a:r>
            <a:endParaRPr lang="en-US" altLang="zh-CN" sz="2400">
              <a:latin typeface="+mn-lt"/>
              <a:ea typeface="+mn-ea"/>
              <a:sym typeface="+mn-ea"/>
            </a:endParaRPr>
          </a:p>
          <a:p>
            <a:pPr marL="342900" lvl="0" indent="-342900">
              <a:lnSpc>
                <a:spcPct val="90000"/>
              </a:lnSpc>
              <a:buFont typeface="Wingdings" panose="05000000000000000000" charset="0"/>
              <a:buChar char="o"/>
            </a:pPr>
            <a:r>
              <a:rPr lang="zh-CN" altLang="en-US" sz="2400">
                <a:latin typeface="+mn-lt"/>
                <a:ea typeface="+mn-ea"/>
                <a:sym typeface="+mn-ea"/>
              </a:rPr>
              <a:t>合成算法：</a:t>
            </a:r>
            <a:r>
              <a:rPr lang="en-US" altLang="zh-CN" sz="2400">
                <a:latin typeface="+mn-lt"/>
                <a:ea typeface="+mn-ea"/>
                <a:sym typeface="+mn-ea"/>
              </a:rPr>
              <a:t>Comb(pk_T, </a:t>
            </a:r>
            <a:r>
              <a:rPr lang="en-US" altLang="zh-CN" sz="2400">
                <a:solidFill>
                  <a:srgbClr val="1F2DA8"/>
                </a:solidFill>
                <a:latin typeface="+mn-lt"/>
                <a:ea typeface="+mn-ea"/>
                <a:sym typeface="+mn-ea"/>
              </a:rPr>
              <a:t>{</a:t>
            </a:r>
            <a:r>
              <a:rPr lang="en-US" altLang="zh-CN" sz="2400">
                <a:solidFill>
                  <a:srgbClr val="1F2DA8"/>
                </a:solidFill>
                <a:latin typeface="+mn-lt"/>
                <a:ea typeface="+mn-ea"/>
                <a:sym typeface="+mn-ea"/>
              </a:rPr>
              <a:t>S^i_m: i\in T}</a:t>
            </a:r>
            <a:r>
              <a:rPr lang="en-US" altLang="zh-CN" sz="2400">
                <a:latin typeface="+mn-lt"/>
                <a:ea typeface="+mn-ea"/>
                <a:sym typeface="+mn-ea"/>
              </a:rPr>
              <a:t>) </a:t>
            </a:r>
            <a:r>
              <a:rPr lang="en-US" altLang="zh-CN" sz="2400">
                <a:latin typeface="+mn-lt"/>
                <a:ea typeface="+mn-ea"/>
                <a:sym typeface="+mn-ea"/>
              </a:rPr>
              <a:t>→ S_m</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验证算法：</a:t>
            </a:r>
            <a:r>
              <a:rPr lang="en-US" altLang="zh-CN" sz="2400">
                <a:latin typeface="+mn-lt"/>
                <a:ea typeface="+mn-ea"/>
                <a:sym typeface="+mn-ea"/>
              </a:rPr>
              <a:t>Verify(pk_T, m, S_m) → T/F</a:t>
            </a:r>
            <a:endParaRPr lang="en-US" altLang="zh-CN" sz="2400">
              <a:latin typeface="+mn-lt"/>
              <a:ea typeface="+mn-ea"/>
              <a:sym typeface="+mn-ea"/>
            </a:endParaRPr>
          </a:p>
          <a:p>
            <a:pPr marL="342900" lvl="0" indent="-342900">
              <a:lnSpc>
                <a:spcPct val="90000"/>
              </a:lnSpc>
              <a:buFont typeface="Wingdings" panose="05000000000000000000" charset="0"/>
              <a:buChar char="o"/>
            </a:pPr>
            <a:endParaRPr lang="en-US" altLang="zh-CN">
              <a:latin typeface="+mn-lt"/>
              <a:ea typeface="+mn-ea"/>
              <a:sym typeface="+mn-ea"/>
            </a:endParaRPr>
          </a:p>
          <a:p>
            <a:pPr lvl="0">
              <a:lnSpc>
                <a:spcPct val="120000"/>
              </a:lnSpc>
              <a:buFont typeface="Wingdings" panose="05000000000000000000" charset="0"/>
            </a:pPr>
            <a:r>
              <a:rPr lang="zh-CN" altLang="en-US">
                <a:highlight>
                  <a:srgbClr val="00FF00"/>
                </a:highlight>
                <a:latin typeface="+mn-lt"/>
                <a:ea typeface="+mn-ea"/>
                <a:sym typeface="+mn-ea"/>
              </a:rPr>
              <a:t>问题来了</a:t>
            </a:r>
            <a:r>
              <a:rPr lang="zh-CN" altLang="en-US">
                <a:latin typeface="+mn-lt"/>
                <a:ea typeface="+mn-ea"/>
                <a:sym typeface="+mn-ea"/>
              </a:rPr>
              <a:t>：</a:t>
            </a:r>
            <a:r>
              <a:rPr lang="en-US" altLang="zh-CN">
                <a:latin typeface="+mn-lt"/>
                <a:ea typeface="+mn-ea"/>
                <a:sym typeface="+mn-ea"/>
              </a:rPr>
              <a:t> </a:t>
            </a:r>
            <a:r>
              <a:rPr>
                <a:solidFill>
                  <a:schemeClr val="tx1"/>
                </a:solidFill>
                <a:uFillTx/>
                <a:sym typeface="+mn-ea"/>
              </a:rPr>
              <a:t>子签名的计算由子私钥完成，但这些子私钥共享者在签名时需要进行交互吗？如果交互是</a:t>
            </a:r>
            <a:r>
              <a:rPr lang="zh-CN">
                <a:solidFill>
                  <a:schemeClr val="tx1"/>
                </a:solidFill>
                <a:uFillTx/>
                <a:sym typeface="+mn-ea"/>
              </a:rPr>
              <a:t>现有方案</a:t>
            </a:r>
            <a:r>
              <a:rPr>
                <a:solidFill>
                  <a:schemeClr val="tx1"/>
                </a:solidFill>
                <a:uFillTx/>
                <a:sym typeface="+mn-ea"/>
              </a:rPr>
              <a:t>必须的，那我们能不能重新构造方案，使得子签名的计算</a:t>
            </a:r>
            <a:r>
              <a:rPr lang="zh-CN">
                <a:solidFill>
                  <a:schemeClr val="tx1"/>
                </a:solidFill>
                <a:uFillTx/>
                <a:sym typeface="+mn-ea"/>
              </a:rPr>
              <a:t>无须</a:t>
            </a:r>
            <a:r>
              <a:rPr>
                <a:solidFill>
                  <a:schemeClr val="tx1"/>
                </a:solidFill>
                <a:uFillTx/>
                <a:sym typeface="+mn-ea"/>
              </a:rPr>
              <a:t>交互就可以产生？</a:t>
            </a:r>
            <a:endParaRPr>
              <a:solidFill>
                <a:schemeClr val="tx1"/>
              </a:solidFill>
              <a:uFillTx/>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从必须到无须</a:t>
            </a:r>
            <a:r>
              <a:rPr lang="en-US" altLang="zh-CN"/>
              <a:t>                       5/8</a:t>
            </a:r>
            <a:endParaRPr lang="zh-CN" altLang="en-US"/>
          </a:p>
        </p:txBody>
      </p:sp>
      <p:sp>
        <p:nvSpPr>
          <p:cNvPr id="3" name="Text Placeholder 2"/>
          <p:cNvSpPr>
            <a:spLocks noGrp="1"/>
          </p:cNvSpPr>
          <p:nvPr>
            <p:ph type="body" idx="1"/>
          </p:nvPr>
        </p:nvSpPr>
        <p:spPr>
          <a:xfrm>
            <a:off x="207010" y="1350645"/>
            <a:ext cx="8749665" cy="4841875"/>
          </a:xfrm>
        </p:spPr>
        <p:txBody>
          <a:bodyPr>
            <a:normAutofit fontScale="80000"/>
          </a:bodyPr>
          <a:p>
            <a:pPr lvl="0">
              <a:lnSpc>
                <a:spcPct val="90000"/>
              </a:lnSpc>
              <a:buFont typeface="Wingdings" panose="05000000000000000000" charset="0"/>
            </a:pPr>
            <a:r>
              <a:rPr lang="zh-CN" altLang="en-US">
                <a:solidFill>
                  <a:srgbClr val="1F2DA8"/>
                </a:solidFill>
                <a:sym typeface="+mn-ea"/>
              </a:rPr>
              <a:t>新群签名（</a:t>
            </a:r>
            <a:r>
              <a:rPr lang="en-US" altLang="zh-CN">
                <a:solidFill>
                  <a:srgbClr val="1F2DA8"/>
                </a:solidFill>
                <a:sym typeface="+mn-ea"/>
              </a:rPr>
              <a:t>Group </a:t>
            </a:r>
            <a:r>
              <a:rPr lang="en-US">
                <a:solidFill>
                  <a:srgbClr val="1F2DA8"/>
                </a:solidFill>
                <a:sym typeface="+mn-ea"/>
              </a:rPr>
              <a:t>Signatures</a:t>
            </a:r>
            <a:r>
              <a:rPr lang="zh-CN" altLang="en-US">
                <a:solidFill>
                  <a:srgbClr val="1F2DA8"/>
                </a:solidFill>
                <a:sym typeface="+mn-ea"/>
              </a:rPr>
              <a:t>）</a:t>
            </a:r>
            <a:r>
              <a:rPr lang="en-US">
                <a:solidFill>
                  <a:srgbClr val="1F2DA8"/>
                </a:solidFill>
                <a:sym typeface="+mn-ea"/>
              </a:rPr>
              <a:t>:</a:t>
            </a:r>
            <a:endParaRPr lang="en-US">
              <a:solidFill>
                <a:srgbClr val="1F2DA8"/>
              </a:solidFill>
              <a:sym typeface="+mn-ea"/>
            </a:endParaRPr>
          </a:p>
          <a:p>
            <a:pPr marL="342900" lvl="0" indent="-342900">
              <a:lnSpc>
                <a:spcPct val="70000"/>
              </a:lnSpc>
              <a:buFont typeface="Wingdings" panose="05000000000000000000" charset="0"/>
              <a:buChar char="o"/>
            </a:pPr>
            <a:r>
              <a:rPr lang="zh-CN" altLang="en-US">
                <a:latin typeface="+mn-lt"/>
                <a:ea typeface="+mn-ea"/>
                <a:sym typeface="+mn-ea"/>
              </a:rPr>
              <a:t>密钥算法：</a:t>
            </a:r>
            <a:r>
              <a:rPr lang="en-US" altLang="zh-CN">
                <a:latin typeface="+mn-lt"/>
                <a:ea typeface="+mn-ea"/>
                <a:sym typeface="+mn-ea"/>
              </a:rPr>
              <a:t>KeyGen(1^k,n)  → (gpk,gsk_1, gsk_2, ...., gsk_n, tsk)</a:t>
            </a:r>
            <a:endParaRPr lang="en-US" altLang="zh-CN">
              <a:latin typeface="+mn-lt"/>
              <a:ea typeface="+mn-ea"/>
            </a:endParaRPr>
          </a:p>
          <a:p>
            <a:pPr marL="342900" lvl="0" indent="-342900">
              <a:lnSpc>
                <a:spcPct val="70000"/>
              </a:lnSpc>
              <a:buFont typeface="Wingdings" panose="05000000000000000000" charset="0"/>
              <a:buChar char="o"/>
            </a:pPr>
            <a:r>
              <a:rPr lang="zh-CN" altLang="en-US">
                <a:latin typeface="+mn-lt"/>
                <a:ea typeface="+mn-ea"/>
                <a:sym typeface="+mn-ea"/>
              </a:rPr>
              <a:t>撤销算法：</a:t>
            </a:r>
            <a:r>
              <a:rPr lang="en-US" altLang="zh-CN">
                <a:latin typeface="+mn-lt"/>
                <a:ea typeface="+mn-ea"/>
                <a:sym typeface="+mn-ea"/>
              </a:rPr>
              <a:t>Revoke(tsk, RL_old, i) → RL_new</a:t>
            </a:r>
            <a:endParaRPr lang="en-US" altLang="zh-CN">
              <a:latin typeface="+mn-lt"/>
              <a:ea typeface="+mn-ea"/>
              <a:sym typeface="+mn-ea"/>
            </a:endParaRPr>
          </a:p>
          <a:p>
            <a:pPr marL="342900" lvl="0" indent="-342900">
              <a:lnSpc>
                <a:spcPct val="70000"/>
              </a:lnSpc>
              <a:buFont typeface="Wingdings" panose="05000000000000000000" charset="0"/>
              <a:buChar char="o"/>
            </a:pPr>
            <a:r>
              <a:rPr lang="zh-CN" altLang="en-US">
                <a:latin typeface="+mn-lt"/>
                <a:ea typeface="+mn-ea"/>
                <a:sym typeface="+mn-ea"/>
              </a:rPr>
              <a:t>签名算法：</a:t>
            </a:r>
            <a:r>
              <a:rPr lang="en-US" altLang="zh-CN">
                <a:latin typeface="+mn-lt"/>
                <a:ea typeface="+mn-ea"/>
                <a:sym typeface="+mn-ea"/>
              </a:rPr>
              <a:t>Sign(gsk_i,</a:t>
            </a:r>
            <a:r>
              <a:rPr lang="en-US" altLang="zh-CN">
                <a:highlight>
                  <a:srgbClr val="FFFF00"/>
                </a:highlight>
                <a:latin typeface="+mn-lt"/>
                <a:ea typeface="+mn-ea"/>
                <a:sym typeface="+mn-ea"/>
              </a:rPr>
              <a:t>RL_new</a:t>
            </a:r>
            <a:r>
              <a:rPr lang="en-US" altLang="zh-CN">
                <a:latin typeface="+mn-lt"/>
                <a:ea typeface="+mn-ea"/>
                <a:sym typeface="+mn-ea"/>
              </a:rPr>
              <a:t>,  m)  → S_m</a:t>
            </a:r>
            <a:endParaRPr lang="en-US" altLang="zh-CN">
              <a:latin typeface="+mn-lt"/>
              <a:ea typeface="+mn-ea"/>
              <a:sym typeface="+mn-ea"/>
            </a:endParaRPr>
          </a:p>
          <a:p>
            <a:pPr marL="342900" lvl="0" indent="-342900">
              <a:lnSpc>
                <a:spcPct val="70000"/>
              </a:lnSpc>
              <a:buFont typeface="Wingdings" panose="05000000000000000000" charset="0"/>
              <a:buChar char="o"/>
            </a:pPr>
            <a:r>
              <a:rPr lang="zh-CN" altLang="en-US">
                <a:latin typeface="+mn-lt"/>
                <a:ea typeface="+mn-ea"/>
                <a:sym typeface="+mn-ea"/>
              </a:rPr>
              <a:t>验证算法：</a:t>
            </a:r>
            <a:r>
              <a:rPr lang="en-US" altLang="zh-CN">
                <a:latin typeface="+mn-lt"/>
                <a:ea typeface="+mn-ea"/>
                <a:sym typeface="+mn-ea"/>
              </a:rPr>
              <a:t>Verify(gpk, RL_new, m, S_m) → T/F</a:t>
            </a:r>
            <a:endParaRPr lang="en-US" altLang="zh-CN">
              <a:latin typeface="+mn-lt"/>
              <a:ea typeface="+mn-ea"/>
              <a:sym typeface="+mn-ea"/>
            </a:endParaRPr>
          </a:p>
          <a:p>
            <a:pPr marL="342900" lvl="0" indent="-342900">
              <a:lnSpc>
                <a:spcPct val="70000"/>
              </a:lnSpc>
              <a:buFont typeface="Wingdings" panose="05000000000000000000" charset="0"/>
              <a:buChar char="o"/>
            </a:pPr>
            <a:r>
              <a:rPr lang="zh-CN" altLang="en-US">
                <a:latin typeface="+mn-lt"/>
                <a:ea typeface="+mn-ea"/>
                <a:sym typeface="+mn-ea"/>
              </a:rPr>
              <a:t>追踪算法：</a:t>
            </a:r>
            <a:r>
              <a:rPr lang="en-US" altLang="zh-CN">
                <a:latin typeface="+mn-lt"/>
                <a:ea typeface="+mn-ea"/>
                <a:sym typeface="+mn-ea"/>
              </a:rPr>
              <a:t>Open(tsk, m, S_m) → i/⊥</a:t>
            </a:r>
            <a:endParaRPr lang="en-US" altLang="zh-CN">
              <a:latin typeface="+mn-lt"/>
              <a:ea typeface="+mn-ea"/>
              <a:sym typeface="+mn-ea"/>
            </a:endParaRPr>
          </a:p>
          <a:p>
            <a:pPr lvl="0">
              <a:lnSpc>
                <a:spcPct val="90000"/>
              </a:lnSpc>
              <a:buFont typeface="Wingdings" panose="05000000000000000000" charset="0"/>
            </a:pPr>
            <a:r>
              <a:rPr lang="zh-CN" altLang="en-US" sz="3000">
                <a:highlight>
                  <a:srgbClr val="00FF00"/>
                </a:highlight>
                <a:latin typeface="+mn-lt"/>
                <a:ea typeface="+mn-ea"/>
                <a:sym typeface="+mn-ea"/>
              </a:rPr>
              <a:t>问题来了</a:t>
            </a:r>
            <a:r>
              <a:rPr lang="zh-CN" altLang="en-US" sz="3000">
                <a:latin typeface="+mn-lt"/>
                <a:ea typeface="+mn-ea"/>
                <a:sym typeface="+mn-ea"/>
              </a:rPr>
              <a:t>：</a:t>
            </a:r>
            <a:r>
              <a:rPr lang="en-US" altLang="zh-CN" sz="3000">
                <a:latin typeface="+mn-lt"/>
                <a:ea typeface="+mn-ea"/>
                <a:sym typeface="+mn-ea"/>
              </a:rPr>
              <a:t> </a:t>
            </a:r>
            <a:r>
              <a:rPr sz="3000">
                <a:solidFill>
                  <a:schemeClr val="tx1"/>
                </a:solidFill>
                <a:uFillTx/>
                <a:sym typeface="+mn-ea"/>
              </a:rPr>
              <a:t>当小黑被踢出组时，组管理员需要以一种对外公告的方式</a:t>
            </a:r>
            <a:r>
              <a:rPr lang="en-US" sz="3000">
                <a:solidFill>
                  <a:schemeClr val="tx1"/>
                </a:solidFill>
                <a:uFillTx/>
                <a:sym typeface="+mn-ea"/>
              </a:rPr>
              <a:t>RL_new</a:t>
            </a:r>
            <a:r>
              <a:rPr sz="3000">
                <a:solidFill>
                  <a:schemeClr val="tx1"/>
                </a:solidFill>
                <a:uFillTx/>
                <a:sym typeface="+mn-ea"/>
              </a:rPr>
              <a:t>公布小黑已被撤销。否则如果签名计算和签名验证仍然使用之前的参数信息，被撤销的小黑还是照样能对任意的消息签名。 </a:t>
            </a:r>
            <a:r>
              <a:rPr sz="3000">
                <a:solidFill>
                  <a:schemeClr val="tx1"/>
                </a:solidFill>
                <a:highlight>
                  <a:srgbClr val="FFFF00"/>
                </a:highlight>
                <a:uFillTx/>
                <a:sym typeface="+mn-ea"/>
              </a:rPr>
              <a:t>如果现有的方案要求其他组成员必须知晓小黑被开除这则信息</a:t>
            </a:r>
            <a:r>
              <a:rPr sz="3000">
                <a:solidFill>
                  <a:schemeClr val="tx1"/>
                </a:solidFill>
                <a:uFillTx/>
                <a:sym typeface="+mn-ea"/>
              </a:rPr>
              <a:t>，那么我们能不能构造一个其他组成员无需知晓小黑被开除这件事的方案？只需验证者接收更新的信息，签名者从必须知道到</a:t>
            </a:r>
            <a:r>
              <a:rPr lang="zh-CN" sz="3000">
                <a:solidFill>
                  <a:schemeClr val="tx1"/>
                </a:solidFill>
                <a:uFillTx/>
                <a:sym typeface="+mn-ea"/>
              </a:rPr>
              <a:t>无须</a:t>
            </a:r>
            <a:r>
              <a:rPr sz="3000">
                <a:solidFill>
                  <a:schemeClr val="tx1"/>
                </a:solidFill>
                <a:uFillTx/>
                <a:sym typeface="+mn-ea"/>
              </a:rPr>
              <a:t>知道。</a:t>
            </a:r>
            <a:endParaRPr sz="3000">
              <a:solidFill>
                <a:schemeClr val="tx1"/>
              </a:solidFill>
              <a:uFillTx/>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从必须到无须</a:t>
            </a:r>
            <a:r>
              <a:rPr lang="en-US" altLang="zh-CN"/>
              <a:t>                       6/8</a:t>
            </a:r>
            <a:endParaRPr lang="zh-CN" altLang="en-US"/>
          </a:p>
        </p:txBody>
      </p:sp>
      <p:sp>
        <p:nvSpPr>
          <p:cNvPr id="3" name="Text Placeholder 2"/>
          <p:cNvSpPr>
            <a:spLocks noGrp="1"/>
          </p:cNvSpPr>
          <p:nvPr>
            <p:ph type="body" idx="1"/>
          </p:nvPr>
        </p:nvSpPr>
        <p:spPr>
          <a:xfrm>
            <a:off x="207010" y="1350645"/>
            <a:ext cx="8749665" cy="5133975"/>
          </a:xfrm>
        </p:spPr>
        <p:txBody>
          <a:bodyPr>
            <a:normAutofit lnSpcReduction="10000"/>
          </a:bodyPr>
          <a:p>
            <a:pPr lvl="0">
              <a:lnSpc>
                <a:spcPct val="90000"/>
              </a:lnSpc>
              <a:buFont typeface="Wingdings" panose="05000000000000000000" charset="0"/>
            </a:pPr>
            <a:r>
              <a:rPr lang="zh-CN" altLang="en-US">
                <a:solidFill>
                  <a:srgbClr val="1F2DA8"/>
                </a:solidFill>
                <a:sym typeface="+mn-ea"/>
              </a:rPr>
              <a:t>属性签名（</a:t>
            </a:r>
            <a:r>
              <a:rPr lang="en-US" altLang="zh-CN">
                <a:solidFill>
                  <a:srgbClr val="1F2DA8"/>
                </a:solidFill>
                <a:sym typeface="+mn-ea"/>
              </a:rPr>
              <a:t>Attribute-Based </a:t>
            </a:r>
            <a:r>
              <a:rPr lang="en-US">
                <a:solidFill>
                  <a:srgbClr val="1F2DA8"/>
                </a:solidFill>
                <a:sym typeface="+mn-ea"/>
              </a:rPr>
              <a:t>Signatures</a:t>
            </a:r>
            <a:r>
              <a:rPr lang="zh-CN" altLang="en-US">
                <a:solidFill>
                  <a:srgbClr val="1F2DA8"/>
                </a:solidFill>
                <a:sym typeface="+mn-ea"/>
              </a:rPr>
              <a:t>）</a:t>
            </a:r>
            <a:r>
              <a:rPr lang="en-US">
                <a:solidFill>
                  <a:srgbClr val="1F2DA8"/>
                </a:solidFill>
                <a:sym typeface="+mn-ea"/>
              </a:rPr>
              <a:t>:</a:t>
            </a:r>
            <a:endParaRPr lang="en-US">
              <a:solidFill>
                <a:srgbClr val="1F2DA8"/>
              </a:solidFill>
              <a:sym typeface="+mn-ea"/>
            </a:endParaRPr>
          </a:p>
          <a:p>
            <a:pPr marL="342900" lvl="0" indent="-342900">
              <a:lnSpc>
                <a:spcPct val="80000"/>
              </a:lnSpc>
              <a:buFont typeface="Wingdings" panose="05000000000000000000" charset="0"/>
              <a:buChar char="o"/>
            </a:pPr>
            <a:r>
              <a:rPr lang="zh-CN" altLang="en-US">
                <a:latin typeface="+mn-lt"/>
                <a:ea typeface="+mn-ea"/>
                <a:sym typeface="+mn-ea"/>
              </a:rPr>
              <a:t>设置算法：</a:t>
            </a:r>
            <a:r>
              <a:rPr lang="en-US" altLang="zh-CN">
                <a:latin typeface="+mn-lt"/>
                <a:ea typeface="+mn-ea"/>
                <a:sym typeface="+mn-ea"/>
              </a:rPr>
              <a:t>Setup(1^k)  → (mpk,msk)</a:t>
            </a:r>
            <a:endParaRPr lang="en-US" altLang="zh-CN">
              <a:latin typeface="+mn-lt"/>
              <a:ea typeface="+mn-ea"/>
              <a:sym typeface="+mn-ea"/>
            </a:endParaRPr>
          </a:p>
          <a:p>
            <a:pPr marL="342900" lvl="0" indent="-342900">
              <a:lnSpc>
                <a:spcPct val="80000"/>
              </a:lnSpc>
              <a:buFont typeface="Wingdings" panose="05000000000000000000" charset="0"/>
              <a:buChar char="o"/>
            </a:pPr>
            <a:r>
              <a:rPr lang="zh-CN" altLang="en-US">
                <a:latin typeface="+mn-lt"/>
                <a:ea typeface="+mn-ea"/>
                <a:sym typeface="+mn-ea"/>
              </a:rPr>
              <a:t>密钥算法：</a:t>
            </a:r>
            <a:r>
              <a:rPr lang="en-US" altLang="zh-CN">
                <a:latin typeface="+mn-lt"/>
                <a:ea typeface="+mn-ea"/>
                <a:sym typeface="+mn-ea"/>
              </a:rPr>
              <a:t>KeyGen(msk, A)→  d_A, where pk=A</a:t>
            </a:r>
            <a:endParaRPr lang="zh-CN" altLang="en-US">
              <a:latin typeface="+mn-lt"/>
              <a:ea typeface="+mn-ea"/>
              <a:sym typeface="+mn-ea"/>
            </a:endParaRPr>
          </a:p>
          <a:p>
            <a:pPr marL="342900" lvl="0" indent="-342900">
              <a:lnSpc>
                <a:spcPct val="80000"/>
              </a:lnSpc>
              <a:buFont typeface="Wingdings" panose="05000000000000000000" charset="0"/>
              <a:buChar char="o"/>
            </a:pPr>
            <a:r>
              <a:rPr lang="zh-CN" altLang="en-US">
                <a:latin typeface="+mn-lt"/>
                <a:ea typeface="+mn-ea"/>
                <a:sym typeface="+mn-ea"/>
              </a:rPr>
              <a:t>签名算法：</a:t>
            </a:r>
            <a:r>
              <a:rPr lang="en-US" altLang="zh-CN">
                <a:latin typeface="+mn-lt"/>
                <a:ea typeface="+mn-ea"/>
                <a:sym typeface="+mn-ea"/>
              </a:rPr>
              <a:t>Sign(A, d_A, f, m)  → S_f  iff f(A)=1</a:t>
            </a:r>
            <a:endParaRPr lang="en-US" altLang="zh-CN">
              <a:latin typeface="+mn-lt"/>
              <a:ea typeface="+mn-ea"/>
              <a:sym typeface="+mn-ea"/>
            </a:endParaRPr>
          </a:p>
          <a:p>
            <a:pPr marL="342900" lvl="0" indent="-342900">
              <a:lnSpc>
                <a:spcPct val="80000"/>
              </a:lnSpc>
              <a:buFont typeface="Wingdings" panose="05000000000000000000" charset="0"/>
              <a:buChar char="o"/>
            </a:pPr>
            <a:r>
              <a:rPr lang="zh-CN" altLang="en-US">
                <a:latin typeface="+mn-lt"/>
                <a:ea typeface="+mn-ea"/>
                <a:sym typeface="+mn-ea"/>
              </a:rPr>
              <a:t>验证算法：</a:t>
            </a:r>
            <a:r>
              <a:rPr lang="en-US" altLang="zh-CN">
                <a:latin typeface="+mn-lt"/>
                <a:ea typeface="+mn-ea"/>
                <a:sym typeface="+mn-ea"/>
              </a:rPr>
              <a:t>Verify(mpk, m, f, S_f) → T/F</a:t>
            </a:r>
            <a:endParaRPr lang="en-US" altLang="zh-CN">
              <a:latin typeface="+mn-lt"/>
              <a:ea typeface="+mn-ea"/>
              <a:sym typeface="+mn-ea"/>
            </a:endParaRPr>
          </a:p>
          <a:p>
            <a:pPr lvl="0">
              <a:lnSpc>
                <a:spcPct val="100000"/>
              </a:lnSpc>
              <a:buFont typeface="Wingdings" panose="05000000000000000000" charset="0"/>
            </a:pPr>
            <a:endParaRPr lang="zh-CN" altLang="en-US">
              <a:highlight>
                <a:srgbClr val="00FF00"/>
              </a:highlight>
              <a:latin typeface="+mn-lt"/>
              <a:ea typeface="+mn-ea"/>
              <a:sym typeface="+mn-ea"/>
            </a:endParaRPr>
          </a:p>
          <a:p>
            <a:pPr lvl="0">
              <a:lnSpc>
                <a:spcPct val="100000"/>
              </a:lnSpc>
              <a:buFont typeface="Wingdings" panose="05000000000000000000" charset="0"/>
            </a:pPr>
            <a:r>
              <a:rPr lang="zh-CN" altLang="en-US">
                <a:highlight>
                  <a:srgbClr val="00FF00"/>
                </a:highlight>
                <a:latin typeface="+mn-lt"/>
                <a:ea typeface="+mn-ea"/>
                <a:sym typeface="+mn-ea"/>
              </a:rPr>
              <a:t>问题来了</a:t>
            </a:r>
            <a:r>
              <a:rPr lang="zh-CN" altLang="en-US">
                <a:latin typeface="+mn-lt"/>
                <a:ea typeface="+mn-ea"/>
                <a:sym typeface="+mn-ea"/>
              </a:rPr>
              <a:t>：</a:t>
            </a:r>
            <a:r>
              <a:rPr lang="en-US" altLang="zh-CN">
                <a:latin typeface="+mn-lt"/>
                <a:ea typeface="+mn-ea"/>
                <a:sym typeface="+mn-ea"/>
              </a:rPr>
              <a:t> </a:t>
            </a:r>
            <a:r>
              <a:rPr>
                <a:solidFill>
                  <a:schemeClr val="tx1"/>
                </a:solidFill>
                <a:uFillTx/>
                <a:sym typeface="+mn-ea"/>
              </a:rPr>
              <a:t>撤销某个用户</a:t>
            </a:r>
            <a:r>
              <a:rPr lang="zh-CN">
                <a:solidFill>
                  <a:schemeClr val="tx1"/>
                </a:solidFill>
                <a:uFillTx/>
                <a:sym typeface="+mn-ea"/>
              </a:rPr>
              <a:t>（小黑）</a:t>
            </a:r>
            <a:r>
              <a:rPr>
                <a:solidFill>
                  <a:schemeClr val="tx1"/>
                </a:solidFill>
                <a:uFillTx/>
                <a:sym typeface="+mn-ea"/>
              </a:rPr>
              <a:t>的私钥是非常复杂的事，因为</a:t>
            </a:r>
            <a:r>
              <a:rPr lang="zh-CN">
                <a:solidFill>
                  <a:schemeClr val="tx1"/>
                </a:solidFill>
                <a:uFillTx/>
                <a:sym typeface="+mn-ea"/>
              </a:rPr>
              <a:t>小黑</a:t>
            </a:r>
            <a:r>
              <a:rPr>
                <a:solidFill>
                  <a:schemeClr val="tx1"/>
                </a:solidFill>
                <a:uFillTx/>
                <a:sym typeface="+mn-ea"/>
              </a:rPr>
              <a:t>的私钥和</a:t>
            </a:r>
            <a:r>
              <a:rPr lang="zh-CN">
                <a:solidFill>
                  <a:schemeClr val="tx1"/>
                </a:solidFill>
                <a:uFillTx/>
                <a:sym typeface="+mn-ea"/>
              </a:rPr>
              <a:t>老马</a:t>
            </a:r>
            <a:r>
              <a:rPr>
                <a:solidFill>
                  <a:schemeClr val="tx1"/>
                </a:solidFill>
                <a:uFillTx/>
                <a:sym typeface="+mn-ea"/>
              </a:rPr>
              <a:t>的私钥有关联，比如</a:t>
            </a:r>
            <a:r>
              <a:rPr lang="zh-CN">
                <a:solidFill>
                  <a:schemeClr val="tx1"/>
                </a:solidFill>
                <a:uFillTx/>
                <a:sym typeface="+mn-ea"/>
              </a:rPr>
              <a:t>都具有</a:t>
            </a:r>
            <a:r>
              <a:rPr>
                <a:solidFill>
                  <a:schemeClr val="tx1"/>
                </a:solidFill>
                <a:uFillTx/>
                <a:sym typeface="+mn-ea"/>
              </a:rPr>
              <a:t>属性“银行职业”。如果现有的撤销方法要求合法用户</a:t>
            </a:r>
            <a:r>
              <a:rPr lang="zh-CN">
                <a:solidFill>
                  <a:schemeClr val="tx1"/>
                </a:solidFill>
                <a:uFillTx/>
                <a:sym typeface="+mn-ea"/>
              </a:rPr>
              <a:t>老马</a:t>
            </a:r>
            <a:r>
              <a:rPr>
                <a:solidFill>
                  <a:schemeClr val="tx1"/>
                </a:solidFill>
                <a:uFillTx/>
                <a:sym typeface="+mn-ea"/>
              </a:rPr>
              <a:t>必须更新私钥，那么我们能不能构造一个无需更新合法用户私钥的方案呢？也就是合法用户的私钥从必须更新到</a:t>
            </a:r>
            <a:r>
              <a:rPr lang="zh-CN">
                <a:solidFill>
                  <a:schemeClr val="tx1"/>
                </a:solidFill>
                <a:uFillTx/>
                <a:sym typeface="+mn-ea"/>
              </a:rPr>
              <a:t>无须</a:t>
            </a:r>
            <a:r>
              <a:rPr>
                <a:solidFill>
                  <a:schemeClr val="tx1"/>
                </a:solidFill>
                <a:uFillTx/>
                <a:sym typeface="+mn-ea"/>
              </a:rPr>
              <a:t>更新。</a:t>
            </a:r>
            <a:endParaRPr>
              <a:solidFill>
                <a:schemeClr val="tx1"/>
              </a:solidFill>
              <a:uFillTx/>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833120" y="719455"/>
            <a:ext cx="7477125" cy="1362075"/>
          </a:xfrm>
          <a:prstGeom prst="rect">
            <a:avLst/>
          </a:prstGeom>
        </p:spPr>
      </p:pic>
      <p:sp>
        <p:nvSpPr>
          <p:cNvPr id="2" name="Title 1"/>
          <p:cNvSpPr>
            <a:spLocks noGrp="1"/>
          </p:cNvSpPr>
          <p:nvPr>
            <p:ph type="title"/>
          </p:nvPr>
        </p:nvSpPr>
        <p:spPr/>
        <p:txBody>
          <a:bodyPr/>
          <a:p>
            <a:r>
              <a:rPr lang="zh-CN" altLang="en-US">
                <a:sym typeface="+mn-ea"/>
              </a:rPr>
              <a:t>从必须到无须</a:t>
            </a:r>
            <a:r>
              <a:rPr lang="en-US" altLang="zh-CN">
                <a:sym typeface="+mn-ea"/>
              </a:rPr>
              <a:t>                       7/8</a:t>
            </a:r>
            <a:endParaRPr lang="en-US"/>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pic>
        <p:nvPicPr>
          <p:cNvPr id="7" name="Picture 6"/>
          <p:cNvPicPr>
            <a:picLocks noChangeAspect="1"/>
          </p:cNvPicPr>
          <p:nvPr/>
        </p:nvPicPr>
        <p:blipFill>
          <a:blip r:embed="rId2"/>
          <a:stretch>
            <a:fillRect/>
          </a:stretch>
        </p:blipFill>
        <p:spPr>
          <a:xfrm>
            <a:off x="833120" y="2233295"/>
            <a:ext cx="7505700" cy="379095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716280" y="678815"/>
            <a:ext cx="7477125" cy="1676400"/>
          </a:xfrm>
          <a:prstGeom prst="rect">
            <a:avLst/>
          </a:prstGeom>
        </p:spPr>
      </p:pic>
      <p:sp>
        <p:nvSpPr>
          <p:cNvPr id="2" name="Title 1"/>
          <p:cNvSpPr>
            <a:spLocks noGrp="1"/>
          </p:cNvSpPr>
          <p:nvPr>
            <p:ph type="title"/>
          </p:nvPr>
        </p:nvSpPr>
        <p:spPr/>
        <p:txBody>
          <a:bodyPr/>
          <a:p>
            <a:r>
              <a:rPr lang="zh-CN" altLang="en-US">
                <a:sym typeface="+mn-ea"/>
              </a:rPr>
              <a:t>从必须到无须</a:t>
            </a:r>
            <a:r>
              <a:rPr lang="en-US" altLang="zh-CN">
                <a:sym typeface="+mn-ea"/>
              </a:rPr>
              <a:t>                       8/8</a:t>
            </a:r>
            <a:endParaRPr lang="en-US"/>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pic>
        <p:nvPicPr>
          <p:cNvPr id="8" name="Picture 7"/>
          <p:cNvPicPr>
            <a:picLocks noChangeAspect="1"/>
          </p:cNvPicPr>
          <p:nvPr/>
        </p:nvPicPr>
        <p:blipFill>
          <a:blip r:embed="rId2"/>
          <a:stretch>
            <a:fillRect/>
          </a:stretch>
        </p:blipFill>
        <p:spPr>
          <a:xfrm>
            <a:off x="612140" y="2067560"/>
            <a:ext cx="7391400" cy="417195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 y="2705735"/>
            <a:ext cx="8749665" cy="839470"/>
          </a:xfrm>
        </p:spPr>
        <p:txBody>
          <a:bodyPr/>
          <a:lstStyle/>
          <a:p>
            <a:pPr algn="ctr"/>
            <a:r>
              <a:rPr lang="zh-CN" altLang="en-US"/>
              <a:t>第13课（完）</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/45</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从清楚到模糊</a:t>
            </a:r>
            <a:r>
              <a:rPr lang="en-US" altLang="zh-CN"/>
              <a:t>                       2/5</a:t>
            </a:r>
            <a:endParaRPr lang="zh-CN" altLang="en-US"/>
          </a:p>
        </p:txBody>
      </p:sp>
      <p:sp>
        <p:nvSpPr>
          <p:cNvPr id="3" name="Text Placeholder 2"/>
          <p:cNvSpPr>
            <a:spLocks noGrp="1"/>
          </p:cNvSpPr>
          <p:nvPr>
            <p:ph type="body" idx="1"/>
          </p:nvPr>
        </p:nvSpPr>
        <p:spPr>
          <a:xfrm>
            <a:off x="207010" y="1350645"/>
            <a:ext cx="8749665" cy="4791075"/>
          </a:xfrm>
        </p:spPr>
        <p:txBody>
          <a:bodyPr/>
          <a:p>
            <a:pPr marL="457200" indent="-457200">
              <a:buFont typeface="Wingdings" panose="05000000000000000000" charset="0"/>
              <a:buChar char="o"/>
            </a:pPr>
            <a:r>
              <a:t>然而，模糊化的解读方法实在是太多了，而且每一种解读都存在对应的研究问题以及对应的方案构造难点。</a:t>
            </a:r>
          </a:p>
          <a:p>
            <a:pPr marL="457200" indent="-457200">
              <a:buFont typeface="Wingdings" panose="05000000000000000000" charset="0"/>
              <a:buChar char="o"/>
            </a:pPr>
          </a:p>
          <a:p>
            <a:pPr marL="457200" indent="-457200">
              <a:buFont typeface="Wingdings" panose="05000000000000000000" charset="0"/>
              <a:buChar char="o"/>
            </a:pPr>
            <a:r>
              <a:t>以属性签名为例，验证者小明只知道签名者拥有某个特征信息集合pk满足</a:t>
            </a:r>
            <a:r>
              <a:rPr lang="en-US"/>
              <a:t>f</a:t>
            </a:r>
            <a:r>
              <a:t>(pk)=1。那么，在具体的方案的构造中，我们可以实现什么样的函数</a:t>
            </a:r>
            <a:r>
              <a:rPr lang="en-US"/>
              <a:t>f</a:t>
            </a:r>
            <a:r>
              <a:t>呢？</a:t>
            </a:r>
          </a:p>
          <a:p>
            <a:pPr marL="457200" indent="-457200">
              <a:buFont typeface="Wingdings" panose="05000000000000000000" charset="0"/>
              <a:buChar char="o"/>
            </a:pPr>
            <a:r>
              <a:rPr lang="zh-CN"/>
              <a:t>学术圈针对不同的</a:t>
            </a:r>
            <a:r>
              <a:rPr lang="en-US" altLang="zh-CN"/>
              <a:t>f</a:t>
            </a:r>
            <a:r>
              <a:rPr lang="zh-CN" altLang="en-US"/>
              <a:t>提出了一个又一个的方案。</a:t>
            </a:r>
            <a:r>
              <a:t>有简单的，有复杂的，也有一般化的。从时间的发展顺序看，</a:t>
            </a:r>
            <a:r>
              <a:rPr lang="zh-CN"/>
              <a:t>这些</a:t>
            </a:r>
            <a:r>
              <a:t>方案都具有新颖性</a:t>
            </a:r>
            <a:r>
              <a:rPr lang="zh-CN"/>
              <a:t>，超越了人类的认知。</a:t>
            </a:r>
            <a:endParaRPr lang="zh-CN"/>
          </a:p>
          <a:p>
            <a:pPr marL="457200" indent="-457200">
              <a:buFont typeface="Wingdings" panose="05000000000000000000" charset="0"/>
              <a:buChar char="o"/>
            </a:pPr>
            <a:endParaRPr lang="zh-CN"/>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从清楚到模糊</a:t>
            </a:r>
            <a:r>
              <a:rPr lang="en-US" altLang="zh-CN">
                <a:sym typeface="+mn-ea"/>
              </a:rPr>
              <a:t>                       3/5</a:t>
            </a:r>
            <a:endParaRPr lang="en-US"/>
          </a:p>
        </p:txBody>
      </p:sp>
      <p:sp>
        <p:nvSpPr>
          <p:cNvPr id="3" name="Text Placeholder 2"/>
          <p:cNvSpPr>
            <a:spLocks noGrp="1"/>
          </p:cNvSpPr>
          <p:nvPr>
            <p:ph type="body" idx="1"/>
          </p:nvPr>
        </p:nvSpPr>
        <p:spPr>
          <a:xfrm>
            <a:off x="207010" y="1350645"/>
            <a:ext cx="8749665" cy="4907280"/>
          </a:xfrm>
        </p:spPr>
        <p:txBody>
          <a:bodyPr/>
          <a:p>
            <a:pPr>
              <a:buFont typeface="Wingdings" panose="05000000000000000000" charset="0"/>
            </a:pPr>
            <a:r>
              <a:rPr lang="zh-CN" sz="2400">
                <a:solidFill>
                  <a:srgbClr val="1F2DA8"/>
                </a:solidFill>
                <a:sym typeface="+mn-ea"/>
              </a:rPr>
              <a:t>公钥加密</a:t>
            </a:r>
            <a:r>
              <a:rPr lang="en-US" altLang="zh-CN" sz="2400">
                <a:solidFill>
                  <a:srgbClr val="1F2DA8"/>
                </a:solidFill>
                <a:sym typeface="+mn-ea"/>
              </a:rPr>
              <a:t> (Publi-Key Encryption)</a:t>
            </a:r>
            <a:endParaRPr lang="zh-CN" sz="2400">
              <a:solidFill>
                <a:srgbClr val="1F2DA8"/>
              </a:solidFill>
            </a:endParaRPr>
          </a:p>
          <a:p>
            <a:pPr marL="342900" lvl="0" indent="-342900">
              <a:lnSpc>
                <a:spcPct val="9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(pk,sk)</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加密算法：</a:t>
            </a:r>
            <a:r>
              <a:rPr lang="en-US" altLang="zh-CN" sz="2400">
                <a:latin typeface="+mn-lt"/>
                <a:ea typeface="+mn-ea"/>
                <a:sym typeface="+mn-ea"/>
              </a:rPr>
              <a:t>Enc(pk, m)  → CT_m</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解密算法：</a:t>
            </a:r>
            <a:r>
              <a:rPr lang="en-US" altLang="zh-CN" sz="2400">
                <a:latin typeface="+mn-lt"/>
                <a:ea typeface="+mn-ea"/>
                <a:sym typeface="+mn-ea"/>
              </a:rPr>
              <a:t>Dec(sk, CT) → m/⊥</a:t>
            </a:r>
            <a:endParaRPr lang="en-US" altLang="zh-CN" sz="2400">
              <a:latin typeface="+mn-lt"/>
              <a:ea typeface="+mn-ea"/>
              <a:sym typeface="+mn-ea"/>
            </a:endParaRPr>
          </a:p>
          <a:p>
            <a:pPr>
              <a:buFont typeface="Wingdings" panose="05000000000000000000" charset="0"/>
            </a:pPr>
            <a:endParaRPr lang="zh-CN" sz="2400"/>
          </a:p>
          <a:p>
            <a:pPr>
              <a:buFont typeface="Wingdings" panose="05000000000000000000" charset="0"/>
            </a:pPr>
            <a:r>
              <a:rPr lang="zh-CN" altLang="en-US" sz="2400">
                <a:highlight>
                  <a:srgbClr val="FF00FF"/>
                </a:highlight>
                <a:sym typeface="+mn-ea"/>
              </a:rPr>
              <a:t>问题来了</a:t>
            </a:r>
            <a:r>
              <a:rPr lang="zh-CN" altLang="en-US" sz="2400">
                <a:sym typeface="+mn-ea"/>
              </a:rPr>
              <a:t>：假如</a:t>
            </a:r>
            <a:r>
              <a:rPr lang="en-US" altLang="zh-CN" sz="2400">
                <a:sym typeface="+mn-ea"/>
              </a:rPr>
              <a:t>pk</a:t>
            </a:r>
            <a:r>
              <a:rPr lang="zh-CN" altLang="en-US" sz="2400">
                <a:sym typeface="+mn-ea"/>
              </a:rPr>
              <a:t>是小强的公钥。</a:t>
            </a:r>
            <a:r>
              <a:rPr lang="zh-CN" sz="2400">
                <a:sym typeface="+mn-ea"/>
              </a:rPr>
              <a:t>给定一个密文</a:t>
            </a:r>
            <a:r>
              <a:rPr lang="en-US" altLang="zh-CN" sz="2400">
                <a:sym typeface="+mn-ea"/>
              </a:rPr>
              <a:t>CT_m</a:t>
            </a:r>
            <a:r>
              <a:rPr lang="zh-CN" sz="2400">
                <a:sym typeface="+mn-ea"/>
              </a:rPr>
              <a:t>，没有对应私钥的敌人小迪能够通过这个密文知道它的接收者是小强吗？</a:t>
            </a:r>
            <a:r>
              <a:rPr lang="en-US" altLang="zh-CN" sz="2400">
                <a:sym typeface="+mn-ea"/>
              </a:rPr>
              <a:t> </a:t>
            </a:r>
            <a:r>
              <a:rPr lang="zh-CN" altLang="en-US" sz="2400">
                <a:sym typeface="+mn-ea"/>
              </a:rPr>
              <a:t>如果可以，有没有办法让小迪不知道？</a:t>
            </a:r>
            <a:endParaRPr lang="zh-CN" altLang="en-US" sz="2400">
              <a:sym typeface="+mn-ea"/>
            </a:endParaRPr>
          </a:p>
          <a:p>
            <a:pPr>
              <a:buFont typeface="Wingdings" panose="05000000000000000000" charset="0"/>
            </a:pPr>
            <a:endParaRPr lang="zh-CN" altLang="en-US" sz="2400">
              <a:latin typeface="+mn-lt"/>
              <a:ea typeface="+mn-ea"/>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从清楚到模糊</a:t>
            </a:r>
            <a:r>
              <a:rPr lang="en-US" altLang="zh-CN">
                <a:sym typeface="+mn-ea"/>
              </a:rPr>
              <a:t>                       4/5</a:t>
            </a:r>
            <a:endParaRPr lang="en-US"/>
          </a:p>
        </p:txBody>
      </p:sp>
      <p:sp>
        <p:nvSpPr>
          <p:cNvPr id="3" name="Text Placeholder 2"/>
          <p:cNvSpPr>
            <a:spLocks noGrp="1"/>
          </p:cNvSpPr>
          <p:nvPr>
            <p:ph type="body" idx="1"/>
          </p:nvPr>
        </p:nvSpPr>
        <p:spPr>
          <a:xfrm>
            <a:off x="207010" y="1350645"/>
            <a:ext cx="8749665" cy="4907280"/>
          </a:xfrm>
        </p:spPr>
        <p:txBody>
          <a:bodyPr/>
          <a:p>
            <a:pPr>
              <a:buFont typeface="Wingdings" panose="05000000000000000000" charset="0"/>
            </a:pPr>
            <a:r>
              <a:rPr lang="zh-CN" sz="2400">
                <a:solidFill>
                  <a:srgbClr val="1F2DA8"/>
                </a:solidFill>
                <a:sym typeface="+mn-ea"/>
              </a:rPr>
              <a:t>公钥加密</a:t>
            </a:r>
            <a:r>
              <a:rPr lang="en-US" altLang="zh-CN" sz="2400">
                <a:solidFill>
                  <a:srgbClr val="1F2DA8"/>
                </a:solidFill>
                <a:sym typeface="+mn-ea"/>
              </a:rPr>
              <a:t> (Publi-Key Encryption)</a:t>
            </a:r>
            <a:endParaRPr lang="zh-CN" sz="2400">
              <a:solidFill>
                <a:srgbClr val="1F2DA8"/>
              </a:solidFill>
            </a:endParaRPr>
          </a:p>
          <a:p>
            <a:pPr marL="342900" lvl="0" indent="-342900">
              <a:lnSpc>
                <a:spcPct val="90000"/>
              </a:lnSpc>
              <a:buFont typeface="Wingdings" panose="05000000000000000000" charset="0"/>
              <a:buChar char="o"/>
            </a:pPr>
            <a:r>
              <a:rPr lang="zh-CN" altLang="en-US" sz="2400">
                <a:latin typeface="+mn-lt"/>
                <a:ea typeface="+mn-ea"/>
                <a:sym typeface="+mn-ea"/>
              </a:rPr>
              <a:t>密钥算法：</a:t>
            </a:r>
            <a:r>
              <a:rPr lang="en-US" altLang="zh-CN" sz="2400">
                <a:latin typeface="+mn-lt"/>
                <a:ea typeface="+mn-ea"/>
                <a:sym typeface="+mn-ea"/>
              </a:rPr>
              <a:t>KeyGen(1^k)  → (pk,sk)</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加密算法：</a:t>
            </a:r>
            <a:r>
              <a:rPr lang="en-US" altLang="zh-CN" sz="2400">
                <a:latin typeface="+mn-lt"/>
                <a:ea typeface="+mn-ea"/>
                <a:sym typeface="+mn-ea"/>
              </a:rPr>
              <a:t>Enc(pk, m)  → CT_m</a:t>
            </a:r>
            <a:endParaRPr lang="en-US" altLang="zh-CN" sz="2400">
              <a:latin typeface="+mn-lt"/>
              <a:ea typeface="+mn-ea"/>
            </a:endParaRPr>
          </a:p>
          <a:p>
            <a:pPr marL="342900" lvl="0" indent="-342900">
              <a:lnSpc>
                <a:spcPct val="90000"/>
              </a:lnSpc>
              <a:buFont typeface="Wingdings" panose="05000000000000000000" charset="0"/>
              <a:buChar char="o"/>
            </a:pPr>
            <a:r>
              <a:rPr lang="zh-CN" altLang="en-US" sz="2400">
                <a:latin typeface="+mn-lt"/>
                <a:ea typeface="+mn-ea"/>
                <a:sym typeface="+mn-ea"/>
              </a:rPr>
              <a:t>解密算法：</a:t>
            </a:r>
            <a:r>
              <a:rPr lang="en-US" altLang="zh-CN" sz="2400">
                <a:latin typeface="+mn-lt"/>
                <a:ea typeface="+mn-ea"/>
                <a:sym typeface="+mn-ea"/>
              </a:rPr>
              <a:t>Dec(sk, CT) → m/⊥</a:t>
            </a:r>
            <a:endParaRPr lang="en-US" altLang="zh-CN" sz="2400">
              <a:latin typeface="+mn-lt"/>
              <a:ea typeface="+mn-ea"/>
              <a:sym typeface="+mn-ea"/>
            </a:endParaRPr>
          </a:p>
          <a:p>
            <a:pPr>
              <a:buFont typeface="Wingdings" panose="05000000000000000000" charset="0"/>
            </a:pPr>
            <a:endParaRPr lang="zh-CN" sz="2400"/>
          </a:p>
          <a:p>
            <a:pPr>
              <a:buFont typeface="Wingdings" panose="05000000000000000000" charset="0"/>
            </a:pPr>
            <a:r>
              <a:rPr lang="zh-CN" altLang="en-US" sz="2400">
                <a:solidFill>
                  <a:schemeClr val="bg1"/>
                </a:solidFill>
                <a:highlight>
                  <a:srgbClr val="FF0000"/>
                </a:highlight>
                <a:sym typeface="+mn-ea"/>
              </a:rPr>
              <a:t>解决方法</a:t>
            </a:r>
            <a:r>
              <a:rPr lang="zh-CN" altLang="en-US" sz="2400">
                <a:sym typeface="+mn-ea"/>
              </a:rPr>
              <a:t>：</a:t>
            </a:r>
            <a:r>
              <a:rPr lang="zh-CN" sz="2400">
                <a:sym typeface="+mn-ea"/>
              </a:rPr>
              <a:t>学术圈针对这个问题提出了</a:t>
            </a:r>
            <a:r>
              <a:rPr lang="en-US" altLang="zh-CN" sz="2400">
                <a:sym typeface="+mn-ea"/>
              </a:rPr>
              <a:t>anonymous encryption</a:t>
            </a:r>
            <a:r>
              <a:rPr lang="zh-CN" altLang="en-US" sz="2400">
                <a:sym typeface="+mn-ea"/>
              </a:rPr>
              <a:t>。在这个概念里，给定</a:t>
            </a:r>
            <a:r>
              <a:rPr lang="en-US" altLang="zh-CN" sz="2400">
                <a:sym typeface="+mn-ea"/>
              </a:rPr>
              <a:t>pk_0, pk_1</a:t>
            </a:r>
            <a:r>
              <a:rPr lang="zh-CN" altLang="en-US" sz="2400">
                <a:sym typeface="+mn-ea"/>
              </a:rPr>
              <a:t>和一个密文</a:t>
            </a:r>
            <a:r>
              <a:rPr lang="en-US" altLang="zh-CN" sz="2400">
                <a:sym typeface="+mn-ea"/>
              </a:rPr>
              <a:t>CT</a:t>
            </a:r>
            <a:r>
              <a:rPr lang="zh-CN" altLang="en-US" sz="2400">
                <a:sym typeface="+mn-ea"/>
              </a:rPr>
              <a:t>，</a:t>
            </a:r>
            <a:r>
              <a:rPr lang="en-US" altLang="zh-CN" sz="2400">
                <a:sym typeface="+mn-ea"/>
              </a:rPr>
              <a:t> </a:t>
            </a:r>
            <a:r>
              <a:rPr lang="zh-CN" altLang="en-US" sz="2400">
                <a:sym typeface="+mn-ea"/>
              </a:rPr>
              <a:t>敌人小迪无法区分这个密文是通过</a:t>
            </a:r>
            <a:r>
              <a:rPr lang="en-US" altLang="zh-CN" sz="2400">
                <a:sym typeface="+mn-ea"/>
              </a:rPr>
              <a:t>pk_0</a:t>
            </a:r>
            <a:r>
              <a:rPr lang="zh-CN" altLang="en-US" sz="2400">
                <a:sym typeface="+mn-ea"/>
              </a:rPr>
              <a:t>加密的，还是</a:t>
            </a:r>
            <a:r>
              <a:rPr lang="en-US" altLang="zh-CN" sz="2400">
                <a:sym typeface="+mn-ea"/>
              </a:rPr>
              <a:t>pk_1</a:t>
            </a:r>
            <a:r>
              <a:rPr lang="zh-CN" altLang="en-US" sz="2400">
                <a:sym typeface="+mn-ea"/>
              </a:rPr>
              <a:t>加密的。</a:t>
            </a:r>
            <a:endParaRPr lang="zh-CN" altLang="en-US" sz="2400">
              <a:sym typeface="+mn-ea"/>
            </a:endParaRPr>
          </a:p>
          <a:p>
            <a:pPr>
              <a:buFont typeface="Wingdings" panose="05000000000000000000" charset="0"/>
            </a:pPr>
            <a:endParaRPr lang="zh-CN" altLang="en-US" sz="2400">
              <a:latin typeface="+mn-lt"/>
              <a:ea typeface="+mn-ea"/>
              <a:sym typeface="+mn-ea"/>
            </a:endParaRPr>
          </a:p>
          <a:p>
            <a:pPr>
              <a:buFont typeface="Wingdings" panose="05000000000000000000" charset="0"/>
            </a:pPr>
            <a:r>
              <a:rPr lang="zh-CN" altLang="en-US" sz="2400">
                <a:latin typeface="+mn-lt"/>
                <a:ea typeface="+mn-ea"/>
                <a:sym typeface="+mn-ea"/>
              </a:rPr>
              <a:t>说明：</a:t>
            </a:r>
            <a:r>
              <a:rPr lang="en-US" altLang="zh-CN" sz="2400">
                <a:latin typeface="+mn-lt"/>
                <a:ea typeface="+mn-ea"/>
                <a:sym typeface="+mn-ea"/>
              </a:rPr>
              <a:t> </a:t>
            </a:r>
            <a:r>
              <a:rPr lang="zh-CN" altLang="en-US" sz="2400">
                <a:latin typeface="+mn-lt"/>
                <a:ea typeface="+mn-ea"/>
                <a:sym typeface="+mn-ea"/>
              </a:rPr>
              <a:t>算法定义不用改，需要调整的是安全模型。</a:t>
            </a:r>
            <a:endParaRPr lang="zh-CN" altLang="en-US" sz="2400">
              <a:latin typeface="+mn-lt"/>
              <a:ea typeface="+mn-ea"/>
              <a:sym typeface="+mn-ea"/>
            </a:endParaRPr>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tretch>
            <a:fillRect/>
          </a:stretch>
        </p:blipFill>
        <p:spPr>
          <a:xfrm>
            <a:off x="1552575" y="805815"/>
            <a:ext cx="6038850" cy="1295400"/>
          </a:xfrm>
          <a:prstGeom prst="rect">
            <a:avLst/>
          </a:prstGeom>
        </p:spPr>
      </p:pic>
      <p:sp>
        <p:nvSpPr>
          <p:cNvPr id="2" name="Title 1"/>
          <p:cNvSpPr>
            <a:spLocks noGrp="1"/>
          </p:cNvSpPr>
          <p:nvPr>
            <p:ph type="title"/>
          </p:nvPr>
        </p:nvSpPr>
        <p:spPr/>
        <p:txBody>
          <a:bodyPr/>
          <a:p>
            <a:r>
              <a:rPr lang="zh-CN" altLang="en-US">
                <a:sym typeface="+mn-ea"/>
              </a:rPr>
              <a:t>从清楚到模糊</a:t>
            </a:r>
            <a:r>
              <a:rPr lang="en-US" altLang="zh-CN">
                <a:sym typeface="+mn-ea"/>
              </a:rPr>
              <a:t>                       5/5</a:t>
            </a:r>
            <a:endParaRPr lang="en-US"/>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pic>
        <p:nvPicPr>
          <p:cNvPr id="8" name="Picture 7"/>
          <p:cNvPicPr>
            <a:picLocks noChangeAspect="1"/>
          </p:cNvPicPr>
          <p:nvPr/>
        </p:nvPicPr>
        <p:blipFill>
          <a:blip r:embed="rId2"/>
          <a:stretch>
            <a:fillRect/>
          </a:stretch>
        </p:blipFill>
        <p:spPr>
          <a:xfrm>
            <a:off x="771525" y="2252345"/>
            <a:ext cx="7600950" cy="39528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从模糊到清楚</a:t>
            </a:r>
            <a:r>
              <a:rPr lang="en-US" altLang="zh-CN"/>
              <a:t>                       1/7</a:t>
            </a:r>
            <a:endParaRPr lang="zh-CN" altLang="en-US"/>
          </a:p>
        </p:txBody>
      </p:sp>
      <p:sp>
        <p:nvSpPr>
          <p:cNvPr id="3" name="Text Placeholder 2"/>
          <p:cNvSpPr>
            <a:spLocks noGrp="1"/>
          </p:cNvSpPr>
          <p:nvPr>
            <p:ph type="body" idx="1"/>
          </p:nvPr>
        </p:nvSpPr>
        <p:spPr/>
        <p:txBody>
          <a:bodyPr>
            <a:normAutofit lnSpcReduction="10000"/>
          </a:bodyPr>
          <a:p>
            <a:pPr marL="457200" indent="-457200">
              <a:buFont typeface="Wingdings" panose="05000000000000000000" charset="0"/>
              <a:buChar char="o"/>
            </a:pPr>
            <a:r>
              <a:rPr lang="zh-CN" altLang="en-US">
                <a:sym typeface="+mn-ea"/>
              </a:rPr>
              <a:t>模糊可以看成一种隐私保护。</a:t>
            </a:r>
            <a:r>
              <a:rPr lang="en-US"/>
              <a:t>本次升级的逻辑是由于</a:t>
            </a:r>
            <a:r>
              <a:rPr lang="zh-CN" altLang="en-US"/>
              <a:t>隐私保护</a:t>
            </a:r>
            <a:r>
              <a:rPr lang="en-US"/>
              <a:t>功能太强大造成了应用方面的困扰，现在研究人员需要在一定程度上减弱该功能。</a:t>
            </a:r>
            <a:endParaRPr lang="en-US"/>
          </a:p>
          <a:p>
            <a:pPr marL="457200" indent="-457200">
              <a:buFont typeface="Wingdings" panose="05000000000000000000" charset="0"/>
              <a:buChar char="o"/>
            </a:pPr>
            <a:endParaRPr lang="en-US"/>
          </a:p>
          <a:p>
            <a:pPr marL="457200" indent="-457200">
              <a:buFont typeface="Wingdings" panose="05000000000000000000" charset="0"/>
              <a:buChar char="o"/>
            </a:pPr>
            <a:r>
              <a:rPr lang="zh-CN" altLang="en-US">
                <a:highlight>
                  <a:srgbClr val="FFFF00"/>
                </a:highlight>
              </a:rPr>
              <a:t>困扰一</a:t>
            </a:r>
            <a:r>
              <a:rPr lang="zh-CN" altLang="en-US"/>
              <a:t>：有人利用这种隐私做恶</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highlight>
                  <a:srgbClr val="00FF00"/>
                </a:highlight>
              </a:rPr>
              <a:t>困扰二</a:t>
            </a:r>
            <a:r>
              <a:rPr lang="zh-CN" altLang="en-US"/>
              <a:t>：环境改变，隐私保护反而成为负面影响</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因此，我们需要更好的密码技术阻止恶人或应用。</a:t>
            </a:r>
            <a:endParaRPr lang="zh-CN" altLang="en-US"/>
          </a:p>
        </p:txBody>
      </p:sp>
      <p:sp>
        <p:nvSpPr>
          <p:cNvPr id="4" name="Footer Placeholder 3"/>
          <p:cNvSpPr>
            <a:spLocks noGrp="1"/>
          </p:cNvSpPr>
          <p:nvPr>
            <p:ph type="ftr" sz="quarter" idx="11"/>
          </p:nvPr>
        </p:nvSpPr>
        <p:spPr/>
        <p:txBody>
          <a:bodyPr/>
          <a:p>
            <a:r>
              <a:rPr lang="zh-CN" altLang="en-US"/>
              <a:t>《公钥密码学研究方法论》第13课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/45</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11135</Words>
  <Application>WPS Presentation</Application>
  <PresentationFormat>On-screen Show (4:3)</PresentationFormat>
  <Paragraphs>564</Paragraphs>
  <Slides>45</Slides>
  <Notes>41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45</vt:i4>
      </vt:variant>
    </vt:vector>
  </HeadingPairs>
  <TitlesOfParts>
    <vt:vector size="57" baseType="lpstr">
      <vt:lpstr>Arial</vt:lpstr>
      <vt:lpstr>宋体</vt:lpstr>
      <vt:lpstr>Wingdings</vt:lpstr>
      <vt:lpstr>微软雅黑</vt:lpstr>
      <vt:lpstr>Garamond</vt:lpstr>
      <vt:lpstr>仿宋</vt:lpstr>
      <vt:lpstr>黑体</vt:lpstr>
      <vt:lpstr>Wingdings</vt:lpstr>
      <vt:lpstr>Arial Unicode MS</vt:lpstr>
      <vt:lpstr>Calibri</vt:lpstr>
      <vt:lpstr>Office Theme</vt:lpstr>
      <vt:lpstr>1_Office Theme</vt:lpstr>
      <vt:lpstr>公钥密码学研究方法论  </vt:lpstr>
      <vt:lpstr>内容回顾：第四篇论文</vt:lpstr>
      <vt:lpstr>Outline：密码学研究的第四篇论文（中）</vt:lpstr>
      <vt:lpstr>从清楚到模糊                       1/5</vt:lpstr>
      <vt:lpstr>从清楚到模糊                       2/5</vt:lpstr>
      <vt:lpstr>从清楚到模糊                       3/5</vt:lpstr>
      <vt:lpstr>从清楚到模糊                       4/5</vt:lpstr>
      <vt:lpstr>从清楚到模糊                       5/5</vt:lpstr>
      <vt:lpstr>从模糊到清楚                       1/7</vt:lpstr>
      <vt:lpstr>从模糊到清楚                       2/7</vt:lpstr>
      <vt:lpstr>从模糊到清楚                       3/7</vt:lpstr>
      <vt:lpstr>从模糊到清楚                       4/7</vt:lpstr>
      <vt:lpstr>从模糊到清楚                       5/7</vt:lpstr>
      <vt:lpstr>从模糊到清楚                       6/7</vt:lpstr>
      <vt:lpstr>从模糊到清楚                       7/7</vt:lpstr>
      <vt:lpstr>从已知到未知                       1/5</vt:lpstr>
      <vt:lpstr>从已知到未知                       2/5</vt:lpstr>
      <vt:lpstr>从已知到未知                       3/5</vt:lpstr>
      <vt:lpstr>从已知到未知                       4/5</vt:lpstr>
      <vt:lpstr>从已知到未知                       5/5</vt:lpstr>
      <vt:lpstr>从全体到个体                       1/4</vt:lpstr>
      <vt:lpstr>从全体到个体                       2/4</vt:lpstr>
      <vt:lpstr>从全体到个体                       3/4</vt:lpstr>
      <vt:lpstr>从全体到个体                       4/4</vt:lpstr>
      <vt:lpstr>从个体到全体                       1/3</vt:lpstr>
      <vt:lpstr>从个体到全体                       2/3</vt:lpstr>
      <vt:lpstr>从个体到全体                       3/3</vt:lpstr>
      <vt:lpstr>从所有到部分                       1/7</vt:lpstr>
      <vt:lpstr>从所有到部分                       2/7</vt:lpstr>
      <vt:lpstr>从所有到部分                       3/7</vt:lpstr>
      <vt:lpstr>从所有到部分                       4/7</vt:lpstr>
      <vt:lpstr>从所有到部分                       5/7</vt:lpstr>
      <vt:lpstr>从所有到部分                       6/7</vt:lpstr>
      <vt:lpstr>从所有到部分                       7/7</vt:lpstr>
      <vt:lpstr>从先后到同时                       1/2</vt:lpstr>
      <vt:lpstr>从先后到同时                       2/2</vt:lpstr>
      <vt:lpstr>从必须到无须                       1/8</vt:lpstr>
      <vt:lpstr>从必须到无须                       2/8</vt:lpstr>
      <vt:lpstr>从必须到无须                       3/8</vt:lpstr>
      <vt:lpstr>从必须到无须                       4/8</vt:lpstr>
      <vt:lpstr>从必须到无须                       5/8</vt:lpstr>
      <vt:lpstr>从必须到无须                       6/8</vt:lpstr>
      <vt:lpstr>从必须到无须                       7/8</vt:lpstr>
      <vt:lpstr>从必须到无须                       8/8</vt:lpstr>
      <vt:lpstr>第13课（完）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fuchun</dc:creator>
  <cp:lastModifiedBy>fuchun</cp:lastModifiedBy>
  <cp:revision>334</cp:revision>
  <dcterms:created xsi:type="dcterms:W3CDTF">2023-09-01T10:24:00Z</dcterms:created>
  <dcterms:modified xsi:type="dcterms:W3CDTF">2024-03-15T03:47:18Z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796F623A12B24670BD5378CB9944AF64_12</vt:lpwstr>
  </property>
  <property fmtid="{D5CDD505-2E9C-101B-9397-08002B2CF9AE}" pid="3" name="KSOProductBuildVer">
    <vt:lpwstr>1033-12.2.0.13489</vt:lpwstr>
  </property>
</Properties>
</file>