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52" r:id="rId3"/>
  </p:sldMasterIdLst>
  <p:notesMasterIdLst>
    <p:notesMasterId r:id="rId5"/>
  </p:notesMasterIdLst>
  <p:handoutMasterIdLst>
    <p:handoutMasterId r:id="rId52"/>
  </p:handoutMasterIdLst>
  <p:sldIdLst>
    <p:sldId id="256" r:id="rId4"/>
    <p:sldId id="529" r:id="rId6"/>
    <p:sldId id="597" r:id="rId7"/>
    <p:sldId id="482" r:id="rId8"/>
    <p:sldId id="532" r:id="rId9"/>
    <p:sldId id="533" r:id="rId10"/>
    <p:sldId id="534" r:id="rId11"/>
    <p:sldId id="535" r:id="rId12"/>
    <p:sldId id="536" r:id="rId13"/>
    <p:sldId id="537" r:id="rId14"/>
    <p:sldId id="539" r:id="rId15"/>
    <p:sldId id="538" r:id="rId16"/>
    <p:sldId id="540" r:id="rId17"/>
    <p:sldId id="541" r:id="rId18"/>
    <p:sldId id="542" r:id="rId19"/>
    <p:sldId id="543" r:id="rId20"/>
    <p:sldId id="544" r:id="rId21"/>
    <p:sldId id="545" r:id="rId22"/>
    <p:sldId id="546" r:id="rId23"/>
    <p:sldId id="547" r:id="rId24"/>
    <p:sldId id="548" r:id="rId25"/>
    <p:sldId id="549" r:id="rId26"/>
    <p:sldId id="550" r:id="rId27"/>
    <p:sldId id="551" r:id="rId28"/>
    <p:sldId id="552" r:id="rId29"/>
    <p:sldId id="553" r:id="rId30"/>
    <p:sldId id="554" r:id="rId31"/>
    <p:sldId id="555" r:id="rId32"/>
    <p:sldId id="578" r:id="rId33"/>
    <p:sldId id="558" r:id="rId34"/>
    <p:sldId id="559" r:id="rId35"/>
    <p:sldId id="561" r:id="rId36"/>
    <p:sldId id="560" r:id="rId37"/>
    <p:sldId id="562" r:id="rId38"/>
    <p:sldId id="563" r:id="rId39"/>
    <p:sldId id="564" r:id="rId40"/>
    <p:sldId id="565" r:id="rId41"/>
    <p:sldId id="566" r:id="rId42"/>
    <p:sldId id="567" r:id="rId43"/>
    <p:sldId id="568" r:id="rId44"/>
    <p:sldId id="569" r:id="rId45"/>
    <p:sldId id="570" r:id="rId46"/>
    <p:sldId id="571" r:id="rId47"/>
    <p:sldId id="572" r:id="rId48"/>
    <p:sldId id="573" r:id="rId49"/>
    <p:sldId id="576" r:id="rId50"/>
    <p:sldId id="384"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9"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2DA8"/>
    <a:srgbClr val="000000"/>
    <a:srgbClr val="111924"/>
    <a:srgbClr val="090E10"/>
    <a:srgbClr val="213236"/>
    <a:srgbClr val="1F3135"/>
    <a:srgbClr val="C16B08"/>
    <a:srgbClr val="0C2340"/>
    <a:srgbClr val="203135"/>
    <a:srgbClr val="0C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1" autoAdjust="0"/>
    <p:restoredTop sz="94660"/>
  </p:normalViewPr>
  <p:slideViewPr>
    <p:cSldViewPr snapToGrid="0" showGuides="1">
      <p:cViewPr varScale="1">
        <p:scale>
          <a:sx n="92" d="100"/>
          <a:sy n="92" d="100"/>
        </p:scale>
        <p:origin x="-924" y="-102"/>
      </p:cViewPr>
      <p:guideLst>
        <p:guide orient="horz" pos="2199"/>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5" Type="http://schemas.openxmlformats.org/officeDocument/2006/relationships/tableStyles" Target="tableStyles.xml"/><Relationship Id="rId54" Type="http://schemas.openxmlformats.org/officeDocument/2006/relationships/viewProps" Target="viewProps.xml"/><Relationship Id="rId53" Type="http://schemas.openxmlformats.org/officeDocument/2006/relationships/presProps" Target="presProps.xml"/><Relationship Id="rId52" Type="http://schemas.openxmlformats.org/officeDocument/2006/relationships/handoutMaster" Target="handoutMasters/handoutMaster1.xml"/><Relationship Id="rId51" Type="http://schemas.openxmlformats.org/officeDocument/2006/relationships/slide" Target="slides/slide47.xml"/><Relationship Id="rId50" Type="http://schemas.openxmlformats.org/officeDocument/2006/relationships/slide" Target="slides/slide46.xml"/><Relationship Id="rId5" Type="http://schemas.openxmlformats.org/officeDocument/2006/relationships/notesMaster" Target="notesMasters/notesMaster1.xml"/><Relationship Id="rId49" Type="http://schemas.openxmlformats.org/officeDocument/2006/relationships/slide" Target="slides/slide45.xml"/><Relationship Id="rId48" Type="http://schemas.openxmlformats.org/officeDocument/2006/relationships/slide" Target="slides/slide44.xml"/><Relationship Id="rId47" Type="http://schemas.openxmlformats.org/officeDocument/2006/relationships/slide" Target="slides/slide43.xml"/><Relationship Id="rId46" Type="http://schemas.openxmlformats.org/officeDocument/2006/relationships/slide" Target="slides/slide42.xml"/><Relationship Id="rId45" Type="http://schemas.openxmlformats.org/officeDocument/2006/relationships/slide" Target="slides/slide41.xml"/><Relationship Id="rId44" Type="http://schemas.openxmlformats.org/officeDocument/2006/relationships/slide" Target="slides/slide40.xml"/><Relationship Id="rId43" Type="http://schemas.openxmlformats.org/officeDocument/2006/relationships/slide" Target="slides/slide39.xml"/><Relationship Id="rId42" Type="http://schemas.openxmlformats.org/officeDocument/2006/relationships/slide" Target="slides/slide38.xml"/><Relationship Id="rId41" Type="http://schemas.openxmlformats.org/officeDocument/2006/relationships/slide" Target="slides/slide37.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zh-CN" altLang="en-US"/>
              <a:t>这里的</a:t>
            </a:r>
            <a:r>
              <a:rPr lang="en-US" altLang="zh-CN"/>
              <a:t>m’</a:t>
            </a:r>
            <a:r>
              <a:rPr lang="zh-CN" altLang="en-US"/>
              <a:t>不一定等于</a:t>
            </a:r>
            <a:r>
              <a:rPr lang="en-US" altLang="zh-CN"/>
              <a:t>m, (</a:t>
            </a:r>
            <a:r>
              <a:rPr lang="zh-CN" altLang="en-US"/>
              <a:t>即使验证正确</a:t>
            </a:r>
            <a:r>
              <a:rPr lang="en-US" altLang="zh-CN"/>
              <a:t>)</a:t>
            </a:r>
            <a:endParaRPr lang="en-US" altLang="zh-CN"/>
          </a:p>
          <a:p>
            <a:endParaRPr lang="en-US" altLang="zh-CN"/>
          </a:p>
          <a:p>
            <a:r>
              <a:rPr lang="zh-CN" altLang="en-US"/>
              <a:t>只能说任意</a:t>
            </a:r>
            <a:r>
              <a:rPr lang="en-US" altLang="zh-CN"/>
              <a:t>m’, </a:t>
            </a:r>
            <a:r>
              <a:rPr lang="zh-CN" altLang="en-US"/>
              <a:t>存在函数，使得</a:t>
            </a:r>
            <a:r>
              <a:rPr lang="en-US" altLang="zh-CN"/>
              <a:t> h(m’)=y </a:t>
            </a:r>
            <a:r>
              <a:rPr lang="zh-CN" altLang="en-US"/>
              <a:t>的都能通过验证</a:t>
            </a:r>
            <a:r>
              <a:rPr lang="en-US" altLang="zh-CN"/>
              <a:t>  </a:t>
            </a:r>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zh-CN" altLang="en-US"/>
              <a:t>签名者可能是敌人，能对</a:t>
            </a:r>
            <a:r>
              <a:rPr lang="en-US" altLang="zh-CN"/>
              <a:t> </a:t>
            </a:r>
            <a:r>
              <a:rPr lang="zh-CN" altLang="en-US"/>
              <a:t>不可能得到的</a:t>
            </a:r>
            <a:r>
              <a:rPr lang="en-US" altLang="zh-CN"/>
              <a:t>y</a:t>
            </a:r>
            <a:r>
              <a:rPr lang="zh-CN" altLang="en-US"/>
              <a:t>进行签名</a:t>
            </a:r>
            <a:endParaRPr lang="zh-CN" altLang="en-US"/>
          </a:p>
          <a:p>
            <a:endParaRPr lang="zh-CN" altLang="en-US"/>
          </a:p>
          <a:p>
            <a:r>
              <a:rPr lang="zh-CN" altLang="en-US"/>
              <a:t>验证者可能是敌人，区分哪个私钥用于签名</a:t>
            </a:r>
            <a:endParaRPr lang="en-US" altLang="zh-CN"/>
          </a:p>
          <a:p>
            <a:r>
              <a:rPr lang="en-US" altLang="zh-CN"/>
              <a:t> </a:t>
            </a:r>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zh-CN" altLang="en-US"/>
              <a:t>这个讨论起来非常复杂。建议只关注一个点：</a:t>
            </a:r>
            <a:r>
              <a:rPr lang="en-US" altLang="zh-CN"/>
              <a:t> </a:t>
            </a:r>
            <a:r>
              <a:rPr lang="zh-CN"/>
              <a:t>除了想伪造签名，验证者还好奇什么？</a:t>
            </a:r>
            <a:endParaRPr lang="zh-CN"/>
          </a:p>
          <a:p>
            <a:endParaRPr lang="zh-CN"/>
          </a:p>
          <a:p>
            <a:r>
              <a:rPr lang="zh-CN"/>
              <a:t>答：</a:t>
            </a:r>
            <a:r>
              <a:rPr lang="en-US" altLang="zh-CN"/>
              <a:t> </a:t>
            </a:r>
            <a:r>
              <a:rPr lang="zh-CN" altLang="en-US"/>
              <a:t>从</a:t>
            </a:r>
            <a:r>
              <a:rPr lang="en-US" altLang="zh-CN"/>
              <a:t>S_m</a:t>
            </a:r>
            <a:r>
              <a:rPr lang="zh-CN" altLang="en-US"/>
              <a:t>看到这是谁产生的，</a:t>
            </a:r>
            <a:r>
              <a:rPr lang="en-US" altLang="zh-CN"/>
              <a:t> sk_S </a:t>
            </a:r>
            <a:r>
              <a:rPr lang="zh-CN" altLang="en-US"/>
              <a:t>还是</a:t>
            </a:r>
            <a:r>
              <a:rPr lang="en-US" altLang="zh-CN"/>
              <a:t>sk_D</a:t>
            </a:r>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zh-CN" altLang="en-US"/>
              <a:t>不给算法定义了，太复杂，对新手不友好</a:t>
            </a:r>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zh-CN" altLang="en-US"/>
              <a:t>超越了之前的认知，原来它们竟然可以分离</a:t>
            </a:r>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zh-CN" altLang="en-US">
                <a:uFillTx/>
                <a:sym typeface="+mn-ea"/>
              </a:rPr>
              <a:t>[ 房地产中介最终需要收到数字签名支票，而不是可验证的加密支票，否则无法兑现。]</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zh-CN" altLang="en-US"/>
              <a:t>这里用</a:t>
            </a:r>
            <a:r>
              <a:rPr lang="en-US" altLang="zh-CN"/>
              <a:t>pk_D,  </a:t>
            </a:r>
            <a:r>
              <a:rPr lang="zh-CN" altLang="en-US"/>
              <a:t>和故事里的</a:t>
            </a:r>
            <a:r>
              <a:rPr lang="en-US" altLang="zh-CN"/>
              <a:t>pk_F </a:t>
            </a:r>
            <a:r>
              <a:rPr lang="zh-CN" altLang="en-US"/>
              <a:t>一样</a:t>
            </a:r>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zh-CN" altLang="en-US"/>
              <a:t>老马可能是敌人，</a:t>
            </a:r>
            <a:r>
              <a:rPr lang="en-US" altLang="zh-CN"/>
              <a:t>  </a:t>
            </a:r>
            <a:r>
              <a:rPr lang="zh-CN" altLang="en-US"/>
              <a:t>弄个假签名，密文验证通过，但解密得不到签名</a:t>
            </a:r>
            <a:endParaRPr lang="zh-CN" altLang="en-US"/>
          </a:p>
          <a:p>
            <a:r>
              <a:rPr lang="zh-CN" altLang="en-US"/>
              <a:t>密文接收者是敌人，拿到密文可以自己搞到加密的签名。</a:t>
            </a:r>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1. </a:t>
            </a:r>
            <a:r>
              <a:rPr lang="zh-CN" altLang="en-US"/>
              <a:t>签名不能伪造</a:t>
            </a:r>
            <a:endParaRPr lang="zh-CN" altLang="en-US"/>
          </a:p>
          <a:p>
            <a:r>
              <a:rPr lang="en-US" altLang="zh-CN"/>
              <a:t>2. </a:t>
            </a:r>
            <a:r>
              <a:rPr lang="zh-CN" altLang="en-US"/>
              <a:t>验证者不能从签名看到</a:t>
            </a:r>
            <a:r>
              <a:rPr lang="en-US" altLang="zh-CN"/>
              <a:t> </a:t>
            </a:r>
            <a:r>
              <a:rPr lang="zh-CN" altLang="en-US"/>
              <a:t>真正的签名者</a:t>
            </a:r>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zh-CN" altLang="en-US"/>
              <a:t>这里的</a:t>
            </a:r>
            <a:r>
              <a:rPr lang="en-US" altLang="zh-CN"/>
              <a:t>f()=1, 1</a:t>
            </a:r>
            <a:r>
              <a:rPr lang="zh-CN" altLang="en-US"/>
              <a:t>为</a:t>
            </a:r>
            <a:r>
              <a:rPr lang="en-US" altLang="zh-CN"/>
              <a:t> </a:t>
            </a:r>
            <a:r>
              <a:rPr lang="zh-CN" altLang="en-US"/>
              <a:t>真的意思。</a:t>
            </a:r>
            <a:endParaRPr lang="zh-CN" altLang="en-US"/>
          </a:p>
          <a:p>
            <a:endParaRPr lang="zh-CN" altLang="en-US"/>
          </a:p>
          <a:p>
            <a:r>
              <a:rPr lang="zh-CN" altLang="en-US"/>
              <a:t>这里的研究分支很多，因为函数</a:t>
            </a:r>
            <a:r>
              <a:rPr lang="en-US" altLang="zh-CN"/>
              <a:t>f </a:t>
            </a:r>
            <a:r>
              <a:rPr lang="zh-CN" altLang="en-US"/>
              <a:t>不同，构造方法完全不同。</a:t>
            </a:r>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zh-CN" altLang="en-US"/>
              <a:t>只有</a:t>
            </a:r>
            <a:r>
              <a:rPr lang="en-US" altLang="zh-CN"/>
              <a:t>A </a:t>
            </a:r>
            <a:r>
              <a:rPr lang="zh-CN" altLang="en-US"/>
              <a:t>符合</a:t>
            </a:r>
            <a:r>
              <a:rPr lang="en-US" altLang="zh-CN"/>
              <a:t>f </a:t>
            </a:r>
            <a:r>
              <a:rPr lang="zh-CN" altLang="en-US"/>
              <a:t>才可以签名</a:t>
            </a:r>
            <a:endParaRPr lang="en-US" altLang="zh-CN"/>
          </a:p>
          <a:p>
            <a:r>
              <a:rPr lang="zh-CN" altLang="en-US"/>
              <a:t>只能说任意</a:t>
            </a:r>
            <a:r>
              <a:rPr lang="en-US" altLang="zh-CN"/>
              <a:t>m’, </a:t>
            </a:r>
            <a:r>
              <a:rPr lang="zh-CN" altLang="en-US"/>
              <a:t>存在函数，使得</a:t>
            </a:r>
            <a:r>
              <a:rPr lang="en-US" altLang="zh-CN"/>
              <a:t> h(m’)=y </a:t>
            </a:r>
            <a:r>
              <a:rPr lang="zh-CN" altLang="en-US"/>
              <a:t>的都能通过验证</a:t>
            </a:r>
            <a:r>
              <a:rPr lang="en-US" altLang="zh-CN"/>
              <a:t>  </a:t>
            </a:r>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pattFill prst="pct5">
          <a:fgClr>
            <a:schemeClr val="bg1">
              <a:lumMod val="75000"/>
            </a:schemeClr>
          </a:fgClr>
          <a:bgClr>
            <a:srgbClr val="213236"/>
          </a:bgClr>
        </a:patt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6230" y="1122680"/>
            <a:ext cx="8576310" cy="1479550"/>
          </a:xfrm>
          <a:solidFill>
            <a:schemeClr val="bg1"/>
          </a:solidFill>
        </p:spPr>
        <p:txBody>
          <a:bodyPr anchor="ctr" anchorCtr="0"/>
          <a:lstStyle/>
          <a:p>
            <a:pPr algn="ctr"/>
            <a:r>
              <a:rPr lang="en-US" altLang="zh-CN" sz="6600" b="1" dirty="0">
                <a:solidFill>
                  <a:srgbClr val="C16B08"/>
                </a:solidFill>
                <a:latin typeface="微软雅黑" panose="020B0503020204020204" charset="-122"/>
                <a:ea typeface="微软雅黑" panose="020B0503020204020204" charset="-122"/>
              </a:rPr>
              <a:t> </a:t>
            </a:r>
            <a:endParaRPr lang="en-US" altLang="zh-CN" sz="6600" b="1" dirty="0">
              <a:solidFill>
                <a:srgbClr val="C16B08"/>
              </a:solidFill>
              <a:latin typeface="微软雅黑" panose="020B0503020204020204" charset="-122"/>
              <a:ea typeface="微软雅黑" panose="020B0503020204020204" charset="-122"/>
            </a:endParaRPr>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r>
              <a:rPr lang="en-US"/>
              <a:t>《数字签名研究方法论》第11课</a:t>
            </a:r>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pic>
        <p:nvPicPr>
          <p:cNvPr id="7" name="Picture 6"/>
          <p:cNvPicPr>
            <a:picLocks noChangeAspect="1"/>
          </p:cNvPicPr>
          <p:nvPr userDrawn="1"/>
        </p:nvPicPr>
        <p:blipFill>
          <a:blip r:embed="rId2"/>
          <a:stretch>
            <a:fillRect/>
          </a:stretch>
        </p:blipFill>
        <p:spPr>
          <a:xfrm>
            <a:off x="4182745" y="5848985"/>
            <a:ext cx="855980" cy="849630"/>
          </a:xfrm>
          <a:prstGeom prst="rect">
            <a:avLst/>
          </a:prstGeom>
        </p:spPr>
      </p:pic>
    </p:spTree>
  </p:cSld>
  <p:clrMapOvr>
    <a:overrideClrMapping bg1="lt1" tx1="dk1" bg2="lt2" tx2="dk2" accent1="accent1" accent2="accent2" accent3="accent3" accent4="accent4" accent5="accent5" accent6="accent6" hlink="hlink" folHlink="folHlink"/>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7010" y="170815"/>
            <a:ext cx="8749665" cy="839470"/>
          </a:xfrm>
        </p:spPr>
        <p:txBody>
          <a:bodyPr/>
          <a:lstStyle>
            <a:lvl1pPr>
              <a:defRPr b="1">
                <a:latin typeface="微软雅黑" panose="020B0503020204020204" charset="-122"/>
                <a:ea typeface="微软雅黑" panose="020B0503020204020204" charset="-122"/>
              </a:defRPr>
            </a:lvl1pPr>
          </a:lstStyle>
          <a:p>
            <a:r>
              <a:rPr lang="zh-CN" altLang="en-US"/>
              <a:t>我是标题</a:t>
            </a:r>
            <a:endParaRPr lang="zh-CN" alt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r>
              <a:rPr lang="zh-CN" altLang="en-US"/>
              <a:t>《公钥密码学研究方法论》第11课</a:t>
            </a:r>
            <a:endParaRPr lang="zh-CN" alt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r>
              <a:rPr lang="en-US" smtClean="0"/>
              <a:t>/47</a:t>
            </a:r>
            <a:endParaRPr lang="en-US"/>
          </a:p>
        </p:txBody>
      </p:sp>
      <p:sp>
        <p:nvSpPr>
          <p:cNvPr id="8" name="Text Placeholder 7"/>
          <p:cNvSpPr>
            <a:spLocks noGrp="1"/>
          </p:cNvSpPr>
          <p:nvPr>
            <p:ph type="body" idx="1" hasCustomPrompt="1"/>
          </p:nvPr>
        </p:nvSpPr>
        <p:spPr>
          <a:xfrm>
            <a:off x="207010" y="1350645"/>
            <a:ext cx="8749665" cy="4351655"/>
          </a:xfrm>
          <a:prstGeom prst="rect">
            <a:avLst/>
          </a:prstGeom>
        </p:spPr>
        <p:txBody>
          <a:bodyPr vert="horz" lIns="91440" tIns="45720" rIns="91440" bIns="45720" rtlCol="0">
            <a:normAutofit/>
          </a:bodyPr>
          <a:lstStyle>
            <a:lvl1pPr marL="0" indent="0">
              <a:lnSpc>
                <a:spcPct val="100000"/>
              </a:lnSpc>
              <a:buNone/>
              <a:defRPr u="none" strike="noStrike" kern="1200" cap="none" spc="0" normalizeH="0">
                <a:solidFill>
                  <a:schemeClr val="tx1"/>
                </a:solidFill>
                <a:uFillTx/>
                <a:latin typeface="Garamond" panose="02020404030301010803" charset="0"/>
                <a:ea typeface="仿宋" panose="02010609060101010101" charset="-122"/>
              </a:defRPr>
            </a:lvl1pPr>
            <a:lvl5pPr>
              <a:defRPr>
                <a:latin typeface="仿宋" panose="02010609060101010101" charset="-122"/>
                <a:ea typeface="仿宋" panose="02010609060101010101" charset="-122"/>
              </a:defRPr>
            </a:lvl5pPr>
          </a:lstStyle>
          <a:p>
            <a:pPr lvl="0"/>
            <a:r>
              <a:rPr lang="zh-CN" altLang="en-US"/>
              <a:t>这是内容区</a:t>
            </a:r>
            <a:endParaRPr lang="zh-CN" altLang="en-US"/>
          </a:p>
        </p:txBody>
      </p:sp>
      <p:pic>
        <p:nvPicPr>
          <p:cNvPr id="9" name="Picture 8"/>
          <p:cNvPicPr>
            <a:picLocks noChangeAspect="1"/>
          </p:cNvPicPr>
          <p:nvPr userDrawn="1"/>
        </p:nvPicPr>
        <p:blipFill>
          <a:blip r:embed="rId2"/>
          <a:srcRect r="19562" b="-13553"/>
          <a:stretch>
            <a:fillRect/>
          </a:stretch>
        </p:blipFill>
        <p:spPr>
          <a:xfrm>
            <a:off x="207010" y="6297295"/>
            <a:ext cx="8749665" cy="124460"/>
          </a:xfrm>
          <a:prstGeom prst="rect">
            <a:avLst/>
          </a:prstGeom>
        </p:spPr>
      </p:pic>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r>
              <a:rPr lang="en-US"/>
              <a:t>《数字签名研究方法论》第11课</a:t>
            </a:r>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pic>
        <p:nvPicPr>
          <p:cNvPr id="6" name="Picture 5" descr="u2"/>
          <p:cNvPicPr>
            <a:picLocks noChangeAspect="1"/>
          </p:cNvPicPr>
          <p:nvPr userDrawn="1"/>
        </p:nvPicPr>
        <p:blipFill>
          <a:blip r:embed="rId2"/>
          <a:stretch>
            <a:fillRect/>
          </a:stretch>
        </p:blipFill>
        <p:spPr>
          <a:xfrm>
            <a:off x="2495550" y="226695"/>
            <a:ext cx="3962400" cy="3876675"/>
          </a:xfrm>
          <a:prstGeom prst="rect">
            <a:avLst/>
          </a:prstGeom>
        </p:spPr>
      </p:pic>
      <p:sp>
        <p:nvSpPr>
          <p:cNvPr id="7" name="Text Box 6"/>
          <p:cNvSpPr txBox="1"/>
          <p:nvPr userDrawn="1"/>
        </p:nvSpPr>
        <p:spPr>
          <a:xfrm>
            <a:off x="635" y="4664710"/>
            <a:ext cx="9142730" cy="1076325"/>
          </a:xfrm>
          <a:prstGeom prst="rect">
            <a:avLst/>
          </a:prstGeom>
          <a:noFill/>
        </p:spPr>
        <p:txBody>
          <a:bodyPr wrap="square" rtlCol="0">
            <a:spAutoFit/>
          </a:bodyPr>
          <a:lstStyle/>
          <a:p>
            <a:pPr algn="ctr"/>
            <a:r>
              <a:rPr lang="zh-CN" altLang="en-US" sz="6400">
                <a:latin typeface="黑体" panose="02010609060101010101" charset="-122"/>
                <a:ea typeface="黑体" panose="02010609060101010101" charset="-122"/>
              </a:rPr>
              <a:t>道友，你终于还是来了！</a:t>
            </a:r>
            <a:endParaRPr lang="zh-CN" altLang="en-US" sz="6400">
              <a:latin typeface="黑体" panose="02010609060101010101" charset="-122"/>
              <a:ea typeface="黑体" panose="02010609060101010101" charset="-122"/>
            </a:endParaRPr>
          </a:p>
        </p:txBody>
      </p:sp>
    </p:spTree>
  </p:cSld>
  <p:clrMapOvr>
    <a:masterClrMapping/>
  </p:clrMapOvr>
  <p:timing>
    <p:tnLst>
      <p:par>
        <p:cTn id="1" dur="indefinite" restart="never" nodeType="tmRoot"/>
      </p:par>
    </p:tnLst>
  </p:timing>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pattFill prst="pct5">
          <a:fgClr>
            <a:schemeClr val="bg1">
              <a:lumMod val="75000"/>
            </a:schemeClr>
          </a:fgClr>
          <a:bgClr>
            <a:srgbClr val="213236"/>
          </a:bgClr>
        </a:patt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6230" y="1122680"/>
            <a:ext cx="8576310" cy="1479550"/>
          </a:xfrm>
          <a:solidFill>
            <a:schemeClr val="bg1"/>
          </a:solidFill>
        </p:spPr>
        <p:txBody>
          <a:bodyPr anchor="ctr" anchorCtr="0"/>
          <a:lstStyle/>
          <a:p>
            <a:pPr algn="ctr"/>
            <a:r>
              <a:rPr lang="en-US" altLang="zh-CN" sz="6600" b="1" dirty="0">
                <a:solidFill>
                  <a:srgbClr val="C16B08"/>
                </a:solidFill>
                <a:latin typeface="微软雅黑" panose="020B0503020204020204" charset="-122"/>
                <a:ea typeface="微软雅黑" panose="020B0503020204020204" charset="-122"/>
              </a:rPr>
              <a:t> </a:t>
            </a:r>
            <a:endParaRPr lang="en-US" altLang="zh-CN" sz="6600" b="1" dirty="0">
              <a:solidFill>
                <a:srgbClr val="C16B08"/>
              </a:solidFill>
              <a:latin typeface="微软雅黑" panose="020B0503020204020204" charset="-122"/>
              <a:ea typeface="微软雅黑" panose="020B0503020204020204" charset="-122"/>
            </a:endParaRPr>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r>
              <a:rPr lang="en-US"/>
              <a:t>《数字签名研究方法论》第11课</a:t>
            </a:r>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pic>
        <p:nvPicPr>
          <p:cNvPr id="11270" name="Picture 2"/>
          <p:cNvPicPr>
            <a:picLocks noChangeAspect="1"/>
          </p:cNvPicPr>
          <p:nvPr userDrawn="1"/>
        </p:nvPicPr>
        <p:blipFill>
          <a:blip r:embed="rId2"/>
          <a:srcRect l="8949" b="17923"/>
          <a:stretch>
            <a:fillRect/>
          </a:stretch>
        </p:blipFill>
        <p:spPr>
          <a:xfrm>
            <a:off x="8357870" y="1133475"/>
            <a:ext cx="534670" cy="567055"/>
          </a:xfrm>
          <a:prstGeom prst="rect">
            <a:avLst/>
          </a:prstGeom>
          <a:noFill/>
          <a:ln w="9525">
            <a:noFill/>
          </a:ln>
        </p:spPr>
      </p:pic>
      <p:pic>
        <p:nvPicPr>
          <p:cNvPr id="7" name="Picture 6"/>
          <p:cNvPicPr>
            <a:picLocks noChangeAspect="1"/>
          </p:cNvPicPr>
          <p:nvPr userDrawn="1"/>
        </p:nvPicPr>
        <p:blipFill>
          <a:blip r:embed="rId3"/>
          <a:stretch>
            <a:fillRect/>
          </a:stretch>
        </p:blipFill>
        <p:spPr>
          <a:xfrm>
            <a:off x="4182745" y="5848985"/>
            <a:ext cx="855980" cy="849630"/>
          </a:xfrm>
          <a:prstGeom prst="rect">
            <a:avLst/>
          </a:prstGeom>
        </p:spPr>
      </p:pic>
    </p:spTree>
  </p:cSld>
  <p:clrMapOvr>
    <a:overrideClrMapping bg1="lt1" tx1="dk1" bg2="lt2" tx2="dk2" accent1="accent1" accent2="accent2" accent3="accent3" accent4="accent4" accent5="accent5" accent6="accent6" hlink="hlink" folHlink="folHlink"/>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7010" y="170815"/>
            <a:ext cx="8749665" cy="839470"/>
          </a:xfrm>
        </p:spPr>
        <p:txBody>
          <a:bodyPr/>
          <a:lstStyle>
            <a:lvl1pPr>
              <a:defRPr b="1">
                <a:latin typeface="微软雅黑" panose="020B0503020204020204" charset="-122"/>
                <a:ea typeface="微软雅黑" panose="020B0503020204020204" charset="-122"/>
              </a:defRPr>
            </a:lvl1pPr>
          </a:lstStyle>
          <a:p>
            <a:r>
              <a:rPr lang="zh-CN" altLang="en-US"/>
              <a:t>我是标题</a:t>
            </a:r>
            <a:endParaRPr lang="zh-CN" alt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r>
              <a:rPr lang="zh-CN" altLang="en-US"/>
              <a:t>《公钥密码学研究方法论》第11课</a:t>
            </a:r>
            <a:endParaRPr lang="zh-CN" alt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r>
              <a:rPr lang="en-US" smtClean="0"/>
              <a:t>/47</a:t>
            </a:r>
            <a:endParaRPr lang="en-US"/>
          </a:p>
        </p:txBody>
      </p:sp>
      <p:sp>
        <p:nvSpPr>
          <p:cNvPr id="8" name="Text Placeholder 7"/>
          <p:cNvSpPr>
            <a:spLocks noGrp="1"/>
          </p:cNvSpPr>
          <p:nvPr>
            <p:ph type="body" idx="1" hasCustomPrompt="1"/>
          </p:nvPr>
        </p:nvSpPr>
        <p:spPr>
          <a:xfrm>
            <a:off x="207010" y="1350645"/>
            <a:ext cx="8749665" cy="4351655"/>
          </a:xfrm>
          <a:prstGeom prst="rect">
            <a:avLst/>
          </a:prstGeom>
        </p:spPr>
        <p:txBody>
          <a:bodyPr vert="horz" lIns="91440" tIns="45720" rIns="91440" bIns="45720" rtlCol="0">
            <a:normAutofit/>
          </a:bodyPr>
          <a:lstStyle>
            <a:lvl1pPr marL="0" indent="0">
              <a:lnSpc>
                <a:spcPct val="100000"/>
              </a:lnSpc>
              <a:buNone/>
              <a:defRPr u="none" strike="noStrike" kern="1200" cap="none" spc="0" normalizeH="0">
                <a:solidFill>
                  <a:schemeClr val="tx1"/>
                </a:solidFill>
                <a:uFillTx/>
                <a:latin typeface="Garamond" panose="02020404030301010803" charset="0"/>
                <a:ea typeface="仿宋" panose="02010609060101010101" charset="-122"/>
              </a:defRPr>
            </a:lvl1pPr>
            <a:lvl5pPr>
              <a:defRPr>
                <a:latin typeface="仿宋" panose="02010609060101010101" charset="-122"/>
                <a:ea typeface="仿宋" panose="02010609060101010101" charset="-122"/>
              </a:defRPr>
            </a:lvl5pPr>
          </a:lstStyle>
          <a:p>
            <a:pPr lvl="0"/>
            <a:r>
              <a:rPr lang="zh-CN" altLang="en-US"/>
              <a:t>这是内容区</a:t>
            </a:r>
            <a:endParaRPr lang="zh-CN" altLang="en-US"/>
          </a:p>
        </p:txBody>
      </p:sp>
      <p:pic>
        <p:nvPicPr>
          <p:cNvPr id="9" name="Picture 8"/>
          <p:cNvPicPr>
            <a:picLocks noChangeAspect="1"/>
          </p:cNvPicPr>
          <p:nvPr userDrawn="1"/>
        </p:nvPicPr>
        <p:blipFill>
          <a:blip r:embed="rId2"/>
          <a:srcRect r="19562" b="-13553"/>
          <a:stretch>
            <a:fillRect/>
          </a:stretch>
        </p:blipFill>
        <p:spPr>
          <a:xfrm>
            <a:off x="207010" y="6297295"/>
            <a:ext cx="8749665" cy="124460"/>
          </a:xfrm>
          <a:prstGeom prst="rect">
            <a:avLst/>
          </a:prstGeom>
        </p:spPr>
      </p:pic>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r>
              <a:rPr lang="en-US"/>
              <a:t>《数字签名研究方法论》第11课</a:t>
            </a:r>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pic>
        <p:nvPicPr>
          <p:cNvPr id="6" name="Picture 5" descr="u2"/>
          <p:cNvPicPr>
            <a:picLocks noChangeAspect="1"/>
          </p:cNvPicPr>
          <p:nvPr userDrawn="1"/>
        </p:nvPicPr>
        <p:blipFill>
          <a:blip r:embed="rId2"/>
          <a:stretch>
            <a:fillRect/>
          </a:stretch>
        </p:blipFill>
        <p:spPr>
          <a:xfrm>
            <a:off x="2495550" y="226695"/>
            <a:ext cx="3962400" cy="3876675"/>
          </a:xfrm>
          <a:prstGeom prst="rect">
            <a:avLst/>
          </a:prstGeom>
        </p:spPr>
      </p:pic>
      <p:sp>
        <p:nvSpPr>
          <p:cNvPr id="7" name="Text Box 6"/>
          <p:cNvSpPr txBox="1"/>
          <p:nvPr userDrawn="1"/>
        </p:nvSpPr>
        <p:spPr>
          <a:xfrm>
            <a:off x="635" y="4664710"/>
            <a:ext cx="9142730" cy="1076325"/>
          </a:xfrm>
          <a:prstGeom prst="rect">
            <a:avLst/>
          </a:prstGeom>
          <a:noFill/>
        </p:spPr>
        <p:txBody>
          <a:bodyPr wrap="square" rtlCol="0">
            <a:spAutoFit/>
          </a:bodyPr>
          <a:lstStyle/>
          <a:p>
            <a:pPr algn="ctr"/>
            <a:r>
              <a:rPr lang="zh-CN" altLang="en-US" sz="6400">
                <a:latin typeface="黑体" panose="02010609060101010101" charset="-122"/>
                <a:ea typeface="黑体" panose="02010609060101010101" charset="-122"/>
              </a:rPr>
              <a:t>道友，你终于还是来了！</a:t>
            </a:r>
            <a:endParaRPr lang="zh-CN" altLang="en-US" sz="6400">
              <a:latin typeface="黑体" panose="02010609060101010101" charset="-122"/>
              <a:ea typeface="黑体" panose="02010609060101010101" charset="-122"/>
            </a:endParaRPr>
          </a:p>
        </p:txBody>
      </p:sp>
    </p:spTree>
  </p:cSld>
  <p:clrMapOvr>
    <a:masterClrMapping/>
  </p:clrMapOvr>
  <p:timing>
    <p:tnLst>
      <p:par>
        <p:cTn id="1" dur="indefinite" restart="never" nodeType="tmRoot"/>
      </p:par>
    </p:tnLst>
  </p:timing>
  <p:hf hdr="0" dt="0"/>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t>
            </a:r>
            <a:r>
              <a:rPr lang="zh-CN" altLang="en-US"/>
              <a:t>公钥密码学</a:t>
            </a:r>
            <a:r>
              <a:rPr lang="en-US"/>
              <a:t>研究方法论》第11课</a:t>
            </a: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t>
            </a:r>
            <a:r>
              <a:rPr lang="zh-CN" altLang="en-US"/>
              <a:t>公钥密码学</a:t>
            </a:r>
            <a:r>
              <a:rPr lang="en-US"/>
              <a:t>研究方法论》第11课</a:t>
            </a: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8.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image" Target="../media/image8.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1.png"/><Relationship Id="rId1" Type="http://schemas.openxmlformats.org/officeDocument/2006/relationships/image" Target="../media/image10.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png"/><Relationship Id="rId1" Type="http://schemas.openxmlformats.org/officeDocument/2006/relationships/image" Target="../media/image6.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image" Target="../media/image12.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1"/>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8440" y="1122680"/>
            <a:ext cx="8721725" cy="1479550"/>
          </a:xfrm>
          <a:solidFill>
            <a:schemeClr val="bg1"/>
          </a:solidFill>
        </p:spPr>
        <p:txBody>
          <a:bodyPr anchor="ctr" anchorCtr="0"/>
          <a:lstStyle/>
          <a:p>
            <a:pPr algn="ctr"/>
            <a:r>
              <a:rPr lang="zh-CN" altLang="en-US" sz="6000" b="1" dirty="0">
                <a:solidFill>
                  <a:srgbClr val="C16B08"/>
                </a:solidFill>
                <a:latin typeface="微软雅黑" panose="020B0503020204020204" charset="-122"/>
                <a:ea typeface="微软雅黑" panose="020B0503020204020204" charset="-122"/>
              </a:rPr>
              <a:t>公钥密码学研究方法论</a:t>
            </a:r>
            <a:r>
              <a:rPr lang="en-US" altLang="zh-CN" sz="6000" b="1" dirty="0">
                <a:solidFill>
                  <a:srgbClr val="C16B08"/>
                </a:solidFill>
                <a:latin typeface="微软雅黑" panose="020B0503020204020204" charset="-122"/>
                <a:ea typeface="微软雅黑" panose="020B0503020204020204" charset="-122"/>
              </a:rPr>
              <a:t>  </a:t>
            </a:r>
            <a:endParaRPr lang="en-US" altLang="zh-CN" sz="6000" b="1" dirty="0">
              <a:solidFill>
                <a:srgbClr val="C16B08"/>
              </a:solidFill>
              <a:latin typeface="微软雅黑" panose="020B0503020204020204" charset="-122"/>
              <a:ea typeface="微软雅黑" panose="020B0503020204020204" charset="-122"/>
            </a:endParaRPr>
          </a:p>
        </p:txBody>
      </p:sp>
      <p:sp>
        <p:nvSpPr>
          <p:cNvPr id="11" name="Rectangle 10"/>
          <p:cNvSpPr/>
          <p:nvPr/>
        </p:nvSpPr>
        <p:spPr>
          <a:xfrm>
            <a:off x="1750695" y="4001770"/>
            <a:ext cx="5719445" cy="1630045"/>
          </a:xfrm>
          <a:prstGeom prst="rect">
            <a:avLst/>
          </a:prstGeom>
          <a:solidFill>
            <a:schemeClr val="bg1">
              <a:alpha val="84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350" b="0" i="0" u="none" strike="noStrike" kern="1200" cap="none" spc="0" normalizeH="0" baseline="0" noProof="0" dirty="0">
              <a:ln>
                <a:noFill/>
              </a:ln>
              <a:solidFill>
                <a:srgbClr val="FF0000"/>
              </a:solidFill>
              <a:effectLst/>
              <a:uLnTx/>
              <a:uFillTx/>
              <a:latin typeface="+mn-lt"/>
              <a:ea typeface="+mn-ea"/>
              <a:cs typeface="+mn-cs"/>
            </a:endParaRPr>
          </a:p>
        </p:txBody>
      </p:sp>
      <p:sp>
        <p:nvSpPr>
          <p:cNvPr id="11272" name="Text Box 2"/>
          <p:cNvSpPr txBox="1"/>
          <p:nvPr/>
        </p:nvSpPr>
        <p:spPr>
          <a:xfrm>
            <a:off x="1750695" y="3988435"/>
            <a:ext cx="5719445" cy="1630045"/>
          </a:xfrm>
          <a:prstGeom prst="rect">
            <a:avLst/>
          </a:prstGeom>
          <a:noFill/>
          <a:ln w="9525">
            <a:noFill/>
          </a:ln>
        </p:spPr>
        <p:txBody>
          <a:bodyPr wrap="square" anchor="t" anchorCtr="0">
            <a:noAutofit/>
          </a:bodyPr>
          <a:lstStyle/>
          <a:p>
            <a:pPr algn="ctr">
              <a:lnSpc>
                <a:spcPct val="80000"/>
              </a:lnSpc>
              <a:spcBef>
                <a:spcPts val="0"/>
              </a:spcBef>
              <a:spcAft>
                <a:spcPts val="0"/>
              </a:spcAft>
            </a:pPr>
            <a:r>
              <a:rPr lang="en-US" altLang="zh-CN" sz="3200">
                <a:latin typeface="Arial" panose="020B0604020202020204" pitchFamily="34" charset="0"/>
              </a:rPr>
              <a:t>Xiaohan Zhao</a:t>
            </a:r>
            <a:endParaRPr lang="en-US" altLang="zh-CN" sz="3200">
              <a:latin typeface="Arial" panose="020B0604020202020204" pitchFamily="34" charset="0"/>
            </a:endParaRPr>
          </a:p>
          <a:p>
            <a:pPr algn="ctr">
              <a:lnSpc>
                <a:spcPct val="80000"/>
              </a:lnSpc>
              <a:spcBef>
                <a:spcPts val="0"/>
              </a:spcBef>
              <a:spcAft>
                <a:spcPts val="0"/>
              </a:spcAft>
            </a:pPr>
            <a:r>
              <a:rPr lang="zh-CN" altLang="en-US" sz="3200" b="1">
                <a:latin typeface="微软雅黑" panose="020B0503020204020204" charset="-122"/>
                <a:ea typeface="微软雅黑" panose="020B0503020204020204" charset="-122"/>
              </a:rPr>
              <a:t>赵小涵</a:t>
            </a:r>
            <a:endParaRPr lang="zh-CN" altLang="en-US" sz="3200">
              <a:latin typeface="微软雅黑" panose="020B0503020204020204" charset="-122"/>
              <a:ea typeface="微软雅黑" panose="020B0503020204020204" charset="-122"/>
            </a:endParaRPr>
          </a:p>
          <a:p>
            <a:pPr algn="ctr">
              <a:lnSpc>
                <a:spcPct val="80000"/>
              </a:lnSpc>
              <a:spcBef>
                <a:spcPts val="0"/>
              </a:spcBef>
              <a:spcAft>
                <a:spcPts val="0"/>
              </a:spcAft>
            </a:pPr>
            <a:endParaRPr lang="en-US" altLang="zh-CN" sz="3200">
              <a:latin typeface="Arial" panose="020B0604020202020204" pitchFamily="34" charset="0"/>
            </a:endParaRPr>
          </a:p>
          <a:p>
            <a:pPr algn="ctr">
              <a:lnSpc>
                <a:spcPct val="80000"/>
              </a:lnSpc>
              <a:spcBef>
                <a:spcPts val="0"/>
              </a:spcBef>
              <a:spcAft>
                <a:spcPts val="0"/>
              </a:spcAft>
            </a:pPr>
            <a:r>
              <a:rPr lang="zh-CN" altLang="en-US" sz="3200">
                <a:latin typeface="微软雅黑" panose="020B0503020204020204" charset="-122"/>
                <a:ea typeface="微软雅黑" panose="020B0503020204020204" charset="-122"/>
              </a:rPr>
              <a:t>西安电子科技大学</a:t>
            </a:r>
            <a:endParaRPr lang="zh-CN" altLang="en-US" sz="3200">
              <a:latin typeface="微软雅黑" panose="020B0503020204020204" charset="-122"/>
              <a:ea typeface="微软雅黑" panose="020B0503020204020204" charset="-122"/>
            </a:endParaRPr>
          </a:p>
        </p:txBody>
      </p:sp>
      <p:sp>
        <p:nvSpPr>
          <p:cNvPr id="4" name="Text Box 3"/>
          <p:cNvSpPr txBox="1"/>
          <p:nvPr/>
        </p:nvSpPr>
        <p:spPr>
          <a:xfrm>
            <a:off x="2286000" y="2875280"/>
            <a:ext cx="4572000" cy="706755"/>
          </a:xfrm>
          <a:prstGeom prst="rect">
            <a:avLst/>
          </a:prstGeom>
          <a:noFill/>
        </p:spPr>
        <p:txBody>
          <a:bodyPr wrap="square" rtlCol="0" anchor="t">
            <a:spAutoFit/>
          </a:bodyPr>
          <a:lstStyle/>
          <a:p>
            <a:pPr algn="ctr"/>
            <a:r>
              <a:rPr lang="zh-CN" altLang="en-US" sz="4000" b="1" dirty="0">
                <a:solidFill>
                  <a:srgbClr val="C16B08"/>
                </a:solidFill>
                <a:latin typeface="微软雅黑" panose="020B0503020204020204" charset="-122"/>
                <a:ea typeface="微软雅黑" panose="020B0503020204020204" charset="-122"/>
                <a:cs typeface="+mj-cs"/>
                <a:sym typeface="+mn-ea"/>
              </a:rPr>
              <a:t>第11课</a:t>
            </a:r>
            <a:endParaRPr lang="zh-CN" altLang="en-US" sz="4000" b="1" dirty="0">
              <a:solidFill>
                <a:srgbClr val="C16B08"/>
              </a:solidFill>
              <a:latin typeface="微软雅黑" panose="020B0503020204020204" charset="-122"/>
              <a:ea typeface="微软雅黑" panose="020B0503020204020204" charset="-122"/>
              <a:cs typeface="+mj-cs"/>
              <a:sym typeface="+mn-ea"/>
            </a:endParaRPr>
          </a:p>
        </p:txBody>
      </p:sp>
      <p:pic>
        <p:nvPicPr>
          <p:cNvPr id="11270" name="Picture 2"/>
          <p:cNvPicPr>
            <a:picLocks noChangeAspect="1"/>
          </p:cNvPicPr>
          <p:nvPr/>
        </p:nvPicPr>
        <p:blipFill>
          <a:blip r:embed="rId2"/>
          <a:srcRect l="8949" b="17923"/>
          <a:stretch>
            <a:fillRect/>
          </a:stretch>
        </p:blipFill>
        <p:spPr>
          <a:xfrm>
            <a:off x="8395335" y="1136650"/>
            <a:ext cx="511175" cy="542290"/>
          </a:xfrm>
          <a:prstGeom prst="rect">
            <a:avLst/>
          </a:prstGeom>
          <a:noFill/>
          <a:ln w="9525">
            <a:noFill/>
          </a:ln>
        </p:spPr>
      </p:pic>
      <p:pic>
        <p:nvPicPr>
          <p:cNvPr id="7" name="Picture 6"/>
          <p:cNvPicPr>
            <a:picLocks noChangeAspect="1"/>
          </p:cNvPicPr>
          <p:nvPr/>
        </p:nvPicPr>
        <p:blipFill>
          <a:blip r:embed="rId3"/>
          <a:stretch>
            <a:fillRect/>
          </a:stretch>
        </p:blipFill>
        <p:spPr>
          <a:xfrm>
            <a:off x="4182745" y="5848985"/>
            <a:ext cx="855980" cy="84963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验证超越二：可验证加密签名</a:t>
            </a:r>
            <a:r>
              <a:rPr lang="en-US" altLang="zh-CN"/>
              <a:t>  3/8</a:t>
            </a:r>
            <a:endParaRPr lang="zh-CN" altLang="en-US"/>
          </a:p>
        </p:txBody>
      </p:sp>
      <p:sp>
        <p:nvSpPr>
          <p:cNvPr id="3" name="Text Placeholder 2"/>
          <p:cNvSpPr>
            <a:spLocks noGrp="1"/>
          </p:cNvSpPr>
          <p:nvPr>
            <p:ph type="body" idx="1"/>
          </p:nvPr>
        </p:nvSpPr>
        <p:spPr>
          <a:xfrm>
            <a:off x="207010" y="1350645"/>
            <a:ext cx="8749665" cy="4755515"/>
          </a:xfrm>
        </p:spPr>
        <p:txBody>
          <a:bodyPr>
            <a:noAutofit/>
          </a:bodyPr>
          <a:p>
            <a:pPr>
              <a:buFont typeface="Wingdings" panose="05000000000000000000" charset="0"/>
            </a:pPr>
            <a:r>
              <a:rPr lang="zh-CN" altLang="en-US">
                <a:solidFill>
                  <a:schemeClr val="tx1"/>
                </a:solidFill>
                <a:uFillTx/>
              </a:rPr>
              <a:t>可验证加密签名（Verifiably Encrypted Signatures）应用：</a:t>
            </a:r>
            <a:endParaRPr lang="zh-CN" altLang="en-US">
              <a:solidFill>
                <a:schemeClr val="tx1"/>
              </a:solidFill>
              <a:uFillTx/>
            </a:endParaRPr>
          </a:p>
          <a:p>
            <a:pPr>
              <a:buFont typeface="Wingdings" panose="05000000000000000000" charset="0"/>
            </a:pPr>
            <a:endParaRPr lang="zh-CN" altLang="en-US">
              <a:solidFill>
                <a:schemeClr val="tx1"/>
              </a:solidFill>
              <a:uFillTx/>
            </a:endParaRPr>
          </a:p>
          <a:p>
            <a:pPr marL="457200" indent="-457200">
              <a:buFont typeface="Wingdings" panose="05000000000000000000" charset="0"/>
              <a:buChar char="o"/>
            </a:pPr>
            <a:r>
              <a:rPr lang="en-US">
                <a:solidFill>
                  <a:schemeClr val="tx1"/>
                </a:solidFill>
                <a:uFillTx/>
              </a:rPr>
              <a:t>老马有一个密钥对(pk,sk)，他用私钥sk对消息的签名是一种得到法律承认和保障的电子支票，可以代替纸质支票用于一些交易的支付，其中消息为支票内容信息。</a:t>
            </a:r>
            <a:endParaRPr lang="en-US">
              <a:solidFill>
                <a:schemeClr val="tx1"/>
              </a:solidFill>
              <a:uFillTx/>
            </a:endParaRPr>
          </a:p>
          <a:p>
            <a:pPr marL="457200" indent="-457200">
              <a:buFont typeface="Wingdings" panose="05000000000000000000" charset="0"/>
              <a:buChar char="o"/>
            </a:pPr>
            <a:endParaRPr lang="en-US">
              <a:solidFill>
                <a:schemeClr val="tx1"/>
              </a:solidFill>
              <a:uFillTx/>
            </a:endParaRPr>
          </a:p>
          <a:p>
            <a:pPr marL="457200" indent="-457200">
              <a:buFont typeface="Wingdings" panose="05000000000000000000" charset="0"/>
              <a:buChar char="o"/>
            </a:pPr>
            <a:r>
              <a:rPr lang="en-US">
                <a:solidFill>
                  <a:schemeClr val="tx1"/>
                </a:solidFill>
                <a:uFillTx/>
              </a:rPr>
              <a:t>小明现在需要购买一张价值10万元的支票（数字签名）用于支付购房的首付款。</a:t>
            </a:r>
            <a:r>
              <a:rPr lang="zh-CN" altLang="en-US">
                <a:solidFill>
                  <a:schemeClr val="tx1"/>
                </a:solidFill>
                <a:uFillTx/>
              </a:rPr>
              <a:t>如何通过网上完成？</a:t>
            </a:r>
            <a:endParaRPr lang="en-US">
              <a:solidFill>
                <a:schemeClr val="tx1"/>
              </a:solidFill>
              <a:uFillTx/>
            </a:endParaRPr>
          </a:p>
          <a:p>
            <a:pPr>
              <a:buFont typeface="Wingdings" panose="05000000000000000000" charset="0"/>
            </a:pPr>
            <a:endParaRPr lang="en-US">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验证超越二：可验证加密签名</a:t>
            </a:r>
            <a:r>
              <a:rPr lang="en-US" altLang="zh-CN"/>
              <a:t>  4/8</a:t>
            </a:r>
            <a:endParaRPr lang="zh-CN" altLang="en-US"/>
          </a:p>
        </p:txBody>
      </p:sp>
      <p:sp>
        <p:nvSpPr>
          <p:cNvPr id="3" name="Text Placeholder 2"/>
          <p:cNvSpPr>
            <a:spLocks noGrp="1"/>
          </p:cNvSpPr>
          <p:nvPr>
            <p:ph type="body" idx="1"/>
          </p:nvPr>
        </p:nvSpPr>
        <p:spPr>
          <a:xfrm>
            <a:off x="207010" y="1350645"/>
            <a:ext cx="8749665" cy="4755515"/>
          </a:xfrm>
        </p:spPr>
        <p:txBody>
          <a:bodyPr>
            <a:noAutofit/>
          </a:bodyPr>
          <a:p>
            <a:pPr marL="457200" indent="-457200">
              <a:buFont typeface="Wingdings" panose="05000000000000000000" charset="0"/>
              <a:buChar char="o"/>
            </a:pPr>
            <a:r>
              <a:rPr lang="zh-CN" altLang="en-US">
                <a:solidFill>
                  <a:schemeClr val="tx1"/>
                </a:solidFill>
                <a:uFillTx/>
              </a:rPr>
              <a:t>小明在线向有间银行申请，并在支付10万元及手续费的同时提交一个邮件地址用于接收老马发送过来的数字签名。</a:t>
            </a:r>
            <a:endParaRPr lang="zh-CN" altLang="en-US">
              <a:solidFill>
                <a:schemeClr val="tx1"/>
              </a:solidFill>
              <a:uFillTx/>
            </a:endParaRPr>
          </a:p>
          <a:p>
            <a:pPr marL="457200" indent="-457200">
              <a:buFont typeface="Wingdings" panose="05000000000000000000" charset="0"/>
              <a:buChar char="o"/>
            </a:pPr>
            <a:r>
              <a:rPr lang="zh-CN" altLang="en-US">
                <a:solidFill>
                  <a:schemeClr val="tx1"/>
                </a:solidFill>
                <a:uFillTx/>
              </a:rPr>
              <a:t>但是，对于穷的叮当响的小明来讲，10万元是一笔巨款，没有任何保障就直接打钱过去有些心慌慌。要是小明可以先收到老马的支票再支付，他就可以安心很多。</a:t>
            </a:r>
            <a:endParaRPr lang="zh-CN" altLang="en-US">
              <a:solidFill>
                <a:schemeClr val="tx1"/>
              </a:solidFill>
              <a:uFillTx/>
            </a:endParaRPr>
          </a:p>
          <a:p>
            <a:pPr marL="457200" indent="-457200">
              <a:buFont typeface="Wingdings" panose="05000000000000000000" charset="0"/>
              <a:buChar char="o"/>
            </a:pPr>
            <a:r>
              <a:rPr lang="zh-CN" altLang="en-US">
                <a:solidFill>
                  <a:schemeClr val="tx1"/>
                </a:solidFill>
                <a:uFillTx/>
              </a:rPr>
              <a:t>然而，从老马的角度而言，这种做法非常危险，因为一旦支票申请者是恶意申请者小迪，那他在收到支票后肯定会直接跑路。（</a:t>
            </a:r>
            <a:r>
              <a:rPr lang="zh-CN" altLang="en-US">
                <a:solidFill>
                  <a:schemeClr val="tx1"/>
                </a:solidFill>
                <a:highlight>
                  <a:srgbClr val="FFFF00"/>
                </a:highlight>
                <a:uFillTx/>
              </a:rPr>
              <a:t>核心</a:t>
            </a:r>
            <a:r>
              <a:rPr lang="zh-CN" altLang="en-US">
                <a:solidFill>
                  <a:schemeClr val="tx1"/>
                </a:solidFill>
                <a:uFillTx/>
              </a:rPr>
              <a:t>：谁先谁后？）</a:t>
            </a:r>
            <a:endParaRPr lang="zh-CN" altLang="en-US">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验证超越二：可验证加密签名</a:t>
            </a:r>
            <a:r>
              <a:rPr lang="en-US" altLang="zh-CN"/>
              <a:t>  5/8</a:t>
            </a:r>
            <a:endParaRPr lang="zh-CN" altLang="en-US"/>
          </a:p>
        </p:txBody>
      </p:sp>
      <p:sp>
        <p:nvSpPr>
          <p:cNvPr id="3" name="Text Placeholder 2"/>
          <p:cNvSpPr>
            <a:spLocks noGrp="1"/>
          </p:cNvSpPr>
          <p:nvPr>
            <p:ph type="body" idx="1"/>
          </p:nvPr>
        </p:nvSpPr>
        <p:spPr>
          <a:xfrm>
            <a:off x="207010" y="1350645"/>
            <a:ext cx="8749665" cy="4755515"/>
          </a:xfrm>
        </p:spPr>
        <p:txBody>
          <a:bodyPr>
            <a:noAutofit/>
          </a:bodyPr>
          <a:p>
            <a:pPr>
              <a:buFont typeface="Wingdings" panose="05000000000000000000" charset="0"/>
            </a:pPr>
            <a:r>
              <a:rPr lang="zh-CN" altLang="en-US" sz="2600">
                <a:solidFill>
                  <a:schemeClr val="tx1"/>
                </a:solidFill>
                <a:uFillTx/>
              </a:rPr>
              <a:t>有了可验证加密签名，双方担心的问题可以得到完美解决。</a:t>
            </a:r>
            <a:endParaRPr lang="zh-CN" altLang="en-US" sz="2600">
              <a:solidFill>
                <a:schemeClr val="tx1"/>
              </a:solidFill>
              <a:uFillTx/>
            </a:endParaRPr>
          </a:p>
          <a:p>
            <a:pPr marL="457200" indent="-457200">
              <a:buFont typeface="Wingdings" panose="05000000000000000000" charset="0"/>
              <a:buChar char="o"/>
            </a:pPr>
            <a:r>
              <a:rPr lang="zh-CN" altLang="en-US" sz="2600">
                <a:solidFill>
                  <a:schemeClr val="tx1"/>
                </a:solidFill>
                <a:uFillTx/>
              </a:rPr>
              <a:t>首先，假设有一个可信任的第三方，叫人类可信任法院，这是一个大家都</a:t>
            </a:r>
            <a:r>
              <a:rPr lang="zh-CN" altLang="en-US" sz="2600">
                <a:solidFill>
                  <a:schemeClr val="tx1"/>
                </a:solidFill>
                <a:highlight>
                  <a:srgbClr val="FFFF00"/>
                </a:highlight>
                <a:uFillTx/>
              </a:rPr>
              <a:t>可以信任的机构</a:t>
            </a:r>
            <a:r>
              <a:rPr lang="zh-CN" altLang="en-US" sz="2600">
                <a:solidFill>
                  <a:schemeClr val="tx1"/>
                </a:solidFill>
                <a:uFillTx/>
              </a:rPr>
              <a:t>。可信任法院也有自己的密钥对(</a:t>
            </a:r>
            <a:r>
              <a:rPr lang="en-US" altLang="zh-CN" sz="2600">
                <a:solidFill>
                  <a:schemeClr val="tx1"/>
                </a:solidFill>
                <a:uFillTx/>
              </a:rPr>
              <a:t>pk_F,sk_F</a:t>
            </a:r>
            <a:r>
              <a:rPr lang="zh-CN" altLang="en-US" sz="2600">
                <a:solidFill>
                  <a:schemeClr val="tx1"/>
                </a:solidFill>
                <a:uFillTx/>
              </a:rPr>
              <a:t>)。</a:t>
            </a:r>
            <a:endParaRPr lang="zh-CN" altLang="en-US" sz="2600">
              <a:solidFill>
                <a:schemeClr val="tx1"/>
              </a:solidFill>
              <a:uFillTx/>
            </a:endParaRPr>
          </a:p>
          <a:p>
            <a:pPr marL="457200" indent="-457200">
              <a:buFont typeface="Wingdings" panose="05000000000000000000" charset="0"/>
              <a:buChar char="o"/>
            </a:pPr>
            <a:r>
              <a:rPr lang="zh-CN" altLang="en-US" sz="2600">
                <a:solidFill>
                  <a:schemeClr val="tx1"/>
                </a:solidFill>
                <a:uFillTx/>
              </a:rPr>
              <a:t>其次，老马产生电子支票（数字签名），用</a:t>
            </a:r>
            <a:r>
              <a:rPr lang="en-US" altLang="zh-CN" sz="2600">
                <a:solidFill>
                  <a:schemeClr val="tx1"/>
                </a:solidFill>
                <a:uFillTx/>
              </a:rPr>
              <a:t>pk_F</a:t>
            </a:r>
            <a:r>
              <a:rPr lang="zh-CN" altLang="en-US" sz="2600">
                <a:solidFill>
                  <a:schemeClr val="tx1"/>
                </a:solidFill>
                <a:uFillTx/>
              </a:rPr>
              <a:t>加密该电子支票，并把加密后的支票发给小明。 小明收到的是一个被加密但可以验证的签名，即小明相信他收到一个有效电子支票，但目前被加密无法使用。</a:t>
            </a:r>
            <a:endParaRPr lang="zh-CN" altLang="en-US" sz="2600">
              <a:solidFill>
                <a:schemeClr val="tx1"/>
              </a:solidFill>
              <a:uFillTx/>
            </a:endParaRPr>
          </a:p>
          <a:p>
            <a:pPr marL="457200" indent="-457200">
              <a:buFont typeface="Wingdings" panose="05000000000000000000" charset="0"/>
              <a:buChar char="o"/>
            </a:pPr>
            <a:r>
              <a:rPr lang="zh-CN" altLang="en-US" sz="2600">
                <a:solidFill>
                  <a:schemeClr val="tx1"/>
                </a:solidFill>
                <a:uFillTx/>
              </a:rPr>
              <a:t>最后，小明完成支付，而老马在收到小明的付款后把未加密的数字签名支票发送给小明。交易完成，虽然过程有点麻烦，但小明给出了五星好评！</a:t>
            </a:r>
            <a:endParaRPr lang="zh-CN" altLang="en-US" sz="2600">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验证超越二：可验证加密签名</a:t>
            </a:r>
            <a:r>
              <a:rPr lang="en-US" altLang="zh-CN"/>
              <a:t>  6/8</a:t>
            </a:r>
            <a:endParaRPr lang="zh-CN" altLang="en-US"/>
          </a:p>
        </p:txBody>
      </p:sp>
      <p:sp>
        <p:nvSpPr>
          <p:cNvPr id="3" name="Text Placeholder 2"/>
          <p:cNvSpPr>
            <a:spLocks noGrp="1"/>
          </p:cNvSpPr>
          <p:nvPr>
            <p:ph type="body" idx="1"/>
          </p:nvPr>
        </p:nvSpPr>
        <p:spPr>
          <a:xfrm>
            <a:off x="207010" y="1350645"/>
            <a:ext cx="8749665" cy="4755515"/>
          </a:xfrm>
        </p:spPr>
        <p:txBody>
          <a:bodyPr>
            <a:noAutofit/>
          </a:bodyPr>
          <a:p>
            <a:pPr>
              <a:buFont typeface="Wingdings" panose="05000000000000000000" charset="0"/>
            </a:pPr>
            <a:r>
              <a:rPr lang="zh-CN" altLang="en-US">
                <a:solidFill>
                  <a:schemeClr val="tx1"/>
                </a:solidFill>
                <a:uFillTx/>
              </a:rPr>
              <a:t>人类可信任法院的</a:t>
            </a:r>
            <a:r>
              <a:rPr lang="zh-CN" altLang="en-US">
                <a:solidFill>
                  <a:srgbClr val="C00000"/>
                </a:solidFill>
                <a:uFillTx/>
              </a:rPr>
              <a:t>作用</a:t>
            </a:r>
            <a:r>
              <a:rPr lang="zh-CN" altLang="en-US">
                <a:solidFill>
                  <a:schemeClr val="tx1"/>
                </a:solidFill>
                <a:uFillTx/>
              </a:rPr>
              <a:t>是什么？</a:t>
            </a:r>
            <a:endParaRPr lang="zh-CN" altLang="en-US">
              <a:solidFill>
                <a:schemeClr val="tx1"/>
              </a:solidFill>
              <a:uFillTx/>
            </a:endParaRPr>
          </a:p>
          <a:p>
            <a:pPr marL="457200" indent="-457200">
              <a:buFont typeface="Wingdings" panose="05000000000000000000" charset="0"/>
              <a:buChar char="o"/>
            </a:pPr>
            <a:r>
              <a:rPr lang="zh-CN" altLang="en-US">
                <a:solidFill>
                  <a:schemeClr val="tx1"/>
                </a:solidFill>
                <a:uFillTx/>
              </a:rPr>
              <a:t>在上述的应用里，该可信机构的作用发生在老马违规之后。如果老马做出了违规的行为，小明可以拿着汇款证明去找人类可信任法院帮忙，要求他们用私钥帮助解密得到电子支票。</a:t>
            </a:r>
            <a:endParaRPr lang="zh-CN" altLang="en-US">
              <a:solidFill>
                <a:schemeClr val="tx1"/>
              </a:solidFill>
              <a:uFillTx/>
            </a:endParaRPr>
          </a:p>
          <a:p>
            <a:pPr marL="457200" indent="-457200">
              <a:buFont typeface="Wingdings" panose="05000000000000000000" charset="0"/>
              <a:buChar char="o"/>
            </a:pPr>
            <a:r>
              <a:rPr lang="zh-CN" altLang="en-US">
                <a:solidFill>
                  <a:schemeClr val="tx1"/>
                </a:solidFill>
                <a:uFillTx/>
              </a:rPr>
              <a:t>这也是为什么加密需要用到人类可信任法院的公钥。</a:t>
            </a:r>
            <a:endParaRPr lang="zh-CN" altLang="en-US">
              <a:solidFill>
                <a:schemeClr val="tx1"/>
              </a:solidFill>
              <a:uFillTx/>
            </a:endParaRPr>
          </a:p>
          <a:p>
            <a:pPr marL="457200" indent="-457200">
              <a:buFont typeface="Wingdings" panose="05000000000000000000" charset="0"/>
              <a:buChar char="o"/>
            </a:pPr>
            <a:endParaRPr lang="zh-CN" altLang="en-US">
              <a:solidFill>
                <a:schemeClr val="tx1"/>
              </a:solidFill>
              <a:uFillTx/>
            </a:endParaRPr>
          </a:p>
          <a:p>
            <a:pPr marL="457200" indent="-457200">
              <a:buFont typeface="Wingdings" panose="05000000000000000000" charset="0"/>
              <a:buChar char="o"/>
            </a:pPr>
            <a:r>
              <a:rPr lang="zh-CN" altLang="en-US">
                <a:solidFill>
                  <a:schemeClr val="tx1"/>
                </a:solidFill>
                <a:uFillTx/>
              </a:rPr>
              <a:t>在上述解决方法里，</a:t>
            </a:r>
            <a:r>
              <a:rPr lang="zh-CN" altLang="en-US" u="sng">
                <a:solidFill>
                  <a:schemeClr val="tx1"/>
                </a:solidFill>
                <a:uFillTx/>
              </a:rPr>
              <a:t>小明对老马的信任</a:t>
            </a:r>
            <a:r>
              <a:rPr lang="zh-CN" altLang="en-US">
                <a:solidFill>
                  <a:schemeClr val="tx1"/>
                </a:solidFill>
                <a:uFillTx/>
              </a:rPr>
              <a:t>变成了</a:t>
            </a:r>
            <a:r>
              <a:rPr lang="zh-CN" altLang="en-US" u="sng">
                <a:solidFill>
                  <a:schemeClr val="tx1"/>
                </a:solidFill>
                <a:uFillTx/>
              </a:rPr>
              <a:t>小明对人类可信任法院的信任</a:t>
            </a:r>
            <a:r>
              <a:rPr lang="zh-CN" altLang="en-US">
                <a:solidFill>
                  <a:schemeClr val="tx1"/>
                </a:solidFill>
                <a:uFillTx/>
              </a:rPr>
              <a:t>。</a:t>
            </a:r>
            <a:endParaRPr lang="zh-CN" altLang="en-US" u="sng">
              <a:solidFill>
                <a:schemeClr val="tx1"/>
              </a:solidFill>
              <a:uFillTx/>
            </a:endParaRPr>
          </a:p>
          <a:p>
            <a:pPr marL="457200" indent="-457200">
              <a:buFont typeface="Wingdings" panose="05000000000000000000" charset="0"/>
              <a:buChar char="o"/>
            </a:pPr>
            <a:endParaRPr lang="zh-CN" altLang="en-US">
              <a:solidFill>
                <a:schemeClr val="tx1"/>
              </a:solidFill>
              <a:uFillTx/>
            </a:endParaRPr>
          </a:p>
          <a:p>
            <a:pPr marL="457200" indent="-457200">
              <a:buFont typeface="Wingdings" panose="05000000000000000000" charset="0"/>
              <a:buChar char="o"/>
            </a:pPr>
            <a:endParaRPr lang="zh-CN" altLang="en-US">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验证超越二：可验证加密签名</a:t>
            </a:r>
            <a:r>
              <a:rPr lang="en-US" altLang="zh-CN"/>
              <a:t>  7/8</a:t>
            </a:r>
            <a:endParaRPr lang="zh-CN" altLang="en-US"/>
          </a:p>
        </p:txBody>
      </p:sp>
      <p:sp>
        <p:nvSpPr>
          <p:cNvPr id="3" name="Text Placeholder 2"/>
          <p:cNvSpPr>
            <a:spLocks noGrp="1"/>
          </p:cNvSpPr>
          <p:nvPr>
            <p:ph type="body" idx="1"/>
          </p:nvPr>
        </p:nvSpPr>
        <p:spPr>
          <a:xfrm>
            <a:off x="207010" y="1350645"/>
            <a:ext cx="8749665" cy="4931410"/>
          </a:xfrm>
        </p:spPr>
        <p:txBody>
          <a:bodyPr>
            <a:noAutofit/>
          </a:bodyPr>
          <a:p>
            <a:pPr lvl="0">
              <a:lnSpc>
                <a:spcPct val="80000"/>
              </a:lnSpc>
              <a:buFont typeface="Wingdings" panose="05000000000000000000" charset="0"/>
            </a:pPr>
            <a:r>
              <a:rPr lang="zh-CN" altLang="en-US" sz="2600">
                <a:highlight>
                  <a:srgbClr val="FFFF00"/>
                </a:highlight>
                <a:latin typeface="+mn-lt"/>
                <a:ea typeface="+mn-ea"/>
                <a:sym typeface="+mn-ea"/>
              </a:rPr>
              <a:t>传统数字签名的算法定义：</a:t>
            </a:r>
            <a:endParaRPr lang="zh-CN" altLang="en-US" sz="2600">
              <a:highlight>
                <a:srgbClr val="FFFF00"/>
              </a:highlight>
              <a:latin typeface="+mn-lt"/>
              <a:ea typeface="+mn-ea"/>
              <a:sym typeface="+mn-ea"/>
            </a:endParaRPr>
          </a:p>
          <a:p>
            <a:pPr marL="342900" lvl="0" indent="-342900">
              <a:lnSpc>
                <a:spcPct val="80000"/>
              </a:lnSpc>
              <a:buFont typeface="Wingdings" panose="05000000000000000000" charset="0"/>
              <a:buChar char="o"/>
            </a:pPr>
            <a:r>
              <a:rPr lang="zh-CN" altLang="en-US" sz="2600">
                <a:latin typeface="+mn-lt"/>
                <a:ea typeface="+mn-ea"/>
                <a:sym typeface="+mn-ea"/>
              </a:rPr>
              <a:t>密钥算法：</a:t>
            </a:r>
            <a:r>
              <a:rPr lang="en-US" altLang="zh-CN" sz="2600">
                <a:latin typeface="+mn-lt"/>
                <a:ea typeface="+mn-ea"/>
                <a:sym typeface="+mn-ea"/>
              </a:rPr>
              <a:t>KeyGen(1^k)  → (pk,sk)</a:t>
            </a:r>
            <a:endParaRPr lang="en-US" altLang="zh-CN" sz="2600">
              <a:latin typeface="+mn-lt"/>
              <a:ea typeface="+mn-ea"/>
            </a:endParaRPr>
          </a:p>
          <a:p>
            <a:pPr marL="342900" lvl="0" indent="-342900">
              <a:lnSpc>
                <a:spcPct val="80000"/>
              </a:lnSpc>
              <a:buFont typeface="Wingdings" panose="05000000000000000000" charset="0"/>
              <a:buChar char="o"/>
            </a:pPr>
            <a:r>
              <a:rPr lang="zh-CN" altLang="en-US" sz="2600">
                <a:latin typeface="+mn-lt"/>
                <a:ea typeface="+mn-ea"/>
                <a:sym typeface="+mn-ea"/>
              </a:rPr>
              <a:t>签名算法：</a:t>
            </a:r>
            <a:r>
              <a:rPr lang="en-US" altLang="zh-CN" sz="2600">
                <a:latin typeface="+mn-lt"/>
                <a:ea typeface="+mn-ea"/>
                <a:sym typeface="+mn-ea"/>
              </a:rPr>
              <a:t>Sign(sk, m)  → S_m</a:t>
            </a:r>
            <a:endParaRPr lang="en-US" altLang="zh-CN" sz="2600">
              <a:latin typeface="+mn-lt"/>
              <a:ea typeface="+mn-ea"/>
            </a:endParaRPr>
          </a:p>
          <a:p>
            <a:pPr marL="342900" lvl="0" indent="-342900">
              <a:lnSpc>
                <a:spcPct val="80000"/>
              </a:lnSpc>
              <a:buFont typeface="Wingdings" panose="05000000000000000000" charset="0"/>
              <a:buChar char="o"/>
            </a:pPr>
            <a:r>
              <a:rPr lang="zh-CN" altLang="en-US" sz="2600">
                <a:latin typeface="+mn-lt"/>
                <a:ea typeface="+mn-ea"/>
                <a:sym typeface="+mn-ea"/>
              </a:rPr>
              <a:t>验证算法：</a:t>
            </a:r>
            <a:r>
              <a:rPr lang="en-US" altLang="zh-CN" sz="2600">
                <a:latin typeface="+mn-lt"/>
                <a:ea typeface="+mn-ea"/>
                <a:sym typeface="+mn-ea"/>
              </a:rPr>
              <a:t>Verify(pk, m, S_m) → T/F</a:t>
            </a:r>
            <a:endParaRPr lang="en-US" altLang="zh-CN" sz="2600">
              <a:latin typeface="+mn-lt"/>
              <a:ea typeface="+mn-ea"/>
              <a:sym typeface="+mn-ea"/>
            </a:endParaRPr>
          </a:p>
          <a:p>
            <a:pPr lvl="0">
              <a:lnSpc>
                <a:spcPct val="80000"/>
              </a:lnSpc>
              <a:buFont typeface="Wingdings" panose="05000000000000000000" charset="0"/>
            </a:pPr>
            <a:endParaRPr lang="en-US" altLang="zh-CN" sz="2600">
              <a:solidFill>
                <a:schemeClr val="tx1"/>
              </a:solidFill>
              <a:latin typeface="+mn-lt"/>
              <a:ea typeface="+mn-ea"/>
              <a:sym typeface="+mn-ea"/>
            </a:endParaRPr>
          </a:p>
          <a:p>
            <a:pPr lvl="0">
              <a:lnSpc>
                <a:spcPct val="80000"/>
              </a:lnSpc>
              <a:buFont typeface="Wingdings" panose="05000000000000000000" charset="0"/>
            </a:pPr>
            <a:r>
              <a:rPr lang="zh-CN" altLang="en-US" sz="2600">
                <a:highlight>
                  <a:srgbClr val="00FF00"/>
                </a:highlight>
                <a:latin typeface="+mn-lt"/>
                <a:ea typeface="+mn-ea"/>
                <a:sym typeface="+mn-ea"/>
              </a:rPr>
              <a:t>可验证加密签名的算法定义：</a:t>
            </a:r>
            <a:endParaRPr lang="zh-CN" altLang="en-US" sz="2600">
              <a:latin typeface="+mn-lt"/>
              <a:ea typeface="+mn-ea"/>
              <a:sym typeface="+mn-ea"/>
            </a:endParaRPr>
          </a:p>
          <a:p>
            <a:pPr marL="342900" lvl="0" indent="-342900">
              <a:lnSpc>
                <a:spcPct val="80000"/>
              </a:lnSpc>
              <a:buFont typeface="Wingdings" panose="05000000000000000000" charset="0"/>
              <a:buChar char="o"/>
            </a:pPr>
            <a:r>
              <a:rPr lang="zh-CN" altLang="en-US" sz="2600">
                <a:latin typeface="+mn-lt"/>
                <a:ea typeface="+mn-ea"/>
                <a:sym typeface="+mn-ea"/>
              </a:rPr>
              <a:t>密钥算法：</a:t>
            </a:r>
            <a:r>
              <a:rPr lang="en-US" altLang="zh-CN" sz="2600">
                <a:latin typeface="+mn-lt"/>
                <a:ea typeface="+mn-ea"/>
                <a:sym typeface="+mn-ea"/>
              </a:rPr>
              <a:t>KeyGen(1^k)  → (pk,sk)</a:t>
            </a:r>
            <a:endParaRPr lang="en-US" altLang="zh-CN" sz="2600">
              <a:latin typeface="+mn-lt"/>
              <a:ea typeface="+mn-ea"/>
            </a:endParaRPr>
          </a:p>
          <a:p>
            <a:pPr marL="342900" lvl="0" indent="-342900">
              <a:lnSpc>
                <a:spcPct val="80000"/>
              </a:lnSpc>
              <a:buFont typeface="Wingdings" panose="05000000000000000000" charset="0"/>
              <a:buChar char="o"/>
            </a:pPr>
            <a:r>
              <a:rPr lang="zh-CN" altLang="en-US" sz="2600">
                <a:latin typeface="+mn-lt"/>
                <a:ea typeface="+mn-ea"/>
                <a:sym typeface="+mn-ea"/>
              </a:rPr>
              <a:t>签名算法：</a:t>
            </a:r>
            <a:r>
              <a:rPr lang="en-US" altLang="zh-CN" sz="2600">
                <a:latin typeface="+mn-lt"/>
                <a:ea typeface="+mn-ea"/>
                <a:sym typeface="+mn-ea"/>
              </a:rPr>
              <a:t>Sign(pk_D, sk_S, m)  → CT_m</a:t>
            </a:r>
            <a:endParaRPr lang="en-US" altLang="zh-CN" sz="2600">
              <a:latin typeface="+mn-lt"/>
              <a:ea typeface="+mn-ea"/>
              <a:sym typeface="+mn-ea"/>
            </a:endParaRPr>
          </a:p>
          <a:p>
            <a:pPr marL="342900" lvl="0" indent="-342900">
              <a:lnSpc>
                <a:spcPct val="80000"/>
              </a:lnSpc>
              <a:buFont typeface="Wingdings" panose="05000000000000000000" charset="0"/>
              <a:buChar char="o"/>
            </a:pPr>
            <a:r>
              <a:rPr lang="zh-CN" altLang="en-US" sz="2600">
                <a:latin typeface="+mn-lt"/>
                <a:ea typeface="+mn-ea"/>
                <a:sym typeface="+mn-ea"/>
              </a:rPr>
              <a:t>密文验证：</a:t>
            </a:r>
            <a:r>
              <a:rPr lang="en-US" altLang="zh-CN" sz="2600">
                <a:latin typeface="+mn-lt"/>
                <a:ea typeface="+mn-ea"/>
                <a:sym typeface="+mn-ea"/>
              </a:rPr>
              <a:t>CVerify(pk_D, pk_S, m, CT_m) → T/F</a:t>
            </a:r>
            <a:endParaRPr lang="en-US" altLang="zh-CN" sz="2600">
              <a:latin typeface="+mn-lt"/>
              <a:ea typeface="+mn-ea"/>
              <a:sym typeface="+mn-ea"/>
            </a:endParaRPr>
          </a:p>
          <a:p>
            <a:pPr marL="342900" lvl="0" indent="-342900">
              <a:lnSpc>
                <a:spcPct val="80000"/>
              </a:lnSpc>
              <a:buFont typeface="Wingdings" panose="05000000000000000000" charset="0"/>
              <a:buChar char="o"/>
            </a:pPr>
            <a:r>
              <a:rPr lang="zh-CN" altLang="en-US" sz="2600">
                <a:latin typeface="+mn-lt"/>
                <a:ea typeface="+mn-ea"/>
                <a:sym typeface="+mn-ea"/>
              </a:rPr>
              <a:t>解密算法：</a:t>
            </a:r>
            <a:r>
              <a:rPr lang="en-US" altLang="zh-CN" sz="2600">
                <a:latin typeface="+mn-lt"/>
                <a:ea typeface="+mn-ea"/>
                <a:sym typeface="+mn-ea"/>
              </a:rPr>
              <a:t>Decrypt(sk_D, m, CT_m) </a:t>
            </a:r>
            <a:r>
              <a:rPr lang="en-US" altLang="zh-CN" sz="2600">
                <a:latin typeface="+mn-lt"/>
                <a:ea typeface="+mn-ea"/>
                <a:sym typeface="+mn-ea"/>
              </a:rPr>
              <a:t>→ S_m</a:t>
            </a:r>
            <a:endParaRPr lang="en-US" altLang="zh-CN" sz="2600">
              <a:latin typeface="+mn-lt"/>
              <a:ea typeface="+mn-ea"/>
              <a:sym typeface="+mn-ea"/>
            </a:endParaRPr>
          </a:p>
          <a:p>
            <a:pPr marL="342900" lvl="0" indent="-342900">
              <a:lnSpc>
                <a:spcPct val="80000"/>
              </a:lnSpc>
              <a:buFont typeface="Wingdings" panose="05000000000000000000" charset="0"/>
              <a:buChar char="o"/>
            </a:pPr>
            <a:r>
              <a:rPr lang="zh-CN" altLang="en-US" sz="2600">
                <a:latin typeface="+mn-lt"/>
                <a:ea typeface="+mn-ea"/>
                <a:sym typeface="+mn-ea"/>
              </a:rPr>
              <a:t>签名验证：</a:t>
            </a:r>
            <a:r>
              <a:rPr lang="en-US" altLang="zh-CN" sz="2600">
                <a:latin typeface="+mn-lt"/>
                <a:ea typeface="+mn-ea"/>
                <a:sym typeface="+mn-ea"/>
              </a:rPr>
              <a:t>SVerify(pk_S, m, S_m) → T/F</a:t>
            </a:r>
            <a:endParaRPr lang="en-US" altLang="zh-CN" sz="2600">
              <a:latin typeface="+mn-lt"/>
              <a:ea typeface="+mn-ea"/>
              <a:sym typeface="+mn-ea"/>
            </a:endParaRPr>
          </a:p>
          <a:p>
            <a:pPr lvl="0">
              <a:lnSpc>
                <a:spcPct val="90000"/>
              </a:lnSpc>
              <a:buFont typeface="Wingdings" panose="05000000000000000000" charset="0"/>
            </a:pPr>
            <a:endParaRPr lang="zh-CN" altLang="en-US" sz="2600">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验证超越二：可验证加密签名</a:t>
            </a:r>
            <a:r>
              <a:rPr lang="en-US" altLang="zh-CN"/>
              <a:t>  8/8</a:t>
            </a:r>
            <a:endParaRPr lang="zh-CN" altLang="en-US"/>
          </a:p>
        </p:txBody>
      </p:sp>
      <p:sp>
        <p:nvSpPr>
          <p:cNvPr id="3" name="Text Placeholder 2"/>
          <p:cNvSpPr>
            <a:spLocks noGrp="1"/>
          </p:cNvSpPr>
          <p:nvPr>
            <p:ph type="body" idx="1"/>
          </p:nvPr>
        </p:nvSpPr>
        <p:spPr>
          <a:xfrm>
            <a:off x="207010" y="1350645"/>
            <a:ext cx="8749665" cy="4931410"/>
          </a:xfrm>
        </p:spPr>
        <p:txBody>
          <a:bodyPr>
            <a:noAutofit/>
          </a:bodyPr>
          <a:p>
            <a:pPr lvl="0">
              <a:lnSpc>
                <a:spcPct val="80000"/>
              </a:lnSpc>
              <a:buFont typeface="Wingdings" panose="05000000000000000000" charset="0"/>
            </a:pPr>
            <a:r>
              <a:rPr lang="zh-CN" altLang="en-US" sz="2600">
                <a:highlight>
                  <a:srgbClr val="00FF00"/>
                </a:highlight>
                <a:latin typeface="+mn-lt"/>
                <a:ea typeface="+mn-ea"/>
                <a:sym typeface="+mn-ea"/>
              </a:rPr>
              <a:t>可验证加密签名的算法定义：</a:t>
            </a:r>
            <a:endParaRPr lang="zh-CN" altLang="en-US" sz="2600">
              <a:latin typeface="+mn-lt"/>
              <a:ea typeface="+mn-ea"/>
              <a:sym typeface="+mn-ea"/>
            </a:endParaRPr>
          </a:p>
          <a:p>
            <a:pPr marL="342900" lvl="0" indent="-342900">
              <a:lnSpc>
                <a:spcPct val="80000"/>
              </a:lnSpc>
              <a:buFont typeface="Wingdings" panose="05000000000000000000" charset="0"/>
              <a:buChar char="o"/>
            </a:pPr>
            <a:r>
              <a:rPr lang="zh-CN" altLang="en-US" sz="2600">
                <a:latin typeface="+mn-lt"/>
                <a:ea typeface="+mn-ea"/>
                <a:sym typeface="+mn-ea"/>
              </a:rPr>
              <a:t>密钥算法：</a:t>
            </a:r>
            <a:r>
              <a:rPr lang="en-US" altLang="zh-CN" sz="2600">
                <a:latin typeface="+mn-lt"/>
                <a:ea typeface="+mn-ea"/>
                <a:sym typeface="+mn-ea"/>
              </a:rPr>
              <a:t>KeyGen(1^k)  → (pk,sk)</a:t>
            </a:r>
            <a:endParaRPr lang="en-US" altLang="zh-CN" sz="2600">
              <a:latin typeface="+mn-lt"/>
              <a:ea typeface="+mn-ea"/>
            </a:endParaRPr>
          </a:p>
          <a:p>
            <a:pPr marL="342900" lvl="0" indent="-342900">
              <a:lnSpc>
                <a:spcPct val="80000"/>
              </a:lnSpc>
              <a:buFont typeface="Wingdings" panose="05000000000000000000" charset="0"/>
              <a:buChar char="o"/>
            </a:pPr>
            <a:r>
              <a:rPr lang="zh-CN" altLang="en-US" sz="2600">
                <a:latin typeface="+mn-lt"/>
                <a:ea typeface="+mn-ea"/>
                <a:sym typeface="+mn-ea"/>
              </a:rPr>
              <a:t>签名算法：</a:t>
            </a:r>
            <a:r>
              <a:rPr lang="en-US" altLang="zh-CN" sz="2600">
                <a:latin typeface="+mn-lt"/>
                <a:ea typeface="+mn-ea"/>
                <a:sym typeface="+mn-ea"/>
              </a:rPr>
              <a:t>Sign(pk_D, sk_S, m)  → CT_m</a:t>
            </a:r>
            <a:endParaRPr lang="en-US" altLang="zh-CN" sz="2600">
              <a:latin typeface="+mn-lt"/>
              <a:ea typeface="+mn-ea"/>
              <a:sym typeface="+mn-ea"/>
            </a:endParaRPr>
          </a:p>
          <a:p>
            <a:pPr marL="342900" lvl="0" indent="-342900">
              <a:lnSpc>
                <a:spcPct val="80000"/>
              </a:lnSpc>
              <a:buFont typeface="Wingdings" panose="05000000000000000000" charset="0"/>
              <a:buChar char="o"/>
            </a:pPr>
            <a:r>
              <a:rPr lang="zh-CN" altLang="en-US" sz="2600">
                <a:latin typeface="+mn-lt"/>
                <a:ea typeface="+mn-ea"/>
                <a:sym typeface="+mn-ea"/>
              </a:rPr>
              <a:t>密文验证：</a:t>
            </a:r>
            <a:r>
              <a:rPr lang="en-US" altLang="zh-CN" sz="2600">
                <a:latin typeface="+mn-lt"/>
                <a:ea typeface="+mn-ea"/>
                <a:sym typeface="+mn-ea"/>
              </a:rPr>
              <a:t>CTVerify(pk_D, pk_S, m, CT_m) → T/F</a:t>
            </a:r>
            <a:endParaRPr lang="en-US" altLang="zh-CN" sz="2600">
              <a:latin typeface="+mn-lt"/>
              <a:ea typeface="+mn-ea"/>
              <a:sym typeface="+mn-ea"/>
            </a:endParaRPr>
          </a:p>
          <a:p>
            <a:pPr marL="342900" lvl="0" indent="-342900">
              <a:lnSpc>
                <a:spcPct val="80000"/>
              </a:lnSpc>
              <a:buFont typeface="Wingdings" panose="05000000000000000000" charset="0"/>
              <a:buChar char="o"/>
            </a:pPr>
            <a:r>
              <a:rPr lang="zh-CN" altLang="en-US" sz="2600">
                <a:latin typeface="+mn-lt"/>
                <a:ea typeface="+mn-ea"/>
                <a:sym typeface="+mn-ea"/>
              </a:rPr>
              <a:t>解密算法：</a:t>
            </a:r>
            <a:r>
              <a:rPr lang="en-US" altLang="zh-CN" sz="2600">
                <a:latin typeface="+mn-lt"/>
                <a:ea typeface="+mn-ea"/>
                <a:sym typeface="+mn-ea"/>
              </a:rPr>
              <a:t>Decrypt(sk_D, m, CT_m) </a:t>
            </a:r>
            <a:r>
              <a:rPr lang="en-US" altLang="zh-CN" sz="2600">
                <a:latin typeface="+mn-lt"/>
                <a:ea typeface="+mn-ea"/>
                <a:sym typeface="+mn-ea"/>
              </a:rPr>
              <a:t>→ S_m</a:t>
            </a:r>
            <a:endParaRPr lang="en-US" altLang="zh-CN" sz="2600">
              <a:latin typeface="+mn-lt"/>
              <a:ea typeface="+mn-ea"/>
              <a:sym typeface="+mn-ea"/>
            </a:endParaRPr>
          </a:p>
          <a:p>
            <a:pPr marL="342900" lvl="0" indent="-342900">
              <a:lnSpc>
                <a:spcPct val="80000"/>
              </a:lnSpc>
              <a:buFont typeface="Wingdings" panose="05000000000000000000" charset="0"/>
              <a:buChar char="o"/>
            </a:pPr>
            <a:r>
              <a:rPr lang="zh-CN" altLang="en-US" sz="2600">
                <a:latin typeface="+mn-lt"/>
                <a:ea typeface="+mn-ea"/>
                <a:sym typeface="+mn-ea"/>
              </a:rPr>
              <a:t>签名验证：</a:t>
            </a:r>
            <a:r>
              <a:rPr lang="en-US" altLang="zh-CN" sz="2600">
                <a:latin typeface="+mn-lt"/>
                <a:ea typeface="+mn-ea"/>
                <a:sym typeface="+mn-ea"/>
              </a:rPr>
              <a:t>SVerify(pk_S, m, S_m) → T/F</a:t>
            </a:r>
            <a:endParaRPr lang="en-US" altLang="zh-CN" sz="2600">
              <a:latin typeface="+mn-lt"/>
              <a:ea typeface="+mn-ea"/>
              <a:sym typeface="+mn-ea"/>
            </a:endParaRPr>
          </a:p>
          <a:p>
            <a:pPr lvl="0">
              <a:lnSpc>
                <a:spcPct val="90000"/>
              </a:lnSpc>
              <a:buFont typeface="Wingdings" panose="05000000000000000000" charset="0"/>
            </a:pPr>
            <a:endParaRPr lang="zh-CN" altLang="en-US" sz="2600">
              <a:solidFill>
                <a:schemeClr val="tx1"/>
              </a:solidFill>
              <a:uFillTx/>
            </a:endParaRPr>
          </a:p>
          <a:p>
            <a:pPr lvl="0">
              <a:lnSpc>
                <a:spcPct val="90000"/>
              </a:lnSpc>
              <a:buFont typeface="Wingdings" panose="05000000000000000000" charset="0"/>
            </a:pPr>
            <a:r>
              <a:rPr lang="zh-CN" altLang="en-US" sz="2600">
                <a:solidFill>
                  <a:schemeClr val="tx1"/>
                </a:solidFill>
                <a:highlight>
                  <a:srgbClr val="FF00FF"/>
                </a:highlight>
                <a:uFillTx/>
              </a:rPr>
              <a:t>问题来了</a:t>
            </a:r>
            <a:r>
              <a:rPr lang="zh-CN" altLang="en-US" sz="2600">
                <a:solidFill>
                  <a:schemeClr val="tx1"/>
                </a:solidFill>
                <a:uFillTx/>
              </a:rPr>
              <a:t>：</a:t>
            </a:r>
            <a:endParaRPr lang="zh-CN" altLang="en-US" sz="2600">
              <a:solidFill>
                <a:schemeClr val="tx1"/>
              </a:solidFill>
              <a:uFillTx/>
            </a:endParaRPr>
          </a:p>
          <a:p>
            <a:pPr lvl="0">
              <a:lnSpc>
                <a:spcPct val="90000"/>
              </a:lnSpc>
              <a:buFont typeface="Wingdings" panose="05000000000000000000" charset="0"/>
            </a:pPr>
            <a:r>
              <a:rPr lang="en-US" altLang="zh-CN" sz="2600">
                <a:solidFill>
                  <a:schemeClr val="tx1"/>
                </a:solidFill>
                <a:uFillTx/>
              </a:rPr>
              <a:t>1.</a:t>
            </a:r>
            <a:r>
              <a:rPr lang="zh-CN" altLang="en-US" sz="2600">
                <a:solidFill>
                  <a:schemeClr val="tx1"/>
                </a:solidFill>
                <a:uFillTx/>
              </a:rPr>
              <a:t>敌人是谁？</a:t>
            </a:r>
            <a:endParaRPr lang="zh-CN" altLang="en-US" sz="2600">
              <a:solidFill>
                <a:schemeClr val="tx1"/>
              </a:solidFill>
              <a:uFillTx/>
            </a:endParaRPr>
          </a:p>
          <a:p>
            <a:pPr lvl="0">
              <a:lnSpc>
                <a:spcPct val="90000"/>
              </a:lnSpc>
              <a:buFont typeface="Wingdings" panose="05000000000000000000" charset="0"/>
            </a:pPr>
            <a:r>
              <a:rPr lang="en-US" altLang="zh-CN" sz="2600">
                <a:solidFill>
                  <a:schemeClr val="tx1"/>
                </a:solidFill>
                <a:uFillTx/>
              </a:rPr>
              <a:t>2.</a:t>
            </a:r>
            <a:r>
              <a:rPr lang="zh-CN" altLang="en-US" sz="2600">
                <a:solidFill>
                  <a:schemeClr val="tx1"/>
                </a:solidFill>
                <a:uFillTx/>
              </a:rPr>
              <a:t>敌人有什么攻击目标？</a:t>
            </a:r>
            <a:endParaRPr lang="zh-CN" altLang="en-US" sz="2600">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验证超越三：签名身份隐私</a:t>
            </a:r>
            <a:r>
              <a:rPr lang="en-US" altLang="zh-CN"/>
              <a:t>    1/2</a:t>
            </a:r>
            <a:endParaRPr lang="zh-CN" altLang="en-US"/>
          </a:p>
        </p:txBody>
      </p:sp>
      <p:sp>
        <p:nvSpPr>
          <p:cNvPr id="3" name="Text Placeholder 2"/>
          <p:cNvSpPr>
            <a:spLocks noGrp="1"/>
          </p:cNvSpPr>
          <p:nvPr>
            <p:ph type="body" idx="1"/>
          </p:nvPr>
        </p:nvSpPr>
        <p:spPr>
          <a:xfrm>
            <a:off x="207010" y="1350645"/>
            <a:ext cx="8749665" cy="4755515"/>
          </a:xfrm>
        </p:spPr>
        <p:txBody>
          <a:bodyPr>
            <a:noAutofit/>
          </a:bodyPr>
          <a:p>
            <a:pPr algn="ctr">
              <a:lnSpc>
                <a:spcPct val="90000"/>
              </a:lnSpc>
              <a:buFont typeface="Wingdings" panose="05000000000000000000" charset="0"/>
            </a:pPr>
            <a:r>
              <a:rPr lang="en-US" altLang="zh-CN">
                <a:solidFill>
                  <a:srgbClr val="C00000"/>
                </a:solidFill>
                <a:latin typeface="+mn-lt"/>
                <a:ea typeface="+mn-ea"/>
                <a:sym typeface="+mn-ea"/>
              </a:rPr>
              <a:t>Verify(pk, m, S_m) → T/F</a:t>
            </a:r>
            <a:endParaRPr lang="en-US" altLang="zh-CN">
              <a:solidFill>
                <a:srgbClr val="C00000"/>
              </a:solidFill>
              <a:latin typeface="+mn-lt"/>
              <a:ea typeface="+mn-ea"/>
              <a:sym typeface="+mn-ea"/>
            </a:endParaRPr>
          </a:p>
          <a:p>
            <a:pPr marL="457200" indent="-457200">
              <a:lnSpc>
                <a:spcPct val="90000"/>
              </a:lnSpc>
              <a:buFont typeface="Wingdings" panose="05000000000000000000" charset="0"/>
              <a:buChar char="o"/>
            </a:pPr>
            <a:r>
              <a:rPr lang="en-US">
                <a:solidFill>
                  <a:schemeClr val="tx1"/>
                </a:solidFill>
                <a:uFillTx/>
              </a:rPr>
              <a:t>小明</a:t>
            </a:r>
            <a:r>
              <a:rPr lang="en-US">
                <a:solidFill>
                  <a:schemeClr val="tx1"/>
                </a:solidFill>
                <a:highlight>
                  <a:srgbClr val="00FF00"/>
                </a:highlight>
                <a:uFillTx/>
              </a:rPr>
              <a:t>不能</a:t>
            </a:r>
            <a:r>
              <a:rPr lang="en-US">
                <a:solidFill>
                  <a:schemeClr val="tx1"/>
                </a:solidFill>
                <a:uFillTx/>
              </a:rPr>
              <a:t>知道签名者是老马。</a:t>
            </a:r>
            <a:endParaRPr lang="en-US">
              <a:solidFill>
                <a:schemeClr val="tx1"/>
              </a:solidFill>
              <a:uFillTx/>
            </a:endParaRPr>
          </a:p>
          <a:p>
            <a:pPr marL="457200" indent="-457200">
              <a:lnSpc>
                <a:spcPct val="90000"/>
              </a:lnSpc>
              <a:buFont typeface="Wingdings" panose="05000000000000000000" charset="0"/>
              <a:buChar char="o"/>
            </a:pPr>
            <a:r>
              <a:rPr lang="en-US">
                <a:solidFill>
                  <a:schemeClr val="tx1"/>
                </a:solidFill>
                <a:uFillTx/>
              </a:rPr>
              <a:t>在传统数字签名里，签名的验证需要输入消息m、签名以及签名者的公钥pk。小明运行验证算法时，如果该算法输出“正确”，那就意味着小明确认pk拥有者对消息m已签名，即小明可以确认签名者是老马（pk的拥有者）。</a:t>
            </a:r>
            <a:endParaRPr lang="en-US">
              <a:solidFill>
                <a:schemeClr val="tx1"/>
              </a:solidFill>
              <a:uFillTx/>
            </a:endParaRPr>
          </a:p>
          <a:p>
            <a:pPr marL="457200" indent="-457200">
              <a:lnSpc>
                <a:spcPct val="90000"/>
              </a:lnSpc>
              <a:buFont typeface="Wingdings" panose="05000000000000000000" charset="0"/>
              <a:buChar char="o"/>
            </a:pPr>
            <a:r>
              <a:rPr lang="en-US">
                <a:solidFill>
                  <a:schemeClr val="tx1"/>
                </a:solidFill>
                <a:uFillTx/>
              </a:rPr>
              <a:t>从能到不能，难道签名验证不需要公钥或看不到公钥？如果是这样的话，那数字签名就失去了意义，因为“有个神秘人士对消息m已签名”这则信息完全没有任何价值。 (</a:t>
            </a:r>
            <a:r>
              <a:rPr lang="zh-CN" altLang="en-US">
                <a:solidFill>
                  <a:srgbClr val="1F2DA8"/>
                </a:solidFill>
                <a:uFillTx/>
              </a:rPr>
              <a:t>如何解析</a:t>
            </a:r>
            <a:r>
              <a:rPr lang="zh-CN" altLang="en-US" u="sng">
                <a:solidFill>
                  <a:srgbClr val="1F2DA8"/>
                </a:solidFill>
                <a:uFillTx/>
              </a:rPr>
              <a:t>不能知道</a:t>
            </a:r>
            <a:r>
              <a:rPr lang="zh-CN" altLang="en-US">
                <a:solidFill>
                  <a:srgbClr val="1F2DA8"/>
                </a:solidFill>
                <a:uFillTx/>
              </a:rPr>
              <a:t>非常重要</a:t>
            </a:r>
            <a:r>
              <a:rPr lang="en-US">
                <a:solidFill>
                  <a:schemeClr val="tx1"/>
                </a:solidFill>
                <a:uFillTx/>
              </a:rPr>
              <a:t>)</a:t>
            </a:r>
            <a:endParaRPr lang="en-US">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验证超越三：签名身份隐私</a:t>
            </a:r>
            <a:r>
              <a:rPr lang="en-US" altLang="zh-CN"/>
              <a:t>    2/2</a:t>
            </a:r>
            <a:endParaRPr lang="zh-CN" altLang="en-US"/>
          </a:p>
        </p:txBody>
      </p:sp>
      <p:sp>
        <p:nvSpPr>
          <p:cNvPr id="3" name="Text Placeholder 2"/>
          <p:cNvSpPr>
            <a:spLocks noGrp="1"/>
          </p:cNvSpPr>
          <p:nvPr>
            <p:ph type="body" idx="1"/>
          </p:nvPr>
        </p:nvSpPr>
        <p:spPr>
          <a:xfrm>
            <a:off x="207010" y="1350645"/>
            <a:ext cx="8749665" cy="4755515"/>
          </a:xfrm>
        </p:spPr>
        <p:txBody>
          <a:bodyPr>
            <a:noAutofit/>
          </a:bodyPr>
          <a:p>
            <a:pPr marL="457200" indent="-457200" algn="l">
              <a:lnSpc>
                <a:spcPct val="90000"/>
              </a:lnSpc>
              <a:buFont typeface="Wingdings" panose="05000000000000000000" charset="0"/>
              <a:buChar char="o"/>
            </a:pPr>
            <a:r>
              <a:rPr lang="en-US">
                <a:sym typeface="+mn-ea"/>
              </a:rPr>
              <a:t>小明</a:t>
            </a:r>
            <a:r>
              <a:rPr lang="en-US">
                <a:highlight>
                  <a:srgbClr val="00FF00"/>
                </a:highlight>
                <a:sym typeface="+mn-ea"/>
              </a:rPr>
              <a:t>不能</a:t>
            </a:r>
            <a:r>
              <a:rPr lang="en-US">
                <a:sym typeface="+mn-ea"/>
              </a:rPr>
              <a:t>知道签名者是老马。</a:t>
            </a:r>
            <a:endParaRPr lang="en-US">
              <a:sym typeface="+mn-ea"/>
            </a:endParaRPr>
          </a:p>
          <a:p>
            <a:pPr marL="457200" indent="-457200" algn="l">
              <a:lnSpc>
                <a:spcPct val="90000"/>
              </a:lnSpc>
              <a:buFont typeface="Wingdings" panose="05000000000000000000" charset="0"/>
              <a:buChar char="o"/>
            </a:pPr>
            <a:endParaRPr lang="en-US">
              <a:solidFill>
                <a:schemeClr val="tx1"/>
              </a:solidFill>
              <a:uFillTx/>
            </a:endParaRPr>
          </a:p>
          <a:p>
            <a:pPr marL="457200" indent="-457200" algn="l">
              <a:lnSpc>
                <a:spcPct val="90000"/>
              </a:lnSpc>
              <a:buFont typeface="Wingdings" panose="05000000000000000000" charset="0"/>
              <a:buChar char="o"/>
            </a:pPr>
            <a:r>
              <a:rPr lang="en-US" altLang="zh-CN">
                <a:solidFill>
                  <a:schemeClr val="tx1"/>
                </a:solidFill>
                <a:latin typeface="+mn-lt"/>
                <a:ea typeface="+mn-ea"/>
                <a:sym typeface="+mn-ea"/>
              </a:rPr>
              <a:t>对这个常识点的超越不</a:t>
            </a:r>
            <a:r>
              <a:rPr lang="zh-CN" altLang="en-US">
                <a:solidFill>
                  <a:schemeClr val="tx1"/>
                </a:solidFill>
                <a:latin typeface="+mn-lt"/>
                <a:ea typeface="+mn-ea"/>
                <a:sym typeface="+mn-ea"/>
              </a:rPr>
              <a:t>应该</a:t>
            </a:r>
            <a:r>
              <a:rPr lang="en-US" altLang="zh-CN">
                <a:solidFill>
                  <a:schemeClr val="tx1"/>
                </a:solidFill>
                <a:latin typeface="+mn-lt"/>
                <a:ea typeface="+mn-ea"/>
                <a:sym typeface="+mn-ea"/>
              </a:rPr>
              <a:t>是“不能知道签名者”而是“</a:t>
            </a:r>
            <a:r>
              <a:rPr lang="en-US" altLang="zh-CN">
                <a:solidFill>
                  <a:srgbClr val="1F2DA8"/>
                </a:solidFill>
                <a:latin typeface="+mn-lt"/>
                <a:ea typeface="+mn-ea"/>
                <a:sym typeface="+mn-ea"/>
              </a:rPr>
              <a:t>小明</a:t>
            </a:r>
            <a:r>
              <a:rPr lang="zh-CN" altLang="en-US">
                <a:solidFill>
                  <a:srgbClr val="1F2DA8"/>
                </a:solidFill>
                <a:latin typeface="+mn-lt"/>
                <a:ea typeface="+mn-ea"/>
                <a:sym typeface="+mn-ea"/>
              </a:rPr>
              <a:t>仅仅</a:t>
            </a:r>
            <a:r>
              <a:rPr lang="en-US" altLang="zh-CN">
                <a:solidFill>
                  <a:srgbClr val="1F2DA8"/>
                </a:solidFill>
                <a:latin typeface="+mn-lt"/>
                <a:ea typeface="+mn-ea"/>
                <a:sym typeface="+mn-ea"/>
              </a:rPr>
              <a:t>知道</a:t>
            </a:r>
            <a:r>
              <a:rPr lang="zh-CN" altLang="en-US">
                <a:solidFill>
                  <a:srgbClr val="1F2DA8"/>
                </a:solidFill>
                <a:latin typeface="+mn-lt"/>
                <a:ea typeface="+mn-ea"/>
                <a:sym typeface="+mn-ea"/>
              </a:rPr>
              <a:t>这位</a:t>
            </a:r>
            <a:r>
              <a:rPr lang="en-US" altLang="zh-CN">
                <a:solidFill>
                  <a:srgbClr val="1F2DA8"/>
                </a:solidFill>
                <a:latin typeface="+mn-lt"/>
                <a:ea typeface="+mn-ea"/>
                <a:sym typeface="+mn-ea"/>
              </a:rPr>
              <a:t>签名者来自一个组，但无法知道具体是这个组里的哪一位签的名</a:t>
            </a:r>
            <a:r>
              <a:rPr lang="en-US" altLang="zh-CN">
                <a:solidFill>
                  <a:schemeClr val="tx1"/>
                </a:solidFill>
                <a:latin typeface="+mn-lt"/>
                <a:ea typeface="+mn-ea"/>
                <a:sym typeface="+mn-ea"/>
              </a:rPr>
              <a:t>”。</a:t>
            </a:r>
            <a:endParaRPr lang="en-US" altLang="zh-CN">
              <a:solidFill>
                <a:schemeClr val="tx1"/>
              </a:solidFill>
              <a:latin typeface="+mn-lt"/>
              <a:ea typeface="+mn-ea"/>
              <a:sym typeface="+mn-ea"/>
            </a:endParaRPr>
          </a:p>
          <a:p>
            <a:pPr marL="457200" indent="-457200" algn="l">
              <a:lnSpc>
                <a:spcPct val="90000"/>
              </a:lnSpc>
              <a:buFont typeface="Wingdings" panose="05000000000000000000" charset="0"/>
              <a:buChar char="o"/>
            </a:pPr>
            <a:endParaRPr lang="en-US" altLang="zh-CN">
              <a:solidFill>
                <a:schemeClr val="tx1"/>
              </a:solidFill>
              <a:latin typeface="+mn-lt"/>
              <a:ea typeface="+mn-ea"/>
              <a:sym typeface="+mn-ea"/>
            </a:endParaRPr>
          </a:p>
          <a:p>
            <a:pPr marL="457200" indent="-457200" algn="l">
              <a:lnSpc>
                <a:spcPct val="90000"/>
              </a:lnSpc>
              <a:buFont typeface="Wingdings" panose="05000000000000000000" charset="0"/>
              <a:buChar char="o"/>
            </a:pPr>
            <a:r>
              <a:rPr lang="en-US" altLang="zh-CN">
                <a:solidFill>
                  <a:schemeClr val="tx1"/>
                </a:solidFill>
                <a:latin typeface="+mn-lt"/>
                <a:ea typeface="+mn-ea"/>
                <a:sym typeface="+mn-ea"/>
              </a:rPr>
              <a:t>什么是“组”呢？“组”是一种对真实签名者身份信息模糊化的方法</a:t>
            </a:r>
            <a:r>
              <a:rPr lang="zh-CN" altLang="en-US">
                <a:solidFill>
                  <a:schemeClr val="tx1"/>
                </a:solidFill>
                <a:latin typeface="+mn-lt"/>
                <a:ea typeface="+mn-ea"/>
                <a:sym typeface="+mn-ea"/>
              </a:rPr>
              <a:t>，</a:t>
            </a:r>
            <a:r>
              <a:rPr lang="en-US" altLang="zh-CN">
                <a:latin typeface="+mn-lt"/>
                <a:ea typeface="+mn-ea"/>
                <a:sym typeface="+mn-ea"/>
              </a:rPr>
              <a:t>“</a:t>
            </a:r>
            <a:r>
              <a:rPr lang="zh-CN" altLang="en-US">
                <a:latin typeface="+mn-lt"/>
                <a:ea typeface="+mn-ea"/>
                <a:sym typeface="+mn-ea"/>
              </a:rPr>
              <a:t>组</a:t>
            </a:r>
            <a:r>
              <a:rPr lang="en-US" altLang="zh-CN">
                <a:latin typeface="+mn-lt"/>
                <a:ea typeface="+mn-ea"/>
                <a:sym typeface="+mn-ea"/>
              </a:rPr>
              <a:t>”</a:t>
            </a:r>
            <a:r>
              <a:rPr lang="zh-CN" altLang="en-US">
                <a:latin typeface="+mn-lt"/>
                <a:ea typeface="+mn-ea"/>
                <a:sym typeface="+mn-ea"/>
              </a:rPr>
              <a:t>可以理解为一种集合</a:t>
            </a:r>
            <a:r>
              <a:rPr lang="zh-CN" altLang="en-US">
                <a:solidFill>
                  <a:schemeClr val="tx1"/>
                </a:solidFill>
                <a:latin typeface="+mn-lt"/>
                <a:ea typeface="+mn-ea"/>
                <a:sym typeface="+mn-ea"/>
              </a:rPr>
              <a:t>。学术圈</a:t>
            </a:r>
            <a:r>
              <a:rPr lang="en-US" altLang="zh-CN">
                <a:solidFill>
                  <a:schemeClr val="tx1"/>
                </a:solidFill>
                <a:latin typeface="+mn-lt"/>
                <a:ea typeface="+mn-ea"/>
                <a:sym typeface="+mn-ea"/>
              </a:rPr>
              <a:t>对“组”可以有不同的解读方法，而且每一种</a:t>
            </a:r>
            <a:r>
              <a:rPr lang="zh-CN" altLang="en-US">
                <a:solidFill>
                  <a:schemeClr val="tx1"/>
                </a:solidFill>
                <a:latin typeface="+mn-lt"/>
                <a:ea typeface="+mn-ea"/>
                <a:sym typeface="+mn-ea"/>
              </a:rPr>
              <a:t>不同的</a:t>
            </a:r>
            <a:r>
              <a:rPr lang="en-US" altLang="zh-CN">
                <a:solidFill>
                  <a:schemeClr val="tx1"/>
                </a:solidFill>
                <a:latin typeface="+mn-lt"/>
                <a:ea typeface="+mn-ea"/>
                <a:sym typeface="+mn-ea"/>
              </a:rPr>
              <a:t>解读都产生</a:t>
            </a:r>
            <a:r>
              <a:rPr lang="zh-CN">
                <a:solidFill>
                  <a:schemeClr val="tx1"/>
                </a:solidFill>
                <a:latin typeface="+mn-lt"/>
                <a:ea typeface="+mn-ea"/>
                <a:sym typeface="+mn-ea"/>
              </a:rPr>
              <a:t>一个研究分支。</a:t>
            </a:r>
            <a:endParaRPr lang="zh-CN">
              <a:solidFill>
                <a:schemeClr val="tx1"/>
              </a:solidFill>
              <a:latin typeface="+mn-lt"/>
              <a:ea typeface="+mn-ea"/>
              <a:sym typeface="+mn-ea"/>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验证超越三：群签名</a:t>
            </a:r>
            <a:r>
              <a:rPr lang="en-US" altLang="zh-CN"/>
              <a:t>               1/3</a:t>
            </a:r>
            <a:endParaRPr lang="zh-CN" altLang="en-US"/>
          </a:p>
        </p:txBody>
      </p:sp>
      <p:sp>
        <p:nvSpPr>
          <p:cNvPr id="3" name="Text Placeholder 2"/>
          <p:cNvSpPr>
            <a:spLocks noGrp="1"/>
          </p:cNvSpPr>
          <p:nvPr>
            <p:ph type="body" idx="1"/>
          </p:nvPr>
        </p:nvSpPr>
        <p:spPr>
          <a:xfrm>
            <a:off x="207010" y="1350645"/>
            <a:ext cx="8749665" cy="4755515"/>
          </a:xfrm>
        </p:spPr>
        <p:txBody>
          <a:bodyPr>
            <a:noAutofit/>
          </a:bodyPr>
          <a:p>
            <a:pPr marL="457200" indent="-457200">
              <a:lnSpc>
                <a:spcPct val="90000"/>
              </a:lnSpc>
              <a:buFont typeface="Wingdings" panose="05000000000000000000" charset="0"/>
              <a:buChar char="o"/>
            </a:pPr>
            <a:r>
              <a:rPr lang="en-US" sz="2800">
                <a:solidFill>
                  <a:schemeClr val="tx1"/>
                </a:solidFill>
                <a:uFillTx/>
              </a:rPr>
              <a:t>群签名（Group Signatures）</a:t>
            </a:r>
            <a:r>
              <a:rPr lang="zh-CN" altLang="en-US" sz="2800">
                <a:solidFill>
                  <a:schemeClr val="tx1"/>
                </a:solidFill>
                <a:uFillTx/>
              </a:rPr>
              <a:t>。这个</a:t>
            </a:r>
            <a:r>
              <a:rPr lang="en-US" altLang="zh-CN" sz="2800">
                <a:solidFill>
                  <a:schemeClr val="tx1"/>
                </a:solidFill>
                <a:uFillTx/>
              </a:rPr>
              <a:t>“</a:t>
            </a:r>
            <a:r>
              <a:rPr lang="en-US" sz="2800">
                <a:solidFill>
                  <a:schemeClr val="tx1"/>
                </a:solidFill>
                <a:uFillTx/>
              </a:rPr>
              <a:t>组”是一个有组织的组，</a:t>
            </a:r>
            <a:r>
              <a:rPr lang="zh-CN" altLang="en-US" sz="2800">
                <a:solidFill>
                  <a:schemeClr val="tx1"/>
                </a:solidFill>
                <a:uFillTx/>
              </a:rPr>
              <a:t>因为</a:t>
            </a:r>
            <a:r>
              <a:rPr lang="en-US" sz="2800">
                <a:solidFill>
                  <a:schemeClr val="tx1"/>
                </a:solidFill>
                <a:uFillTx/>
              </a:rPr>
              <a:t>它有一个组管理员</a:t>
            </a:r>
            <a:r>
              <a:rPr lang="zh-CN" altLang="en-US" sz="2800">
                <a:solidFill>
                  <a:schemeClr val="tx1"/>
                </a:solidFill>
                <a:uFillTx/>
              </a:rPr>
              <a:t>（发动建立的组）</a:t>
            </a:r>
            <a:r>
              <a:rPr lang="en-US" sz="2800">
                <a:solidFill>
                  <a:schemeClr val="tx1"/>
                </a:solidFill>
                <a:uFillTx/>
              </a:rPr>
              <a:t>以及</a:t>
            </a:r>
            <a:r>
              <a:rPr lang="zh-CN" altLang="en-US" sz="2800">
                <a:solidFill>
                  <a:schemeClr val="tx1"/>
                </a:solidFill>
                <a:uFillTx/>
              </a:rPr>
              <a:t>若干</a:t>
            </a:r>
            <a:r>
              <a:rPr lang="en-US" sz="2800">
                <a:solidFill>
                  <a:schemeClr val="tx1"/>
                </a:solidFill>
                <a:uFillTx/>
              </a:rPr>
              <a:t>组成员。这些组成员能以整个组的名义对一些消息文件签名。这个组对外有一个组公钥 gpk，而且每一位组成员都有自己的组私钥gsk_i。</a:t>
            </a:r>
            <a:endParaRPr lang="en-US" sz="2800">
              <a:solidFill>
                <a:schemeClr val="tx1"/>
              </a:solidFill>
              <a:uFillTx/>
            </a:endParaRPr>
          </a:p>
          <a:p>
            <a:pPr marL="457200" indent="-457200">
              <a:lnSpc>
                <a:spcPct val="90000"/>
              </a:lnSpc>
              <a:buFont typeface="Wingdings" panose="05000000000000000000" charset="0"/>
              <a:buChar char="o"/>
            </a:pPr>
            <a:r>
              <a:rPr lang="en-US" sz="2800">
                <a:solidFill>
                  <a:schemeClr val="tx1"/>
                </a:solidFill>
                <a:uFillTx/>
              </a:rPr>
              <a:t>假如小明收到了来自该组对消息m的群签名，那么该群签名满足两点：</a:t>
            </a:r>
            <a:endParaRPr lang="en-US" sz="2800">
              <a:solidFill>
                <a:schemeClr val="tx1"/>
              </a:solidFill>
              <a:uFillTx/>
            </a:endParaRPr>
          </a:p>
          <a:p>
            <a:pPr lvl="1">
              <a:lnSpc>
                <a:spcPct val="90000"/>
              </a:lnSpc>
              <a:buFont typeface="Wingdings" panose="05000000000000000000" charset="0"/>
              <a:buChar char="v"/>
            </a:pPr>
            <a:r>
              <a:rPr lang="en-US" sz="2800">
                <a:solidFill>
                  <a:schemeClr val="tx1"/>
                </a:solidFill>
                <a:uFillTx/>
                <a:latin typeface="Garamond" panose="02020404030301010803" charset="0"/>
                <a:ea typeface="仿宋" panose="02010609060101010101" charset="-122"/>
              </a:rPr>
              <a:t>小明可以用gpk验证签名的正确性，但无法知道签名者是</a:t>
            </a:r>
            <a:r>
              <a:rPr lang="zh-CN" altLang="en-US" sz="2800">
                <a:solidFill>
                  <a:schemeClr val="tx1"/>
                </a:solidFill>
                <a:uFillTx/>
                <a:latin typeface="Garamond" panose="02020404030301010803" charset="0"/>
                <a:ea typeface="仿宋" panose="02010609060101010101" charset="-122"/>
              </a:rPr>
              <a:t>谁。</a:t>
            </a:r>
            <a:endParaRPr lang="zh-CN" altLang="en-US" sz="2800">
              <a:solidFill>
                <a:schemeClr val="tx1"/>
              </a:solidFill>
              <a:uFillTx/>
              <a:latin typeface="Garamond" panose="02020404030301010803" charset="0"/>
              <a:ea typeface="仿宋" panose="02010609060101010101" charset="-122"/>
            </a:endParaRPr>
          </a:p>
          <a:p>
            <a:pPr lvl="1">
              <a:lnSpc>
                <a:spcPct val="90000"/>
              </a:lnSpc>
              <a:buFont typeface="Wingdings" panose="05000000000000000000" charset="0"/>
              <a:buChar char="v"/>
            </a:pPr>
            <a:r>
              <a:rPr lang="en-US" sz="2800">
                <a:solidFill>
                  <a:schemeClr val="tx1"/>
                </a:solidFill>
                <a:uFillTx/>
                <a:latin typeface="Garamond" panose="02020404030301010803" charset="0"/>
                <a:ea typeface="仿宋" panose="02010609060101010101" charset="-122"/>
              </a:rPr>
              <a:t>组管理员可以用一个追踪私钥打开</a:t>
            </a:r>
            <a:r>
              <a:rPr lang="zh-CN" altLang="en-US" sz="2800">
                <a:solidFill>
                  <a:schemeClr val="tx1"/>
                </a:solidFill>
                <a:uFillTx/>
                <a:latin typeface="Garamond" panose="02020404030301010803" charset="0"/>
                <a:ea typeface="仿宋" panose="02010609060101010101" charset="-122"/>
              </a:rPr>
              <a:t>群签名</a:t>
            </a:r>
            <a:r>
              <a:rPr lang="en-US" sz="2800">
                <a:solidFill>
                  <a:schemeClr val="tx1"/>
                </a:solidFill>
                <a:uFillTx/>
                <a:latin typeface="Garamond" panose="02020404030301010803" charset="0"/>
                <a:ea typeface="仿宋" panose="02010609060101010101" charset="-122"/>
              </a:rPr>
              <a:t>并看到</a:t>
            </a:r>
            <a:r>
              <a:rPr lang="zh-CN" altLang="en-US" sz="2800">
                <a:solidFill>
                  <a:schemeClr val="tx1"/>
                </a:solidFill>
                <a:uFillTx/>
                <a:latin typeface="Garamond" panose="02020404030301010803" charset="0"/>
                <a:ea typeface="仿宋" panose="02010609060101010101" charset="-122"/>
              </a:rPr>
              <a:t>签名者身份信息</a:t>
            </a:r>
            <a:r>
              <a:rPr lang="en-US" sz="2800">
                <a:solidFill>
                  <a:schemeClr val="tx1"/>
                </a:solidFill>
                <a:uFillTx/>
                <a:latin typeface="Garamond" panose="02020404030301010803" charset="0"/>
                <a:ea typeface="仿宋" panose="02010609060101010101" charset="-122"/>
              </a:rPr>
              <a:t>。</a:t>
            </a:r>
            <a:endParaRPr lang="en-US" sz="2800">
              <a:solidFill>
                <a:schemeClr val="tx1"/>
              </a:solidFill>
              <a:uFillTx/>
              <a:latin typeface="Garamond" panose="02020404030301010803" charset="0"/>
              <a:ea typeface="仿宋" panose="02010609060101010101" charset="-122"/>
            </a:endParaRPr>
          </a:p>
          <a:p>
            <a:pPr marL="457200" indent="-457200">
              <a:lnSpc>
                <a:spcPct val="90000"/>
              </a:lnSpc>
              <a:buFont typeface="Wingdings" panose="05000000000000000000" charset="0"/>
              <a:buChar char="o"/>
            </a:pPr>
            <a:endParaRPr lang="en-US" sz="2800">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验证超越三：群签名</a:t>
            </a:r>
            <a:r>
              <a:rPr lang="en-US" altLang="zh-CN"/>
              <a:t>               2/3</a:t>
            </a:r>
            <a:endParaRPr lang="zh-CN" altLang="en-US"/>
          </a:p>
        </p:txBody>
      </p:sp>
      <p:sp>
        <p:nvSpPr>
          <p:cNvPr id="3" name="Text Placeholder 2"/>
          <p:cNvSpPr>
            <a:spLocks noGrp="1"/>
          </p:cNvSpPr>
          <p:nvPr>
            <p:ph type="body" idx="1"/>
          </p:nvPr>
        </p:nvSpPr>
        <p:spPr>
          <a:xfrm>
            <a:off x="207010" y="1350645"/>
            <a:ext cx="8749665" cy="4755515"/>
          </a:xfrm>
        </p:spPr>
        <p:txBody>
          <a:bodyPr>
            <a:noAutofit/>
          </a:bodyPr>
          <a:p>
            <a:pPr marL="457200" indent="-457200">
              <a:lnSpc>
                <a:spcPct val="90000"/>
              </a:lnSpc>
              <a:buFont typeface="Wingdings" panose="05000000000000000000" charset="0"/>
              <a:buChar char="o"/>
            </a:pPr>
            <a:r>
              <a:rPr sz="2800">
                <a:solidFill>
                  <a:schemeClr val="tx1"/>
                </a:solidFill>
                <a:uFillTx/>
              </a:rPr>
              <a:t>假设小明需要向有间银行申请高额贷款用于盖房。</a:t>
            </a:r>
            <a:endParaRPr sz="2800">
              <a:solidFill>
                <a:schemeClr val="tx1"/>
              </a:solidFill>
              <a:uFillTx/>
            </a:endParaRPr>
          </a:p>
          <a:p>
            <a:pPr marL="457200" indent="-457200">
              <a:lnSpc>
                <a:spcPct val="90000"/>
              </a:lnSpc>
              <a:buFont typeface="Wingdings" panose="05000000000000000000" charset="0"/>
              <a:buChar char="o"/>
            </a:pPr>
            <a:r>
              <a:rPr sz="2800">
                <a:solidFill>
                  <a:schemeClr val="tx1"/>
                </a:solidFill>
                <a:uFillTx/>
              </a:rPr>
              <a:t>审核贷款这件事本来需要由董事长老马亲自完成，但是他需要经常出差。于是，老马召集了几位副董事长</a:t>
            </a:r>
            <a:r>
              <a:rPr lang="zh-CN" sz="2800">
                <a:solidFill>
                  <a:schemeClr val="tx1"/>
                </a:solidFill>
                <a:uFillTx/>
              </a:rPr>
              <a:t>等人</a:t>
            </a:r>
            <a:r>
              <a:rPr sz="2800">
                <a:solidFill>
                  <a:schemeClr val="tx1"/>
                </a:solidFill>
                <a:uFillTx/>
              </a:rPr>
              <a:t>，建立“高额贷款审核组”共同审核贷款申请，且老马亲自担任组管理员。</a:t>
            </a:r>
            <a:endParaRPr sz="2800">
              <a:solidFill>
                <a:schemeClr val="tx1"/>
              </a:solidFill>
              <a:uFillTx/>
            </a:endParaRPr>
          </a:p>
          <a:p>
            <a:pPr marL="457200" indent="-457200">
              <a:lnSpc>
                <a:spcPct val="90000"/>
              </a:lnSpc>
              <a:buFont typeface="Wingdings" panose="05000000000000000000" charset="0"/>
              <a:buChar char="o"/>
            </a:pPr>
            <a:r>
              <a:rPr sz="2800">
                <a:solidFill>
                  <a:schemeClr val="tx1"/>
                </a:solidFill>
                <a:highlight>
                  <a:srgbClr val="FFFF00"/>
                </a:highlight>
                <a:uFillTx/>
              </a:rPr>
              <a:t>为了</a:t>
            </a:r>
            <a:r>
              <a:rPr sz="2800">
                <a:solidFill>
                  <a:schemeClr val="tx1"/>
                </a:solidFill>
                <a:uFillTx/>
              </a:rPr>
              <a:t>保护业务流程的隐私，外界人士看不到每一份申请究竟由哪一个组成员审核决定。</a:t>
            </a:r>
            <a:r>
              <a:rPr sz="2800">
                <a:solidFill>
                  <a:schemeClr val="tx1"/>
                </a:solidFill>
                <a:highlight>
                  <a:srgbClr val="00FF00"/>
                </a:highlight>
                <a:uFillTx/>
              </a:rPr>
              <a:t>同时</a:t>
            </a:r>
            <a:r>
              <a:rPr sz="2800">
                <a:solidFill>
                  <a:schemeClr val="tx1"/>
                </a:solidFill>
                <a:uFillTx/>
              </a:rPr>
              <a:t>，老马又担心有组成员批准不合格的申请。所以，老马需要既保护组成员的隐私又能允许他</a:t>
            </a:r>
            <a:r>
              <a:rPr lang="en-US" sz="2800">
                <a:solidFill>
                  <a:schemeClr val="tx1"/>
                </a:solidFill>
                <a:uFillTx/>
              </a:rPr>
              <a:t>(</a:t>
            </a:r>
            <a:r>
              <a:rPr lang="zh-CN" altLang="en-US" sz="2800">
                <a:solidFill>
                  <a:schemeClr val="tx1"/>
                </a:solidFill>
                <a:uFillTx/>
              </a:rPr>
              <a:t>只能他</a:t>
            </a:r>
            <a:r>
              <a:rPr lang="en-US" sz="2800">
                <a:solidFill>
                  <a:schemeClr val="tx1"/>
                </a:solidFill>
                <a:uFillTx/>
              </a:rPr>
              <a:t>)</a:t>
            </a:r>
            <a:r>
              <a:rPr sz="2800">
                <a:solidFill>
                  <a:schemeClr val="tx1"/>
                </a:solidFill>
                <a:uFillTx/>
              </a:rPr>
              <a:t>追踪到每一笔贷款审核人员的技术。</a:t>
            </a:r>
            <a:endParaRPr sz="2800">
              <a:solidFill>
                <a:schemeClr val="tx1"/>
              </a:solidFill>
              <a:uFillTx/>
            </a:endParaRPr>
          </a:p>
          <a:p>
            <a:pPr marL="457200" indent="-457200">
              <a:lnSpc>
                <a:spcPct val="90000"/>
              </a:lnSpc>
              <a:buFont typeface="Wingdings" panose="05000000000000000000" charset="0"/>
              <a:buChar char="o"/>
            </a:pPr>
            <a:r>
              <a:rPr sz="2800">
                <a:solidFill>
                  <a:schemeClr val="tx1"/>
                </a:solidFill>
                <a:uFillTx/>
              </a:rPr>
              <a:t>此时，群签名完美地满足了</a:t>
            </a:r>
            <a:r>
              <a:rPr lang="zh-CN" sz="2800">
                <a:solidFill>
                  <a:schemeClr val="tx1"/>
                </a:solidFill>
                <a:uFillTx/>
              </a:rPr>
              <a:t>上述的应用</a:t>
            </a:r>
            <a:r>
              <a:rPr sz="2800">
                <a:solidFill>
                  <a:schemeClr val="tx1"/>
                </a:solidFill>
                <a:uFillTx/>
              </a:rPr>
              <a:t>需求。</a:t>
            </a:r>
            <a:endParaRPr sz="2800">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t>内容回顾</a:t>
            </a:r>
            <a:endParaRPr lang="en-US" altLang="zh-CN"/>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graphicFrame>
        <p:nvGraphicFramePr>
          <p:cNvPr id="7" name="Table 6"/>
          <p:cNvGraphicFramePr/>
          <p:nvPr/>
        </p:nvGraphicFramePr>
        <p:xfrm>
          <a:off x="309245" y="1701800"/>
          <a:ext cx="8647430" cy="2618105"/>
        </p:xfrm>
        <a:graphic>
          <a:graphicData uri="http://schemas.openxmlformats.org/drawingml/2006/table">
            <a:tbl>
              <a:tblPr firstRow="1" bandRow="1">
                <a:tableStyleId>{5C22544A-7EE6-4342-B048-85BDC9FD1C3A}</a:tableStyleId>
              </a:tblPr>
              <a:tblGrid>
                <a:gridCol w="5644515"/>
                <a:gridCol w="3002915"/>
              </a:tblGrid>
              <a:tr h="374015">
                <a:tc>
                  <a:txBody>
                    <a:bodyPr/>
                    <a:p>
                      <a:pPr algn="ctr">
                        <a:buNone/>
                      </a:pPr>
                      <a:r>
                        <a:rPr lang="zh-CN" altLang="en-US" sz="3200" b="1">
                          <a:solidFill>
                            <a:schemeClr val="bg1"/>
                          </a:solidFill>
                          <a:highlight>
                            <a:srgbClr val="FF0000"/>
                          </a:highlight>
                        </a:rPr>
                        <a:t>签名</a:t>
                      </a:r>
                      <a:r>
                        <a:rPr lang="zh-CN" altLang="en-US" sz="3200" b="1"/>
                        <a:t>超越后的故事</a:t>
                      </a:r>
                      <a:endParaRPr lang="zh-CN" altLang="en-US" sz="3200" b="1"/>
                    </a:p>
                  </a:txBody>
                  <a:tcPr anchor="ctr" anchorCtr="0"/>
                </a:tc>
                <a:tc>
                  <a:txBody>
                    <a:bodyPr/>
                    <a:p>
                      <a:pPr algn="ctr">
                        <a:buNone/>
                      </a:pPr>
                      <a:r>
                        <a:rPr lang="zh-CN" altLang="en-US" sz="3200"/>
                        <a:t>签名概念</a:t>
                      </a:r>
                      <a:endParaRPr lang="zh-CN" altLang="en-US" sz="3200"/>
                    </a:p>
                  </a:txBody>
                  <a:tcPr anchor="ctr" anchorCtr="0"/>
                </a:tc>
              </a:tr>
              <a:tr h="374015">
                <a:tc>
                  <a:txBody>
                    <a:bodyPr/>
                    <a:p>
                      <a:pPr algn="ctr">
                        <a:buNone/>
                      </a:pPr>
                      <a:r>
                        <a:rPr lang="en-US">
                          <a:solidFill>
                            <a:schemeClr val="tx1"/>
                          </a:solidFill>
                          <a:uFillTx/>
                          <a:latin typeface="Garamond" panose="02020404030301010803" charset="0"/>
                          <a:ea typeface="仿宋" panose="02010609060101010101" charset="-122"/>
                        </a:rPr>
                        <a:t>老马</a:t>
                      </a:r>
                      <a:r>
                        <a:rPr lang="en-US">
                          <a:solidFill>
                            <a:schemeClr val="tx1"/>
                          </a:solidFill>
                          <a:highlight>
                            <a:srgbClr val="FFFF00"/>
                          </a:highlight>
                          <a:uFillTx/>
                          <a:latin typeface="Garamond" panose="02020404030301010803" charset="0"/>
                          <a:ea typeface="仿宋" panose="02010609060101010101" charset="-122"/>
                        </a:rPr>
                        <a:t>不能</a:t>
                      </a:r>
                      <a:r>
                        <a:rPr lang="en-US">
                          <a:solidFill>
                            <a:schemeClr val="tx1"/>
                          </a:solidFill>
                          <a:uFillTx/>
                          <a:latin typeface="Garamond" panose="02020404030301010803" charset="0"/>
                          <a:ea typeface="仿宋" panose="02010609060101010101" charset="-122"/>
                        </a:rPr>
                        <a:t>知道他即将发布的消息内容m。</a:t>
                      </a:r>
                      <a:endParaRPr lang="en-US">
                        <a:solidFill>
                          <a:schemeClr val="tx1"/>
                        </a:solidFill>
                        <a:uFillTx/>
                        <a:latin typeface="Garamond" panose="02020404030301010803" charset="0"/>
                        <a:ea typeface="仿宋" panose="02010609060101010101" charset="-122"/>
                      </a:endParaRPr>
                    </a:p>
                  </a:txBody>
                  <a:tcPr anchor="ctr" anchorCtr="0"/>
                </a:tc>
                <a:tc>
                  <a:txBody>
                    <a:bodyPr/>
                    <a:p>
                      <a:pPr algn="ctr">
                        <a:buNone/>
                      </a:pPr>
                      <a:r>
                        <a:rPr lang="zh-CN" altLang="en-US"/>
                        <a:t>盲签名</a:t>
                      </a:r>
                      <a:endParaRPr lang="zh-CN" altLang="en-US"/>
                    </a:p>
                  </a:txBody>
                  <a:tcPr anchor="ctr" anchorCtr="0"/>
                </a:tc>
              </a:tr>
              <a:tr h="374015">
                <a:tc>
                  <a:txBody>
                    <a:bodyPr/>
                    <a:p>
                      <a:pPr algn="ctr">
                        <a:buNone/>
                      </a:pPr>
                      <a:r>
                        <a:rPr lang="en-US">
                          <a:solidFill>
                            <a:schemeClr val="tx1"/>
                          </a:solidFill>
                          <a:uFillTx/>
                          <a:latin typeface="Garamond" panose="02020404030301010803" charset="0"/>
                          <a:ea typeface="仿宋" panose="02010609060101010101" charset="-122"/>
                        </a:rPr>
                        <a:t>老马</a:t>
                      </a:r>
                      <a:r>
                        <a:rPr lang="en-US">
                          <a:solidFill>
                            <a:schemeClr val="tx1"/>
                          </a:solidFill>
                          <a:highlight>
                            <a:srgbClr val="FFFF00"/>
                          </a:highlight>
                          <a:uFillTx/>
                          <a:latin typeface="Garamond" panose="02020404030301010803" charset="0"/>
                          <a:ea typeface="仿宋" panose="02010609060101010101" charset="-122"/>
                        </a:rPr>
                        <a:t>不能</a:t>
                      </a:r>
                      <a:r>
                        <a:rPr lang="en-US">
                          <a:solidFill>
                            <a:schemeClr val="tx1"/>
                          </a:solidFill>
                          <a:uFillTx/>
                          <a:latin typeface="Garamond" panose="02020404030301010803" charset="0"/>
                          <a:ea typeface="仿宋" panose="02010609060101010101" charset="-122"/>
                        </a:rPr>
                        <a:t>自己一个人完成签名计算。</a:t>
                      </a:r>
                      <a:endParaRPr lang="en-US">
                        <a:solidFill>
                          <a:schemeClr val="tx1"/>
                        </a:solidFill>
                        <a:uFillTx/>
                        <a:latin typeface="Garamond" panose="02020404030301010803" charset="0"/>
                        <a:ea typeface="仿宋" panose="02010609060101010101" charset="-122"/>
                      </a:endParaRPr>
                    </a:p>
                  </a:txBody>
                  <a:tcPr anchor="ctr" anchorCtr="0"/>
                </a:tc>
                <a:tc>
                  <a:txBody>
                    <a:bodyPr/>
                    <a:p>
                      <a:pPr algn="ctr">
                        <a:buNone/>
                      </a:pPr>
                      <a:r>
                        <a:rPr lang="zh-CN" altLang="en-US"/>
                        <a:t>门限签名</a:t>
                      </a:r>
                      <a:endParaRPr lang="zh-CN" altLang="en-US"/>
                    </a:p>
                  </a:txBody>
                  <a:tcPr anchor="ctr" anchorCtr="0"/>
                </a:tc>
              </a:tr>
              <a:tr h="374015">
                <a:tc>
                  <a:txBody>
                    <a:bodyPr/>
                    <a:p>
                      <a:pPr algn="ctr">
                        <a:buNone/>
                      </a:pPr>
                      <a:r>
                        <a:rPr lang="en-US">
                          <a:solidFill>
                            <a:schemeClr val="tx1"/>
                          </a:solidFill>
                          <a:uFillTx/>
                          <a:latin typeface="Garamond" panose="02020404030301010803" charset="0"/>
                          <a:ea typeface="仿宋" panose="02010609060101010101" charset="-122"/>
                        </a:rPr>
                        <a:t>老马</a:t>
                      </a:r>
                      <a:r>
                        <a:rPr lang="en-US">
                          <a:solidFill>
                            <a:schemeClr val="tx1"/>
                          </a:solidFill>
                          <a:highlight>
                            <a:srgbClr val="00FF00"/>
                          </a:highlight>
                          <a:uFillTx/>
                          <a:latin typeface="Garamond" panose="02020404030301010803" charset="0"/>
                          <a:ea typeface="仿宋" panose="02010609060101010101" charset="-122"/>
                        </a:rPr>
                        <a:t>能</a:t>
                      </a:r>
                      <a:r>
                        <a:rPr lang="en-US">
                          <a:solidFill>
                            <a:schemeClr val="tx1"/>
                          </a:solidFill>
                          <a:uFillTx/>
                          <a:latin typeface="Garamond" panose="02020404030301010803" charset="0"/>
                          <a:ea typeface="仿宋" panose="02010609060101010101" charset="-122"/>
                        </a:rPr>
                        <a:t>控制签名的验证（只有部分人能验证）。</a:t>
                      </a:r>
                      <a:endParaRPr lang="en-US">
                        <a:solidFill>
                          <a:schemeClr val="tx1"/>
                        </a:solidFill>
                        <a:uFillTx/>
                        <a:latin typeface="Garamond" panose="02020404030301010803" charset="0"/>
                        <a:ea typeface="仿宋" panose="02010609060101010101" charset="-122"/>
                      </a:endParaRPr>
                    </a:p>
                  </a:txBody>
                  <a:tcPr anchor="ctr" anchorCtr="0"/>
                </a:tc>
                <a:tc>
                  <a:txBody>
                    <a:bodyPr/>
                    <a:p>
                      <a:pPr algn="ctr">
                        <a:buNone/>
                      </a:pPr>
                      <a:r>
                        <a:rPr lang="zh-CN" altLang="en-US"/>
                        <a:t>不可否认签名</a:t>
                      </a:r>
                      <a:endParaRPr lang="zh-CN" altLang="en-US"/>
                    </a:p>
                  </a:txBody>
                  <a:tcPr anchor="ctr" anchorCtr="0"/>
                </a:tc>
              </a:tr>
              <a:tr h="374015">
                <a:tc>
                  <a:txBody>
                    <a:bodyPr/>
                    <a:p>
                      <a:pPr algn="ctr">
                        <a:buNone/>
                      </a:pPr>
                      <a:r>
                        <a:rPr lang="en-US">
                          <a:solidFill>
                            <a:schemeClr val="tx1"/>
                          </a:solidFill>
                          <a:uFillTx/>
                          <a:latin typeface="Garamond" panose="02020404030301010803" charset="0"/>
                          <a:ea typeface="仿宋" panose="02010609060101010101" charset="-122"/>
                        </a:rPr>
                        <a:t>老马</a:t>
                      </a:r>
                      <a:r>
                        <a:rPr lang="en-US">
                          <a:solidFill>
                            <a:schemeClr val="tx1"/>
                          </a:solidFill>
                          <a:highlight>
                            <a:srgbClr val="00FF00"/>
                          </a:highlight>
                          <a:uFillTx/>
                          <a:latin typeface="Garamond" panose="02020404030301010803" charset="0"/>
                          <a:ea typeface="仿宋" panose="02010609060101010101" charset="-122"/>
                        </a:rPr>
                        <a:t>能</a:t>
                      </a:r>
                      <a:r>
                        <a:rPr lang="en-US">
                          <a:solidFill>
                            <a:schemeClr val="tx1"/>
                          </a:solidFill>
                          <a:uFillTx/>
                          <a:latin typeface="Garamond" panose="02020404030301010803" charset="0"/>
                          <a:ea typeface="仿宋" panose="02010609060101010101" charset="-122"/>
                        </a:rPr>
                        <a:t>在不给私钥的前提下由他的秘书来钱完成签名。</a:t>
                      </a:r>
                      <a:endParaRPr lang="en-US">
                        <a:solidFill>
                          <a:schemeClr val="tx1"/>
                        </a:solidFill>
                        <a:uFillTx/>
                        <a:latin typeface="Garamond" panose="02020404030301010803" charset="0"/>
                        <a:ea typeface="仿宋" panose="02010609060101010101" charset="-122"/>
                      </a:endParaRPr>
                    </a:p>
                  </a:txBody>
                  <a:tcPr anchor="ctr" anchorCtr="0"/>
                </a:tc>
                <a:tc>
                  <a:txBody>
                    <a:bodyPr/>
                    <a:p>
                      <a:pPr algn="ctr">
                        <a:buNone/>
                      </a:pPr>
                      <a:r>
                        <a:rPr lang="zh-CN" altLang="en-US"/>
                        <a:t>代理签名</a:t>
                      </a:r>
                      <a:endParaRPr lang="zh-CN" altLang="en-US"/>
                    </a:p>
                  </a:txBody>
                  <a:tcPr anchor="ctr" anchorCtr="0"/>
                </a:tc>
              </a:tr>
              <a:tr h="374015">
                <a:tc>
                  <a:txBody>
                    <a:bodyPr/>
                    <a:p>
                      <a:pPr algn="ctr">
                        <a:buNone/>
                      </a:pPr>
                      <a:r>
                        <a:rPr lang="en-US">
                          <a:solidFill>
                            <a:schemeClr val="tx1"/>
                          </a:solidFill>
                          <a:uFillTx/>
                          <a:latin typeface="Garamond" panose="02020404030301010803" charset="0"/>
                          <a:ea typeface="仿宋" panose="02010609060101010101" charset="-122"/>
                        </a:rPr>
                        <a:t>老马</a:t>
                      </a:r>
                      <a:r>
                        <a:rPr lang="en-US">
                          <a:solidFill>
                            <a:schemeClr val="tx1"/>
                          </a:solidFill>
                          <a:highlight>
                            <a:srgbClr val="FFFF00"/>
                          </a:highlight>
                          <a:uFillTx/>
                          <a:latin typeface="Garamond" panose="02020404030301010803" charset="0"/>
                          <a:ea typeface="仿宋" panose="02010609060101010101" charset="-122"/>
                        </a:rPr>
                        <a:t>不能</a:t>
                      </a:r>
                      <a:r>
                        <a:rPr lang="en-US">
                          <a:solidFill>
                            <a:schemeClr val="tx1"/>
                          </a:solidFill>
                          <a:uFillTx/>
                          <a:latin typeface="Garamond" panose="02020404030301010803" charset="0"/>
                          <a:ea typeface="仿宋" panose="02010609060101010101" charset="-122"/>
                        </a:rPr>
                        <a:t>用他的私钥对任意消息进行签名。</a:t>
                      </a:r>
                      <a:endParaRPr lang="en-US">
                        <a:solidFill>
                          <a:schemeClr val="tx1"/>
                        </a:solidFill>
                        <a:uFillTx/>
                        <a:latin typeface="Garamond" panose="02020404030301010803" charset="0"/>
                        <a:ea typeface="仿宋" panose="02010609060101010101" charset="-122"/>
                      </a:endParaRPr>
                    </a:p>
                  </a:txBody>
                  <a:tcPr anchor="ctr" anchorCtr="0"/>
                </a:tc>
                <a:tc>
                  <a:txBody>
                    <a:bodyPr/>
                    <a:p>
                      <a:pPr algn="ctr">
                        <a:buNone/>
                      </a:pPr>
                      <a:r>
                        <a:rPr lang="en-US"/>
                        <a:t>DAPS</a:t>
                      </a:r>
                      <a:endParaRPr lang="en-US"/>
                    </a:p>
                  </a:txBody>
                  <a:tcPr anchor="ctr" anchorCtr="0"/>
                </a:tc>
              </a:tr>
              <a:tr h="374015">
                <a:tc>
                  <a:txBody>
                    <a:bodyPr/>
                    <a:p>
                      <a:pPr algn="ctr">
                        <a:buNone/>
                      </a:pPr>
                      <a:r>
                        <a:rPr lang="en-US">
                          <a:solidFill>
                            <a:schemeClr val="tx1"/>
                          </a:solidFill>
                          <a:uFillTx/>
                          <a:latin typeface="Garamond" panose="02020404030301010803" charset="0"/>
                          <a:ea typeface="仿宋" panose="02010609060101010101" charset="-122"/>
                        </a:rPr>
                        <a:t>老马</a:t>
                      </a:r>
                      <a:r>
                        <a:rPr lang="en-US">
                          <a:solidFill>
                            <a:schemeClr val="tx1"/>
                          </a:solidFill>
                          <a:highlight>
                            <a:srgbClr val="FFFF00"/>
                          </a:highlight>
                          <a:uFillTx/>
                          <a:latin typeface="Garamond" panose="02020404030301010803" charset="0"/>
                          <a:ea typeface="仿宋" panose="02010609060101010101" charset="-122"/>
                        </a:rPr>
                        <a:t>不能</a:t>
                      </a:r>
                      <a:r>
                        <a:rPr lang="en-US">
                          <a:solidFill>
                            <a:schemeClr val="tx1"/>
                          </a:solidFill>
                          <a:uFillTx/>
                          <a:latin typeface="Garamond" panose="02020404030301010803" charset="0"/>
                          <a:ea typeface="仿宋" panose="02010609060101010101" charset="-122"/>
                        </a:rPr>
                        <a:t>用他的私钥进行无限次的签名。</a:t>
                      </a:r>
                      <a:endParaRPr lang="en-US">
                        <a:solidFill>
                          <a:schemeClr val="tx1"/>
                        </a:solidFill>
                        <a:uFillTx/>
                        <a:latin typeface="Garamond" panose="02020404030301010803" charset="0"/>
                        <a:ea typeface="仿宋" panose="02010609060101010101" charset="-122"/>
                      </a:endParaRPr>
                    </a:p>
                  </a:txBody>
                  <a:tcPr anchor="ctr" anchorCtr="0"/>
                </a:tc>
                <a:tc>
                  <a:txBody>
                    <a:bodyPr/>
                    <a:p>
                      <a:pPr algn="ctr">
                        <a:buNone/>
                      </a:pPr>
                      <a:r>
                        <a:rPr lang="zh-CN" altLang="en-US"/>
                        <a:t>使用次数有限签名</a:t>
                      </a:r>
                      <a:endParaRPr lang="zh-CN" altLang="en-US"/>
                    </a:p>
                  </a:txBody>
                  <a:tcPr anchor="ctr" anchorCtr="0"/>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验证超越三：群签名</a:t>
            </a:r>
            <a:r>
              <a:rPr lang="en-US" altLang="zh-CN"/>
              <a:t>               3/3</a:t>
            </a:r>
            <a:endParaRPr lang="zh-CN" altLang="en-US"/>
          </a:p>
        </p:txBody>
      </p:sp>
      <p:sp>
        <p:nvSpPr>
          <p:cNvPr id="3" name="Text Placeholder 2"/>
          <p:cNvSpPr>
            <a:spLocks noGrp="1"/>
          </p:cNvSpPr>
          <p:nvPr>
            <p:ph type="body" idx="1"/>
          </p:nvPr>
        </p:nvSpPr>
        <p:spPr>
          <a:xfrm>
            <a:off x="207010" y="1350645"/>
            <a:ext cx="8749665" cy="4755515"/>
          </a:xfrm>
        </p:spPr>
        <p:txBody>
          <a:bodyPr>
            <a:noAutofit/>
          </a:bodyPr>
          <a:p>
            <a:pPr lvl="0">
              <a:lnSpc>
                <a:spcPct val="80000"/>
              </a:lnSpc>
              <a:buFont typeface="Wingdings" panose="05000000000000000000" charset="0"/>
            </a:pPr>
            <a:r>
              <a:rPr lang="zh-CN" altLang="en-US" sz="2400">
                <a:highlight>
                  <a:srgbClr val="FFFF00"/>
                </a:highlight>
                <a:latin typeface="+mn-lt"/>
                <a:ea typeface="+mn-ea"/>
                <a:sym typeface="+mn-ea"/>
              </a:rPr>
              <a:t>传统数字签名的算法定义：</a:t>
            </a:r>
            <a:endParaRPr lang="zh-CN" altLang="en-US" sz="2400">
              <a:highlight>
                <a:srgbClr val="FFFF00"/>
              </a:highlight>
              <a:latin typeface="+mn-lt"/>
              <a:ea typeface="+mn-ea"/>
              <a:sym typeface="+mn-ea"/>
            </a:endParaRPr>
          </a:p>
          <a:p>
            <a:pPr marL="342900" lvl="0" indent="-342900">
              <a:lnSpc>
                <a:spcPct val="8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KeyGen(1^k)  → (pk,sk)</a:t>
            </a:r>
            <a:endParaRPr lang="en-US" altLang="zh-CN" sz="2400">
              <a:latin typeface="+mn-lt"/>
              <a:ea typeface="+mn-ea"/>
            </a:endParaRPr>
          </a:p>
          <a:p>
            <a:pPr marL="342900" lvl="0" indent="-342900">
              <a:lnSpc>
                <a:spcPct val="80000"/>
              </a:lnSpc>
              <a:buFont typeface="Wingdings" panose="05000000000000000000" charset="0"/>
              <a:buChar char="o"/>
            </a:pPr>
            <a:r>
              <a:rPr lang="zh-CN" altLang="en-US" sz="2400">
                <a:latin typeface="+mn-lt"/>
                <a:ea typeface="+mn-ea"/>
                <a:sym typeface="+mn-ea"/>
              </a:rPr>
              <a:t>签名算法：</a:t>
            </a:r>
            <a:r>
              <a:rPr lang="en-US" altLang="zh-CN" sz="2400">
                <a:latin typeface="+mn-lt"/>
                <a:ea typeface="+mn-ea"/>
                <a:sym typeface="+mn-ea"/>
              </a:rPr>
              <a:t>Sign(sk, m)  → S_m</a:t>
            </a:r>
            <a:endParaRPr lang="en-US" altLang="zh-CN" sz="2400">
              <a:latin typeface="+mn-lt"/>
              <a:ea typeface="+mn-ea"/>
            </a:endParaRPr>
          </a:p>
          <a:p>
            <a:pPr marL="342900" lvl="0" indent="-342900">
              <a:lnSpc>
                <a:spcPct val="8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Verify(pk, m, S_m) → T/F</a:t>
            </a:r>
            <a:endParaRPr lang="en-US" altLang="zh-CN" sz="2400">
              <a:latin typeface="+mn-lt"/>
              <a:ea typeface="+mn-ea"/>
              <a:sym typeface="+mn-ea"/>
            </a:endParaRPr>
          </a:p>
          <a:p>
            <a:pPr lvl="0">
              <a:lnSpc>
                <a:spcPct val="80000"/>
              </a:lnSpc>
              <a:buFont typeface="Wingdings" panose="05000000000000000000" charset="0"/>
            </a:pPr>
            <a:endParaRPr lang="en-US" altLang="zh-CN" sz="2400">
              <a:solidFill>
                <a:schemeClr val="tx1"/>
              </a:solidFill>
              <a:latin typeface="+mn-lt"/>
              <a:ea typeface="+mn-ea"/>
              <a:sym typeface="+mn-ea"/>
            </a:endParaRPr>
          </a:p>
          <a:p>
            <a:pPr lvl="0">
              <a:lnSpc>
                <a:spcPct val="80000"/>
              </a:lnSpc>
              <a:buFont typeface="Wingdings" panose="05000000000000000000" charset="0"/>
            </a:pPr>
            <a:r>
              <a:rPr lang="zh-CN" altLang="en-US" sz="2400">
                <a:highlight>
                  <a:srgbClr val="00FF00"/>
                </a:highlight>
                <a:latin typeface="+mn-lt"/>
                <a:ea typeface="+mn-ea"/>
                <a:sym typeface="+mn-ea"/>
              </a:rPr>
              <a:t>群签名的算法定义：</a:t>
            </a:r>
            <a:r>
              <a:rPr lang="zh-CN" altLang="en-US" sz="2400">
                <a:latin typeface="+mn-lt"/>
                <a:ea typeface="+mn-ea"/>
                <a:sym typeface="+mn-ea"/>
              </a:rPr>
              <a:t>（其中的一个）</a:t>
            </a:r>
            <a:endParaRPr lang="zh-CN" altLang="en-US" sz="2400">
              <a:latin typeface="+mn-lt"/>
              <a:ea typeface="+mn-ea"/>
              <a:sym typeface="+mn-ea"/>
            </a:endParaRPr>
          </a:p>
          <a:p>
            <a:pPr marL="342900" lvl="0" indent="-342900">
              <a:lnSpc>
                <a:spcPct val="8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KeyGen(1^k,n)  → (gpk,gsk_1, gsk_2, ...., gsk_n, tsk)</a:t>
            </a:r>
            <a:endParaRPr lang="en-US" altLang="zh-CN" sz="2400">
              <a:latin typeface="+mn-lt"/>
              <a:ea typeface="+mn-ea"/>
            </a:endParaRPr>
          </a:p>
          <a:p>
            <a:pPr marL="342900" lvl="0" indent="-342900">
              <a:lnSpc>
                <a:spcPct val="80000"/>
              </a:lnSpc>
              <a:buFont typeface="Wingdings" panose="05000000000000000000" charset="0"/>
              <a:buChar char="o"/>
            </a:pPr>
            <a:r>
              <a:rPr lang="zh-CN" altLang="en-US" sz="2400">
                <a:latin typeface="+mn-lt"/>
                <a:ea typeface="+mn-ea"/>
                <a:sym typeface="+mn-ea"/>
              </a:rPr>
              <a:t>签名算法：</a:t>
            </a:r>
            <a:r>
              <a:rPr lang="en-US" altLang="zh-CN" sz="2400">
                <a:latin typeface="+mn-lt"/>
                <a:ea typeface="+mn-ea"/>
                <a:sym typeface="+mn-ea"/>
              </a:rPr>
              <a:t>Sign(gsk_i, m)  → S_m</a:t>
            </a:r>
            <a:endParaRPr lang="en-US" altLang="zh-CN" sz="2400">
              <a:latin typeface="+mn-lt"/>
              <a:ea typeface="+mn-ea"/>
              <a:sym typeface="+mn-ea"/>
            </a:endParaRPr>
          </a:p>
          <a:p>
            <a:pPr marL="342900" lvl="0" indent="-342900">
              <a:lnSpc>
                <a:spcPct val="8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Verify(gpk, m,S_m) → T/F</a:t>
            </a:r>
            <a:endParaRPr lang="en-US" altLang="zh-CN" sz="2400">
              <a:latin typeface="+mn-lt"/>
              <a:ea typeface="+mn-ea"/>
              <a:sym typeface="+mn-ea"/>
            </a:endParaRPr>
          </a:p>
          <a:p>
            <a:pPr marL="342900" lvl="0" indent="-342900">
              <a:lnSpc>
                <a:spcPct val="80000"/>
              </a:lnSpc>
              <a:buFont typeface="Wingdings" panose="05000000000000000000" charset="0"/>
              <a:buChar char="o"/>
            </a:pPr>
            <a:r>
              <a:rPr lang="zh-CN" altLang="en-US" sz="2400">
                <a:latin typeface="+mn-lt"/>
                <a:ea typeface="+mn-ea"/>
                <a:sym typeface="+mn-ea"/>
              </a:rPr>
              <a:t>追踪算法：</a:t>
            </a:r>
            <a:r>
              <a:rPr lang="en-US" altLang="zh-CN" sz="2400">
                <a:latin typeface="+mn-lt"/>
                <a:ea typeface="+mn-ea"/>
                <a:sym typeface="+mn-ea"/>
              </a:rPr>
              <a:t>Open(tsk, m, S_m) → i/⊥</a:t>
            </a:r>
            <a:endParaRPr lang="en-US" altLang="zh-CN" sz="2400">
              <a:latin typeface="+mn-lt"/>
              <a:ea typeface="+mn-ea"/>
              <a:sym typeface="+mn-ea"/>
            </a:endParaRPr>
          </a:p>
          <a:p>
            <a:pPr lvl="0">
              <a:lnSpc>
                <a:spcPct val="80000"/>
              </a:lnSpc>
              <a:buFont typeface="Wingdings" panose="05000000000000000000" charset="0"/>
            </a:pPr>
            <a:endParaRPr lang="en-US" altLang="zh-CN" sz="2400">
              <a:latin typeface="+mn-lt"/>
              <a:ea typeface="+mn-ea"/>
              <a:sym typeface="+mn-ea"/>
            </a:endParaRPr>
          </a:p>
          <a:p>
            <a:pPr lvl="0">
              <a:lnSpc>
                <a:spcPct val="80000"/>
              </a:lnSpc>
              <a:buFont typeface="Wingdings" panose="05000000000000000000" charset="0"/>
            </a:pPr>
            <a:r>
              <a:rPr lang="zh-CN" altLang="en-US" sz="2400">
                <a:latin typeface="+mn-lt"/>
                <a:ea typeface="+mn-ea"/>
                <a:sym typeface="+mn-ea"/>
              </a:rPr>
              <a:t>说明：群签名的算法定义和安全模型将在后面系统介绍。</a:t>
            </a:r>
            <a:endParaRPr lang="zh-CN" altLang="en-US" sz="2400">
              <a:latin typeface="+mn-lt"/>
              <a:ea typeface="+mn-ea"/>
              <a:sym typeface="+mn-ea"/>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验证超越三：环签名</a:t>
            </a:r>
            <a:r>
              <a:rPr lang="en-US" altLang="zh-CN"/>
              <a:t>               1/4</a:t>
            </a:r>
            <a:endParaRPr lang="zh-CN" altLang="en-US"/>
          </a:p>
        </p:txBody>
      </p:sp>
      <p:sp>
        <p:nvSpPr>
          <p:cNvPr id="3" name="Text Placeholder 2"/>
          <p:cNvSpPr>
            <a:spLocks noGrp="1"/>
          </p:cNvSpPr>
          <p:nvPr>
            <p:ph type="body" idx="1"/>
          </p:nvPr>
        </p:nvSpPr>
        <p:spPr>
          <a:xfrm>
            <a:off x="207010" y="1350645"/>
            <a:ext cx="8749665" cy="4755515"/>
          </a:xfrm>
        </p:spPr>
        <p:txBody>
          <a:bodyPr>
            <a:noAutofit/>
          </a:bodyPr>
          <a:p>
            <a:pPr marL="457200" indent="-457200">
              <a:lnSpc>
                <a:spcPct val="100000"/>
              </a:lnSpc>
              <a:buFont typeface="Wingdings" panose="05000000000000000000" charset="0"/>
              <a:buChar char="o"/>
            </a:pPr>
            <a:r>
              <a:rPr lang="zh-CN" altLang="en-US" sz="2800">
                <a:solidFill>
                  <a:schemeClr val="tx1"/>
                </a:solidFill>
                <a:uFillTx/>
              </a:rPr>
              <a:t>先有</a:t>
            </a:r>
            <a:r>
              <a:rPr lang="en-US" sz="2800">
                <a:solidFill>
                  <a:schemeClr val="tx1"/>
                </a:solidFill>
                <a:uFillTx/>
              </a:rPr>
              <a:t>群签名</a:t>
            </a:r>
            <a:r>
              <a:rPr lang="zh-CN" altLang="en-US" sz="2800">
                <a:solidFill>
                  <a:schemeClr val="tx1"/>
                </a:solidFill>
                <a:uFillTx/>
              </a:rPr>
              <a:t>（</a:t>
            </a:r>
            <a:r>
              <a:rPr lang="en-US" altLang="zh-CN" sz="2800">
                <a:solidFill>
                  <a:schemeClr val="tx1"/>
                </a:solidFill>
                <a:uFillTx/>
              </a:rPr>
              <a:t>1991</a:t>
            </a:r>
            <a:r>
              <a:rPr lang="zh-CN" altLang="en-US" sz="2800">
                <a:solidFill>
                  <a:schemeClr val="tx1"/>
                </a:solidFill>
                <a:uFillTx/>
              </a:rPr>
              <a:t>年）</a:t>
            </a:r>
            <a:r>
              <a:rPr lang="zh-CN" sz="2800">
                <a:solidFill>
                  <a:schemeClr val="tx1"/>
                </a:solidFill>
                <a:uFillTx/>
              </a:rPr>
              <a:t>，再有环签名（</a:t>
            </a:r>
            <a:r>
              <a:rPr lang="en-US" altLang="zh-CN" sz="2800">
                <a:solidFill>
                  <a:schemeClr val="tx1"/>
                </a:solidFill>
                <a:uFillTx/>
              </a:rPr>
              <a:t>2001</a:t>
            </a:r>
            <a:r>
              <a:rPr lang="zh-CN" altLang="en-US" sz="2800">
                <a:solidFill>
                  <a:schemeClr val="tx1"/>
                </a:solidFill>
                <a:uFillTx/>
              </a:rPr>
              <a:t>年</a:t>
            </a:r>
            <a:r>
              <a:rPr lang="zh-CN" sz="2800">
                <a:solidFill>
                  <a:schemeClr val="tx1"/>
                </a:solidFill>
                <a:uFillTx/>
              </a:rPr>
              <a:t>）</a:t>
            </a:r>
            <a:endParaRPr lang="en-US" sz="2800">
              <a:solidFill>
                <a:schemeClr val="tx1"/>
              </a:solidFill>
              <a:uFillTx/>
              <a:latin typeface="Garamond" panose="02020404030301010803" charset="0"/>
              <a:ea typeface="仿宋" panose="02010609060101010101" charset="-122"/>
            </a:endParaRPr>
          </a:p>
          <a:p>
            <a:pPr marL="457200" indent="-457200">
              <a:lnSpc>
                <a:spcPct val="100000"/>
              </a:lnSpc>
              <a:buFont typeface="Wingdings" panose="05000000000000000000" charset="0"/>
              <a:buChar char="o"/>
            </a:pPr>
            <a:r>
              <a:rPr lang="en-US" sz="2800">
                <a:solidFill>
                  <a:schemeClr val="tx1"/>
                </a:solidFill>
                <a:uFillTx/>
              </a:rPr>
              <a:t>环签名（Ring Signatures）</a:t>
            </a:r>
            <a:r>
              <a:rPr lang="zh-CN" altLang="en-US" sz="2800">
                <a:solidFill>
                  <a:schemeClr val="tx1"/>
                </a:solidFill>
                <a:uFillTx/>
              </a:rPr>
              <a:t>。</a:t>
            </a:r>
            <a:r>
              <a:rPr lang="en-US" sz="2800">
                <a:solidFill>
                  <a:schemeClr val="tx1"/>
                </a:solidFill>
                <a:uFillTx/>
              </a:rPr>
              <a:t>环签名里的“组”是一个无组织的组，其中一个原因是它没有组管理员。任何一个有密钥对的人都可以搜集</a:t>
            </a:r>
            <a:r>
              <a:rPr lang="zh-CN" altLang="en-US" sz="2800">
                <a:solidFill>
                  <a:schemeClr val="tx1"/>
                </a:solidFill>
                <a:uFillTx/>
              </a:rPr>
              <a:t>其他</a:t>
            </a:r>
            <a:r>
              <a:rPr lang="en-US" sz="2800">
                <a:solidFill>
                  <a:schemeClr val="tx1"/>
                </a:solidFill>
                <a:uFillTx/>
              </a:rPr>
              <a:t>的用户的公钥建一个组（必须包括自己），然后用自己的私钥对消息m签名得到一个环签名。</a:t>
            </a:r>
            <a:endParaRPr lang="en-US" sz="2800">
              <a:solidFill>
                <a:schemeClr val="tx1"/>
              </a:solidFill>
              <a:uFillTx/>
            </a:endParaRPr>
          </a:p>
          <a:p>
            <a:pPr marL="457200" indent="-457200">
              <a:lnSpc>
                <a:spcPct val="100000"/>
              </a:lnSpc>
              <a:buFont typeface="Wingdings" panose="05000000000000000000" charset="0"/>
              <a:buChar char="o"/>
            </a:pPr>
            <a:r>
              <a:rPr lang="en-US" sz="2800">
                <a:solidFill>
                  <a:schemeClr val="tx1"/>
                </a:solidFill>
                <a:uFillTx/>
              </a:rPr>
              <a:t>该签名技术满足一个特点：小明</a:t>
            </a:r>
            <a:r>
              <a:rPr lang="en-US" sz="2800">
                <a:solidFill>
                  <a:srgbClr val="C00000"/>
                </a:solidFill>
                <a:uFillTx/>
              </a:rPr>
              <a:t>可以</a:t>
            </a:r>
            <a:r>
              <a:rPr lang="en-US" sz="2800">
                <a:solidFill>
                  <a:schemeClr val="tx1"/>
                </a:solidFill>
                <a:uFillTx/>
              </a:rPr>
              <a:t>用这组成员所有人的公钥验证签名，从而相信该签名是由这组成员中的某一个人完成，</a:t>
            </a:r>
            <a:r>
              <a:rPr lang="en-US" sz="2800">
                <a:solidFill>
                  <a:srgbClr val="C00000"/>
                </a:solidFill>
                <a:uFillTx/>
              </a:rPr>
              <a:t>但</a:t>
            </a:r>
            <a:r>
              <a:rPr lang="en-US" sz="2800">
                <a:solidFill>
                  <a:schemeClr val="tx1"/>
                </a:solidFill>
                <a:uFillTx/>
              </a:rPr>
              <a:t>他不知道究竟是哪一位组成员对m签的名。</a:t>
            </a:r>
            <a:endParaRPr lang="en-US" sz="2800">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验证超越三：环签名</a:t>
            </a:r>
            <a:r>
              <a:rPr lang="en-US" altLang="zh-CN"/>
              <a:t>               2/4</a:t>
            </a:r>
            <a:endParaRPr lang="zh-CN" altLang="en-US"/>
          </a:p>
        </p:txBody>
      </p:sp>
      <p:sp>
        <p:nvSpPr>
          <p:cNvPr id="3" name="Text Placeholder 2"/>
          <p:cNvSpPr>
            <a:spLocks noGrp="1"/>
          </p:cNvSpPr>
          <p:nvPr>
            <p:ph type="body" idx="1"/>
          </p:nvPr>
        </p:nvSpPr>
        <p:spPr>
          <a:xfrm>
            <a:off x="207010" y="1350645"/>
            <a:ext cx="8749665" cy="4755515"/>
          </a:xfrm>
        </p:spPr>
        <p:txBody>
          <a:bodyPr>
            <a:noAutofit/>
          </a:bodyPr>
          <a:p>
            <a:pPr>
              <a:lnSpc>
                <a:spcPct val="100000"/>
              </a:lnSpc>
              <a:buFont typeface="Wingdings" panose="05000000000000000000" charset="0"/>
            </a:pPr>
            <a:r>
              <a:rPr sz="2800">
                <a:solidFill>
                  <a:schemeClr val="tx1"/>
                </a:solidFill>
                <a:highlight>
                  <a:srgbClr val="FFFF00"/>
                </a:highlight>
                <a:uFillTx/>
              </a:rPr>
              <a:t>环签名</a:t>
            </a:r>
            <a:r>
              <a:rPr sz="2800">
                <a:solidFill>
                  <a:schemeClr val="tx1"/>
                </a:solidFill>
                <a:uFillTx/>
              </a:rPr>
              <a:t>和</a:t>
            </a:r>
            <a:r>
              <a:rPr sz="2800">
                <a:solidFill>
                  <a:schemeClr val="tx1"/>
                </a:solidFill>
                <a:highlight>
                  <a:srgbClr val="00FF00"/>
                </a:highlight>
                <a:uFillTx/>
              </a:rPr>
              <a:t>群签名</a:t>
            </a:r>
            <a:r>
              <a:rPr sz="2800">
                <a:solidFill>
                  <a:schemeClr val="tx1"/>
                </a:solidFill>
                <a:uFillTx/>
              </a:rPr>
              <a:t>的主要区别在两个方面：</a:t>
            </a:r>
            <a:endParaRPr sz="2800">
              <a:solidFill>
                <a:schemeClr val="tx1"/>
              </a:solidFill>
              <a:uFillTx/>
            </a:endParaRPr>
          </a:p>
          <a:p>
            <a:pPr>
              <a:lnSpc>
                <a:spcPct val="100000"/>
              </a:lnSpc>
              <a:buFont typeface="Wingdings" panose="05000000000000000000" charset="0"/>
            </a:pPr>
            <a:endParaRPr sz="2800">
              <a:solidFill>
                <a:schemeClr val="tx1"/>
              </a:solidFill>
              <a:uFillTx/>
            </a:endParaRPr>
          </a:p>
          <a:p>
            <a:pPr marL="457200" indent="-457200">
              <a:lnSpc>
                <a:spcPct val="100000"/>
              </a:lnSpc>
              <a:buFont typeface="Wingdings" panose="05000000000000000000" charset="0"/>
              <a:buChar char="o"/>
            </a:pPr>
            <a:r>
              <a:rPr lang="zh-CN" sz="2800">
                <a:solidFill>
                  <a:schemeClr val="tx1"/>
                </a:solidFill>
                <a:uFillTx/>
              </a:rPr>
              <a:t>在环签名里，任何</a:t>
            </a:r>
            <a:r>
              <a:rPr sz="2800">
                <a:solidFill>
                  <a:schemeClr val="tx1"/>
                </a:solidFill>
                <a:uFillTx/>
              </a:rPr>
              <a:t>用户可以即兴建组，不需要一个组管理员提前建组并计算组公钥；</a:t>
            </a:r>
            <a:r>
              <a:rPr lang="zh-CN" sz="2800">
                <a:solidFill>
                  <a:schemeClr val="tx1"/>
                </a:solidFill>
                <a:uFillTx/>
              </a:rPr>
              <a:t>群签名由组管理员开始并由管理员拉用户入群（组）。</a:t>
            </a:r>
            <a:endParaRPr lang="zh-CN" sz="2800">
              <a:solidFill>
                <a:schemeClr val="tx1"/>
              </a:solidFill>
              <a:uFillTx/>
            </a:endParaRPr>
          </a:p>
          <a:p>
            <a:pPr marL="457200" indent="-457200">
              <a:lnSpc>
                <a:spcPct val="100000"/>
              </a:lnSpc>
              <a:buFont typeface="Wingdings" panose="05000000000000000000" charset="0"/>
              <a:buChar char="o"/>
            </a:pPr>
            <a:endParaRPr sz="2800">
              <a:solidFill>
                <a:schemeClr val="tx1"/>
              </a:solidFill>
              <a:uFillTx/>
            </a:endParaRPr>
          </a:p>
          <a:p>
            <a:pPr marL="457200" indent="-457200">
              <a:lnSpc>
                <a:spcPct val="100000"/>
              </a:lnSpc>
              <a:buFont typeface="Wingdings" panose="05000000000000000000" charset="0"/>
              <a:buChar char="o"/>
            </a:pPr>
            <a:r>
              <a:rPr lang="zh-CN" sz="2800">
                <a:solidFill>
                  <a:schemeClr val="tx1"/>
                </a:solidFill>
                <a:uFillTx/>
              </a:rPr>
              <a:t>在环签名里，任何</a:t>
            </a:r>
            <a:r>
              <a:rPr sz="2800">
                <a:solidFill>
                  <a:schemeClr val="tx1"/>
                </a:solidFill>
                <a:uFillTx/>
              </a:rPr>
              <a:t>人</a:t>
            </a:r>
            <a:r>
              <a:rPr lang="zh-CN" sz="2800">
                <a:solidFill>
                  <a:schemeClr val="tx1"/>
                </a:solidFill>
                <a:uFillTx/>
              </a:rPr>
              <a:t>都不</a:t>
            </a:r>
            <a:r>
              <a:rPr sz="2800">
                <a:solidFill>
                  <a:schemeClr val="tx1"/>
                </a:solidFill>
                <a:uFillTx/>
              </a:rPr>
              <a:t>可以追踪到签名者的身份。</a:t>
            </a:r>
            <a:r>
              <a:rPr lang="zh-CN" sz="2800">
                <a:solidFill>
                  <a:schemeClr val="tx1"/>
                </a:solidFill>
                <a:uFillTx/>
              </a:rPr>
              <a:t>群签名里的组管理员可以打开所有的群签名并看到签名者的身份信息。</a:t>
            </a:r>
            <a:endParaRPr lang="zh-CN" sz="2800">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验证超越三：环签名</a:t>
            </a:r>
            <a:r>
              <a:rPr lang="en-US" altLang="zh-CN"/>
              <a:t>               3/4</a:t>
            </a:r>
            <a:endParaRPr lang="zh-CN" altLang="en-US"/>
          </a:p>
        </p:txBody>
      </p:sp>
      <p:sp>
        <p:nvSpPr>
          <p:cNvPr id="3" name="Text Placeholder 2"/>
          <p:cNvSpPr>
            <a:spLocks noGrp="1"/>
          </p:cNvSpPr>
          <p:nvPr>
            <p:ph type="body" idx="1"/>
          </p:nvPr>
        </p:nvSpPr>
        <p:spPr>
          <a:xfrm>
            <a:off x="207010" y="1350645"/>
            <a:ext cx="8749665" cy="4755515"/>
          </a:xfrm>
        </p:spPr>
        <p:txBody>
          <a:bodyPr>
            <a:noAutofit/>
          </a:bodyPr>
          <a:p>
            <a:pPr>
              <a:lnSpc>
                <a:spcPct val="110000"/>
              </a:lnSpc>
              <a:buFont typeface="Wingdings" panose="05000000000000000000" charset="0"/>
            </a:pPr>
            <a:r>
              <a:rPr sz="2600">
                <a:solidFill>
                  <a:schemeClr val="tx1"/>
                </a:solidFill>
                <a:highlight>
                  <a:srgbClr val="FFFF00"/>
                </a:highlight>
                <a:uFillTx/>
              </a:rPr>
              <a:t>环签名</a:t>
            </a:r>
            <a:r>
              <a:rPr lang="zh-CN" sz="2600">
                <a:solidFill>
                  <a:schemeClr val="tx1"/>
                </a:solidFill>
                <a:uFillTx/>
              </a:rPr>
              <a:t>的应用故事</a:t>
            </a:r>
            <a:r>
              <a:rPr sz="2600">
                <a:solidFill>
                  <a:schemeClr val="tx1"/>
                </a:solidFill>
                <a:uFillTx/>
              </a:rPr>
              <a:t>：</a:t>
            </a:r>
            <a:r>
              <a:rPr sz="2600">
                <a:sym typeface="+mn-ea"/>
              </a:rPr>
              <a:t>继续小明申请贷款的例子。</a:t>
            </a:r>
            <a:endParaRPr sz="2600">
              <a:solidFill>
                <a:schemeClr val="tx1"/>
              </a:solidFill>
              <a:uFillTx/>
            </a:endParaRPr>
          </a:p>
          <a:p>
            <a:pPr marL="457200" indent="-457200">
              <a:lnSpc>
                <a:spcPct val="110000"/>
              </a:lnSpc>
              <a:buFont typeface="Wingdings" panose="05000000000000000000" charset="0"/>
              <a:buChar char="o"/>
            </a:pPr>
            <a:r>
              <a:rPr sz="2600">
                <a:solidFill>
                  <a:schemeClr val="tx1"/>
                </a:solidFill>
                <a:uFillTx/>
              </a:rPr>
              <a:t>老马今天收到国家有关部门一个即将提高贷款额度的内部通知，从年收入的5倍变成7倍。于是，老马把各家银行能收到通知的人员的公钥收集在一起，对消息m=“</a:t>
            </a:r>
            <a:r>
              <a:rPr sz="2600">
                <a:solidFill>
                  <a:schemeClr val="tx1"/>
                </a:solidFill>
                <a:highlight>
                  <a:srgbClr val="00FF00"/>
                </a:highlight>
                <a:uFillTx/>
              </a:rPr>
              <a:t>高额贷款额度要增加</a:t>
            </a:r>
            <a:r>
              <a:rPr lang="zh-CN" sz="2600">
                <a:solidFill>
                  <a:schemeClr val="tx1"/>
                </a:solidFill>
                <a:highlight>
                  <a:srgbClr val="00FF00"/>
                </a:highlight>
                <a:uFillTx/>
              </a:rPr>
              <a:t>到</a:t>
            </a:r>
            <a:r>
              <a:rPr sz="2600">
                <a:solidFill>
                  <a:schemeClr val="tx1"/>
                </a:solidFill>
                <a:highlight>
                  <a:srgbClr val="00FF00"/>
                </a:highlight>
                <a:uFillTx/>
              </a:rPr>
              <a:t>7倍喽</a:t>
            </a:r>
            <a:r>
              <a:rPr sz="2600">
                <a:solidFill>
                  <a:schemeClr val="tx1"/>
                </a:solidFill>
                <a:uFillTx/>
              </a:rPr>
              <a:t>”进行环签名，然后把该消息和签名通过匿名帖子发布出去，让大家开心一把。</a:t>
            </a:r>
            <a:endParaRPr sz="2600">
              <a:solidFill>
                <a:schemeClr val="tx1"/>
              </a:solidFill>
              <a:uFillTx/>
            </a:endParaRPr>
          </a:p>
          <a:p>
            <a:pPr marL="457200" indent="-457200">
              <a:lnSpc>
                <a:spcPct val="110000"/>
              </a:lnSpc>
              <a:buFont typeface="Wingdings" panose="05000000000000000000" charset="0"/>
              <a:buChar char="o"/>
            </a:pPr>
            <a:r>
              <a:rPr sz="2600">
                <a:solidFill>
                  <a:schemeClr val="tx1"/>
                </a:solidFill>
                <a:uFillTx/>
              </a:rPr>
              <a:t>老马这里使用环签名技术的原因是该签名既能一定程度保护八卦者的身份隐私，又能让该消息具有信服力，毕竟该消息的来源不是别人而是来自银行系统组成员中的某一个</a:t>
            </a:r>
            <a:r>
              <a:rPr lang="zh-CN" sz="2600">
                <a:solidFill>
                  <a:schemeClr val="tx1"/>
                </a:solidFill>
                <a:uFillTx/>
              </a:rPr>
              <a:t>（收集的用户里中的某一个）</a:t>
            </a:r>
            <a:r>
              <a:rPr sz="2600">
                <a:solidFill>
                  <a:schemeClr val="tx1"/>
                </a:solidFill>
                <a:uFillTx/>
              </a:rPr>
              <a:t>。</a:t>
            </a:r>
            <a:r>
              <a:rPr sz="2800">
                <a:solidFill>
                  <a:schemeClr val="tx1"/>
                </a:solidFill>
                <a:uFillTx/>
              </a:rPr>
              <a:t> </a:t>
            </a:r>
            <a:endParaRPr sz="2800">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验证超越三：环签名</a:t>
            </a:r>
            <a:r>
              <a:rPr lang="en-US" altLang="zh-CN"/>
              <a:t>               4/4</a:t>
            </a:r>
            <a:endParaRPr lang="zh-CN" altLang="en-US"/>
          </a:p>
        </p:txBody>
      </p:sp>
      <p:sp>
        <p:nvSpPr>
          <p:cNvPr id="3" name="Text Placeholder 2"/>
          <p:cNvSpPr>
            <a:spLocks noGrp="1"/>
          </p:cNvSpPr>
          <p:nvPr>
            <p:ph type="body" idx="1"/>
          </p:nvPr>
        </p:nvSpPr>
        <p:spPr>
          <a:xfrm>
            <a:off x="207010" y="1350645"/>
            <a:ext cx="8749665" cy="4871085"/>
          </a:xfrm>
        </p:spPr>
        <p:txBody>
          <a:bodyPr>
            <a:noAutofit/>
          </a:bodyPr>
          <a:p>
            <a:pPr lvl="0">
              <a:lnSpc>
                <a:spcPct val="80000"/>
              </a:lnSpc>
              <a:buFont typeface="Wingdings" panose="05000000000000000000" charset="0"/>
            </a:pPr>
            <a:r>
              <a:rPr lang="zh-CN" altLang="en-US" sz="2400">
                <a:highlight>
                  <a:srgbClr val="FFFF00"/>
                </a:highlight>
                <a:latin typeface="+mn-lt"/>
                <a:ea typeface="+mn-ea"/>
                <a:sym typeface="+mn-ea"/>
              </a:rPr>
              <a:t>群签名的算法定义：（其中的一个）</a:t>
            </a:r>
            <a:endParaRPr lang="zh-CN" altLang="en-US" sz="2400">
              <a:highlight>
                <a:srgbClr val="FFFF00"/>
              </a:highlight>
              <a:latin typeface="+mn-lt"/>
              <a:ea typeface="+mn-ea"/>
              <a:sym typeface="+mn-ea"/>
            </a:endParaRPr>
          </a:p>
          <a:p>
            <a:pPr marL="342900" lvl="0" indent="-342900">
              <a:lnSpc>
                <a:spcPct val="8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KeyGen(1^k,n)  → (gpk,gsk_1, gsk_2, ...., gsk_n, tsk)</a:t>
            </a:r>
            <a:endParaRPr lang="en-US" altLang="zh-CN" sz="2400">
              <a:latin typeface="+mn-lt"/>
              <a:ea typeface="+mn-ea"/>
            </a:endParaRPr>
          </a:p>
          <a:p>
            <a:pPr marL="342900" lvl="0" indent="-342900">
              <a:lnSpc>
                <a:spcPct val="80000"/>
              </a:lnSpc>
              <a:buFont typeface="Wingdings" panose="05000000000000000000" charset="0"/>
              <a:buChar char="o"/>
            </a:pPr>
            <a:r>
              <a:rPr lang="zh-CN" altLang="en-US" sz="2400">
                <a:latin typeface="+mn-lt"/>
                <a:ea typeface="+mn-ea"/>
                <a:sym typeface="+mn-ea"/>
              </a:rPr>
              <a:t>签名算法：</a:t>
            </a:r>
            <a:r>
              <a:rPr lang="en-US" altLang="zh-CN" sz="2400">
                <a:latin typeface="+mn-lt"/>
                <a:ea typeface="+mn-ea"/>
                <a:sym typeface="+mn-ea"/>
              </a:rPr>
              <a:t>Sign(gsk_i, m)  → S_m</a:t>
            </a:r>
            <a:endParaRPr lang="en-US" altLang="zh-CN" sz="2400">
              <a:latin typeface="+mn-lt"/>
              <a:ea typeface="+mn-ea"/>
              <a:sym typeface="+mn-ea"/>
            </a:endParaRPr>
          </a:p>
          <a:p>
            <a:pPr marL="342900" lvl="0" indent="-342900">
              <a:lnSpc>
                <a:spcPct val="8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Verify(gpk, S_m) → T/F</a:t>
            </a:r>
            <a:endParaRPr lang="en-US" altLang="zh-CN" sz="2400">
              <a:latin typeface="+mn-lt"/>
              <a:ea typeface="+mn-ea"/>
              <a:sym typeface="+mn-ea"/>
            </a:endParaRPr>
          </a:p>
          <a:p>
            <a:pPr marL="342900" lvl="0" indent="-342900">
              <a:lnSpc>
                <a:spcPct val="80000"/>
              </a:lnSpc>
              <a:buFont typeface="Wingdings" panose="05000000000000000000" charset="0"/>
              <a:buChar char="o"/>
            </a:pPr>
            <a:r>
              <a:rPr lang="zh-CN" altLang="en-US" sz="2400">
                <a:latin typeface="+mn-lt"/>
                <a:ea typeface="+mn-ea"/>
                <a:sym typeface="+mn-ea"/>
              </a:rPr>
              <a:t>追踪算法：</a:t>
            </a:r>
            <a:r>
              <a:rPr lang="en-US" altLang="zh-CN" sz="2400">
                <a:latin typeface="+mn-lt"/>
                <a:ea typeface="+mn-ea"/>
                <a:sym typeface="+mn-ea"/>
              </a:rPr>
              <a:t>Open(tsk, S_m) → i/⊥</a:t>
            </a:r>
            <a:endParaRPr lang="en-US" altLang="zh-CN" sz="2400">
              <a:latin typeface="+mn-lt"/>
              <a:ea typeface="+mn-ea"/>
              <a:sym typeface="+mn-ea"/>
            </a:endParaRPr>
          </a:p>
          <a:p>
            <a:pPr marL="342900" lvl="0" indent="-342900">
              <a:lnSpc>
                <a:spcPct val="80000"/>
              </a:lnSpc>
              <a:buFont typeface="Wingdings" panose="05000000000000000000" charset="0"/>
              <a:buChar char="o"/>
            </a:pPr>
            <a:endParaRPr lang="en-US" altLang="zh-CN" sz="2400">
              <a:solidFill>
                <a:schemeClr val="tx1"/>
              </a:solidFill>
              <a:uFillTx/>
              <a:latin typeface="+mn-lt"/>
              <a:ea typeface="+mn-ea"/>
              <a:sym typeface="+mn-ea"/>
            </a:endParaRPr>
          </a:p>
          <a:p>
            <a:pPr lvl="0">
              <a:lnSpc>
                <a:spcPct val="80000"/>
              </a:lnSpc>
              <a:buFont typeface="Wingdings" panose="05000000000000000000" charset="0"/>
            </a:pPr>
            <a:r>
              <a:rPr lang="zh-CN" altLang="en-US" sz="2400">
                <a:solidFill>
                  <a:schemeClr val="tx1"/>
                </a:solidFill>
                <a:highlight>
                  <a:srgbClr val="00FF00"/>
                </a:highlight>
                <a:uFillTx/>
                <a:latin typeface="+mn-lt"/>
                <a:ea typeface="+mn-ea"/>
                <a:sym typeface="+mn-ea"/>
              </a:rPr>
              <a:t>环签名的算法定义</a:t>
            </a:r>
            <a:r>
              <a:rPr lang="zh-CN" altLang="en-US" sz="2400">
                <a:solidFill>
                  <a:schemeClr val="tx1"/>
                </a:solidFill>
                <a:uFillTx/>
                <a:latin typeface="+mn-lt"/>
                <a:ea typeface="+mn-ea"/>
                <a:sym typeface="+mn-ea"/>
              </a:rPr>
              <a:t>：</a:t>
            </a:r>
            <a:endParaRPr lang="zh-CN" altLang="en-US" sz="2400">
              <a:solidFill>
                <a:schemeClr val="tx1"/>
              </a:solidFill>
              <a:uFillTx/>
              <a:latin typeface="+mn-lt"/>
              <a:ea typeface="+mn-ea"/>
              <a:sym typeface="+mn-ea"/>
            </a:endParaRPr>
          </a:p>
          <a:p>
            <a:pPr marL="342900" lvl="0" indent="-342900">
              <a:lnSpc>
                <a:spcPct val="8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KeyGen(1^k)  → (pk_i,sk_i)</a:t>
            </a:r>
            <a:endParaRPr lang="en-US" altLang="zh-CN" sz="2400">
              <a:latin typeface="+mn-lt"/>
              <a:ea typeface="+mn-ea"/>
            </a:endParaRPr>
          </a:p>
          <a:p>
            <a:pPr marL="342900" lvl="0" indent="-342900">
              <a:lnSpc>
                <a:spcPct val="80000"/>
              </a:lnSpc>
              <a:buFont typeface="Wingdings" panose="05000000000000000000" charset="0"/>
              <a:buChar char="o"/>
            </a:pPr>
            <a:r>
              <a:rPr lang="zh-CN" altLang="en-US" sz="2400">
                <a:latin typeface="+mn-lt"/>
                <a:ea typeface="+mn-ea"/>
                <a:sym typeface="+mn-ea"/>
              </a:rPr>
              <a:t>签名算法：</a:t>
            </a:r>
            <a:r>
              <a:rPr lang="en-US" altLang="zh-CN" sz="2400">
                <a:latin typeface="+mn-lt"/>
                <a:ea typeface="+mn-ea"/>
                <a:sym typeface="+mn-ea"/>
              </a:rPr>
              <a:t>Sign(pk_1, pk_2, ..,pk_n, sk_i, m)  → S_m</a:t>
            </a:r>
            <a:endParaRPr lang="en-US" altLang="zh-CN" sz="2400">
              <a:latin typeface="+mn-lt"/>
              <a:ea typeface="+mn-ea"/>
              <a:sym typeface="+mn-ea"/>
            </a:endParaRPr>
          </a:p>
          <a:p>
            <a:pPr marL="342900" lvl="0" indent="-342900">
              <a:lnSpc>
                <a:spcPct val="8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Verify(pk_1, pk_2, ..,pk_n, m,  S_m) → T/F</a:t>
            </a:r>
            <a:endParaRPr lang="en-US" altLang="zh-CN" sz="2400">
              <a:latin typeface="+mn-lt"/>
              <a:ea typeface="+mn-ea"/>
              <a:sym typeface="+mn-ea"/>
            </a:endParaRPr>
          </a:p>
          <a:p>
            <a:pPr lvl="0">
              <a:lnSpc>
                <a:spcPct val="80000"/>
              </a:lnSpc>
              <a:buFont typeface="Wingdings" panose="05000000000000000000" charset="0"/>
            </a:pPr>
            <a:endParaRPr lang="en-US" altLang="zh-CN" sz="2400">
              <a:solidFill>
                <a:schemeClr val="tx1"/>
              </a:solidFill>
              <a:uFillTx/>
              <a:latin typeface="+mn-lt"/>
              <a:ea typeface="+mn-ea"/>
              <a:sym typeface="+mn-ea"/>
            </a:endParaRPr>
          </a:p>
          <a:p>
            <a:pPr lvl="0">
              <a:lnSpc>
                <a:spcPct val="80000"/>
              </a:lnSpc>
              <a:buFont typeface="Wingdings" panose="05000000000000000000" charset="0"/>
            </a:pPr>
            <a:r>
              <a:rPr lang="zh-CN" altLang="en-US" sz="2400">
                <a:solidFill>
                  <a:schemeClr val="tx1"/>
                </a:solidFill>
                <a:highlight>
                  <a:srgbClr val="FF00FF"/>
                </a:highlight>
                <a:uFillTx/>
                <a:latin typeface="+mn-lt"/>
                <a:ea typeface="+mn-ea"/>
                <a:sym typeface="+mn-ea"/>
              </a:rPr>
              <a:t>问</a:t>
            </a:r>
            <a:r>
              <a:rPr lang="zh-CN" altLang="en-US" sz="2400">
                <a:solidFill>
                  <a:schemeClr val="tx1"/>
                </a:solidFill>
                <a:uFillTx/>
                <a:latin typeface="+mn-lt"/>
                <a:ea typeface="+mn-ea"/>
                <a:sym typeface="+mn-ea"/>
              </a:rPr>
              <a:t>：我们要保护什么？（和敌人的攻击目标对立）</a:t>
            </a:r>
            <a:endParaRPr lang="zh-CN" altLang="en-US" sz="2400">
              <a:solidFill>
                <a:schemeClr val="tx1"/>
              </a:solidFill>
              <a:uFillTx/>
              <a:latin typeface="+mn-lt"/>
              <a:ea typeface="+mn-ea"/>
              <a:sym typeface="+mn-ea"/>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验证超越三：属性签名</a:t>
            </a:r>
            <a:r>
              <a:rPr lang="en-US" altLang="zh-CN"/>
              <a:t>            1/5</a:t>
            </a:r>
            <a:endParaRPr lang="zh-CN" altLang="en-US"/>
          </a:p>
        </p:txBody>
      </p:sp>
      <p:sp>
        <p:nvSpPr>
          <p:cNvPr id="3" name="Text Placeholder 2"/>
          <p:cNvSpPr>
            <a:spLocks noGrp="1"/>
          </p:cNvSpPr>
          <p:nvPr>
            <p:ph type="body" idx="1"/>
          </p:nvPr>
        </p:nvSpPr>
        <p:spPr>
          <a:xfrm>
            <a:off x="207010" y="1350645"/>
            <a:ext cx="8749665" cy="4755515"/>
          </a:xfrm>
        </p:spPr>
        <p:txBody>
          <a:bodyPr>
            <a:noAutofit/>
          </a:bodyPr>
          <a:p>
            <a:pPr marL="457200" indent="-457200">
              <a:lnSpc>
                <a:spcPct val="100000"/>
              </a:lnSpc>
              <a:buFont typeface="Wingdings" panose="05000000000000000000" charset="0"/>
              <a:buChar char="o"/>
            </a:pPr>
            <a:r>
              <a:rPr sz="2400">
                <a:solidFill>
                  <a:schemeClr val="tx1"/>
                </a:solidFill>
                <a:uFillTx/>
              </a:rPr>
              <a:t>属性签名（Attribute-Based Signatures，简称ABS），始于2011年。需要注意的是，此时的“组”不再是按照组成员划分，而是</a:t>
            </a:r>
            <a:r>
              <a:rPr sz="2400">
                <a:solidFill>
                  <a:schemeClr val="tx1"/>
                </a:solidFill>
                <a:highlight>
                  <a:srgbClr val="FFFF00"/>
                </a:highlight>
                <a:uFillTx/>
              </a:rPr>
              <a:t>通过一种“抽象的特征”来划分</a:t>
            </a:r>
            <a:r>
              <a:rPr sz="2400">
                <a:solidFill>
                  <a:schemeClr val="tx1"/>
                </a:solidFill>
                <a:uFillTx/>
              </a:rPr>
              <a:t>，即这个组的定义会告诉小明有关签名者身份符合的特征。</a:t>
            </a:r>
            <a:endParaRPr sz="2400">
              <a:solidFill>
                <a:schemeClr val="tx1"/>
              </a:solidFill>
              <a:uFillTx/>
            </a:endParaRPr>
          </a:p>
          <a:p>
            <a:pPr marL="457200" indent="-457200">
              <a:lnSpc>
                <a:spcPct val="100000"/>
              </a:lnSpc>
              <a:buFont typeface="Wingdings" panose="05000000000000000000" charset="0"/>
              <a:buChar char="o"/>
            </a:pPr>
            <a:r>
              <a:rPr lang="en-US" sz="2400">
                <a:solidFill>
                  <a:schemeClr val="tx1"/>
                </a:solidFill>
                <a:uFillTx/>
              </a:rPr>
              <a:t>ABS</a:t>
            </a:r>
            <a:r>
              <a:rPr lang="zh-CN" altLang="en-US" sz="2400">
                <a:solidFill>
                  <a:schemeClr val="tx1"/>
                </a:solidFill>
                <a:uFillTx/>
              </a:rPr>
              <a:t>可以看成</a:t>
            </a:r>
            <a:r>
              <a:rPr lang="en-US" altLang="zh-CN" sz="2400">
                <a:solidFill>
                  <a:schemeClr val="tx1"/>
                </a:solidFill>
                <a:uFillTx/>
              </a:rPr>
              <a:t>基于身份签名（Identity-Based Signatures，简称IBS）</a:t>
            </a:r>
            <a:r>
              <a:rPr lang="zh-CN" altLang="en-US" sz="2400">
                <a:solidFill>
                  <a:schemeClr val="tx1"/>
                </a:solidFill>
                <a:uFillTx/>
              </a:rPr>
              <a:t>的延伸。在IBS里，假设整个人类所有的签名者都被一个超级管理员通过一个主密钥对(mpk,msk)管辖。在每一位签名者的密钥对(pk,sk)中，公钥是签名者的身份信息，比如pk=“</a:t>
            </a:r>
            <a:r>
              <a:rPr lang="zh-CN" altLang="en-US" sz="2400">
                <a:solidFill>
                  <a:srgbClr val="1F2DA8"/>
                </a:solidFill>
                <a:uFillTx/>
              </a:rPr>
              <a:t>有间银行董事长老马</a:t>
            </a:r>
            <a:r>
              <a:rPr lang="zh-CN" altLang="en-US" sz="2400">
                <a:solidFill>
                  <a:schemeClr val="tx1"/>
                </a:solidFill>
                <a:uFillTx/>
              </a:rPr>
              <a:t>”，而私钥是由该公钥pk及超级管理员掌握的主私钥msk计算得到。签名计算仍然用sk,  而签名验证用pk和主公钥mpk。因此，小明在验证签名时知道签名者是有间银行的董事长老马。</a:t>
            </a:r>
            <a:endParaRPr lang="zh-CN" altLang="en-US" sz="2400">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验证超越三：属性签名</a:t>
            </a:r>
            <a:r>
              <a:rPr lang="en-US" altLang="zh-CN"/>
              <a:t>            2/5</a:t>
            </a:r>
            <a:endParaRPr lang="zh-CN" altLang="en-US"/>
          </a:p>
        </p:txBody>
      </p:sp>
      <p:sp>
        <p:nvSpPr>
          <p:cNvPr id="3" name="Text Placeholder 2"/>
          <p:cNvSpPr>
            <a:spLocks noGrp="1"/>
          </p:cNvSpPr>
          <p:nvPr>
            <p:ph type="body" idx="1"/>
          </p:nvPr>
        </p:nvSpPr>
        <p:spPr>
          <a:xfrm>
            <a:off x="207010" y="1350645"/>
            <a:ext cx="8749665" cy="5005070"/>
          </a:xfrm>
        </p:spPr>
        <p:txBody>
          <a:bodyPr>
            <a:noAutofit/>
          </a:bodyPr>
          <a:p>
            <a:pPr marL="457200" indent="-457200">
              <a:lnSpc>
                <a:spcPct val="120000"/>
              </a:lnSpc>
              <a:buFont typeface="Wingdings" panose="05000000000000000000" charset="0"/>
              <a:buChar char="o"/>
            </a:pPr>
            <a:r>
              <a:rPr>
                <a:solidFill>
                  <a:schemeClr val="tx1"/>
                </a:solidFill>
                <a:uFillTx/>
              </a:rPr>
              <a:t>从IBS到ABS，公钥从身份信息改变成了特征信息。</a:t>
            </a:r>
            <a:endParaRPr>
              <a:solidFill>
                <a:schemeClr val="tx1"/>
              </a:solidFill>
              <a:uFillTx/>
            </a:endParaRPr>
          </a:p>
          <a:p>
            <a:pPr marL="457200" indent="-457200">
              <a:lnSpc>
                <a:spcPct val="120000"/>
              </a:lnSpc>
              <a:buFont typeface="Wingdings" panose="05000000000000000000" charset="0"/>
              <a:buChar char="o"/>
            </a:pPr>
            <a:r>
              <a:rPr>
                <a:solidFill>
                  <a:schemeClr val="tx1"/>
                </a:solidFill>
                <a:uFillTx/>
              </a:rPr>
              <a:t>在IBS里，私钥对应的公钥身份信息为</a:t>
            </a:r>
            <a:r>
              <a:rPr>
                <a:sym typeface="+mn-ea"/>
              </a:rPr>
              <a:t>一个字符串</a:t>
            </a:r>
            <a:endParaRPr>
              <a:solidFill>
                <a:schemeClr val="tx1"/>
              </a:solidFill>
              <a:uFillTx/>
            </a:endParaRPr>
          </a:p>
          <a:p>
            <a:pPr algn="ctr">
              <a:lnSpc>
                <a:spcPct val="120000"/>
              </a:lnSpc>
              <a:buFont typeface="Wingdings" panose="05000000000000000000" charset="0"/>
            </a:pPr>
            <a:r>
              <a:rPr sz="2400">
                <a:solidFill>
                  <a:schemeClr val="tx1"/>
                </a:solidFill>
                <a:uFillTx/>
              </a:rPr>
              <a:t>pk=“有间银行董事长老马”。</a:t>
            </a:r>
            <a:r>
              <a:rPr>
                <a:solidFill>
                  <a:schemeClr val="tx1"/>
                </a:solidFill>
                <a:uFillTx/>
              </a:rPr>
              <a:t> </a:t>
            </a:r>
            <a:endParaRPr>
              <a:solidFill>
                <a:schemeClr val="tx1"/>
              </a:solidFill>
              <a:uFillTx/>
            </a:endParaRPr>
          </a:p>
          <a:p>
            <a:pPr marL="457200" indent="-457200" algn="l">
              <a:lnSpc>
                <a:spcPct val="120000"/>
              </a:lnSpc>
              <a:buFont typeface="Wingdings" panose="05000000000000000000" charset="0"/>
              <a:buChar char="o"/>
            </a:pPr>
            <a:r>
              <a:rPr>
                <a:solidFill>
                  <a:schemeClr val="tx1"/>
                </a:solidFill>
                <a:uFillTx/>
              </a:rPr>
              <a:t>在ABS里，私钥对应的公钥是一个特征信息集合，</a:t>
            </a:r>
            <a:endParaRPr>
              <a:solidFill>
                <a:schemeClr val="tx1"/>
              </a:solidFill>
              <a:uFillTx/>
            </a:endParaRPr>
          </a:p>
          <a:p>
            <a:pPr algn="ctr">
              <a:lnSpc>
                <a:spcPct val="120000"/>
              </a:lnSpc>
              <a:buFont typeface="Wingdings" panose="05000000000000000000" charset="0"/>
            </a:pPr>
            <a:r>
              <a:rPr sz="2400">
                <a:solidFill>
                  <a:schemeClr val="tx1"/>
                </a:solidFill>
                <a:uFillTx/>
              </a:rPr>
              <a:t>pk=</a:t>
            </a:r>
            <a:r>
              <a:rPr sz="2400">
                <a:solidFill>
                  <a:schemeClr val="tx1"/>
                </a:solidFill>
                <a:highlight>
                  <a:srgbClr val="FFFF00"/>
                </a:highlight>
                <a:uFillTx/>
              </a:rPr>
              <a:t>{</a:t>
            </a:r>
            <a:r>
              <a:rPr sz="2400">
                <a:solidFill>
                  <a:schemeClr val="tx1"/>
                </a:solidFill>
                <a:uFillTx/>
              </a:rPr>
              <a:t>银行职业，资深职员，董事长，有间银行，男</a:t>
            </a:r>
            <a:r>
              <a:rPr sz="2400">
                <a:solidFill>
                  <a:schemeClr val="tx1"/>
                </a:solidFill>
                <a:highlight>
                  <a:srgbClr val="FFFF00"/>
                </a:highlight>
                <a:uFillTx/>
              </a:rPr>
              <a:t>}</a:t>
            </a:r>
            <a:r>
              <a:rPr sz="2400">
                <a:solidFill>
                  <a:schemeClr val="tx1"/>
                </a:solidFill>
                <a:uFillTx/>
              </a:rPr>
              <a:t>。</a:t>
            </a:r>
            <a:endParaRPr sz="2400">
              <a:solidFill>
                <a:schemeClr val="tx1"/>
              </a:solidFill>
              <a:uFillTx/>
            </a:endParaRPr>
          </a:p>
          <a:p>
            <a:pPr marL="457200" indent="-457200" algn="l">
              <a:lnSpc>
                <a:spcPct val="120000"/>
              </a:lnSpc>
              <a:buFont typeface="Wingdings" panose="05000000000000000000" charset="0"/>
              <a:buChar char="o"/>
            </a:pPr>
            <a:r>
              <a:rPr>
                <a:solidFill>
                  <a:schemeClr val="tx1"/>
                </a:solidFill>
                <a:uFillTx/>
              </a:rPr>
              <a:t>这个特征信息集合可以是老马申请私钥时由可信任法院工作人员根据老马的真实信息赋予的属性（Attribute）集合。</a:t>
            </a:r>
            <a:endParaRPr>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验证超越三：属性签名</a:t>
            </a:r>
            <a:r>
              <a:rPr lang="en-US" altLang="zh-CN"/>
              <a:t>            3/5</a:t>
            </a:r>
            <a:endParaRPr lang="zh-CN" altLang="en-US"/>
          </a:p>
        </p:txBody>
      </p:sp>
      <p:sp>
        <p:nvSpPr>
          <p:cNvPr id="3" name="Text Placeholder 2"/>
          <p:cNvSpPr>
            <a:spLocks noGrp="1"/>
          </p:cNvSpPr>
          <p:nvPr>
            <p:ph type="body" idx="1"/>
          </p:nvPr>
        </p:nvSpPr>
        <p:spPr>
          <a:xfrm>
            <a:off x="207010" y="1350645"/>
            <a:ext cx="8749665" cy="3659505"/>
          </a:xfrm>
        </p:spPr>
        <p:txBody>
          <a:bodyPr>
            <a:noAutofit/>
          </a:bodyPr>
          <a:p>
            <a:pPr marL="457200" indent="-457200">
              <a:lnSpc>
                <a:spcPct val="100000"/>
              </a:lnSpc>
              <a:buFont typeface="Wingdings" panose="05000000000000000000" charset="0"/>
              <a:buChar char="o"/>
            </a:pPr>
            <a:r>
              <a:rPr sz="2400">
                <a:solidFill>
                  <a:schemeClr val="tx1"/>
                </a:solidFill>
                <a:uFillTx/>
              </a:rPr>
              <a:t>在ABS里，私钥对应的公钥是一个特征信息集合，</a:t>
            </a:r>
            <a:endParaRPr sz="2400">
              <a:solidFill>
                <a:schemeClr val="tx1"/>
              </a:solidFill>
              <a:uFillTx/>
            </a:endParaRPr>
          </a:p>
          <a:p>
            <a:pPr algn="ctr">
              <a:lnSpc>
                <a:spcPct val="100000"/>
              </a:lnSpc>
              <a:buFont typeface="Wingdings" panose="05000000000000000000" charset="0"/>
            </a:pPr>
            <a:r>
              <a:rPr sz="2400">
                <a:solidFill>
                  <a:schemeClr val="tx1"/>
                </a:solidFill>
                <a:uFillTx/>
              </a:rPr>
              <a:t>pk=</a:t>
            </a:r>
            <a:r>
              <a:rPr sz="2400">
                <a:solidFill>
                  <a:schemeClr val="tx1"/>
                </a:solidFill>
                <a:highlight>
                  <a:srgbClr val="FFFF00"/>
                </a:highlight>
                <a:uFillTx/>
              </a:rPr>
              <a:t>{</a:t>
            </a:r>
            <a:r>
              <a:rPr sz="2400">
                <a:solidFill>
                  <a:schemeClr val="tx1"/>
                </a:solidFill>
                <a:uFillTx/>
              </a:rPr>
              <a:t>银行职业，资深职员，董事长，有间银行，男</a:t>
            </a:r>
            <a:r>
              <a:rPr sz="2400">
                <a:solidFill>
                  <a:schemeClr val="tx1"/>
                </a:solidFill>
                <a:highlight>
                  <a:srgbClr val="FFFF00"/>
                </a:highlight>
                <a:uFillTx/>
              </a:rPr>
              <a:t>}</a:t>
            </a:r>
            <a:r>
              <a:rPr sz="2400">
                <a:solidFill>
                  <a:schemeClr val="tx1"/>
                </a:solidFill>
                <a:uFillTx/>
              </a:rPr>
              <a:t>。</a:t>
            </a:r>
            <a:endParaRPr sz="2400">
              <a:solidFill>
                <a:schemeClr val="tx1"/>
              </a:solidFill>
              <a:uFillTx/>
            </a:endParaRPr>
          </a:p>
          <a:p>
            <a:pPr marL="457200" indent="-457200" algn="l">
              <a:lnSpc>
                <a:spcPct val="100000"/>
              </a:lnSpc>
              <a:buFont typeface="Wingdings" panose="05000000000000000000" charset="0"/>
              <a:buChar char="o"/>
            </a:pPr>
            <a:r>
              <a:rPr sz="2400">
                <a:solidFill>
                  <a:schemeClr val="tx1"/>
                </a:solidFill>
                <a:uFillTx/>
              </a:rPr>
              <a:t>这个特征信息集合可以是老马申请私钥时由可信任法院工作人员根据老马的真实信息赋予的属性集合。</a:t>
            </a:r>
            <a:endParaRPr sz="2400">
              <a:solidFill>
                <a:schemeClr val="tx1"/>
              </a:solidFill>
              <a:uFillTx/>
            </a:endParaRPr>
          </a:p>
          <a:p>
            <a:pPr marL="457200" indent="-457200" algn="l">
              <a:lnSpc>
                <a:spcPct val="100000"/>
              </a:lnSpc>
              <a:buFont typeface="Wingdings" panose="05000000000000000000" charset="0"/>
              <a:buChar char="o"/>
            </a:pPr>
            <a:r>
              <a:rPr lang="zh-CN" sz="2400">
                <a:solidFill>
                  <a:schemeClr val="tx1"/>
                </a:solidFill>
                <a:highlight>
                  <a:srgbClr val="FF00FF"/>
                </a:highlight>
                <a:uFillTx/>
              </a:rPr>
              <a:t>最为关键</a:t>
            </a:r>
            <a:r>
              <a:rPr lang="zh-CN" sz="2400">
                <a:solidFill>
                  <a:schemeClr val="tx1"/>
                </a:solidFill>
                <a:uFillTx/>
              </a:rPr>
              <a:t>：</a:t>
            </a:r>
            <a:r>
              <a:rPr lang="en-US" altLang="zh-CN" sz="2400">
                <a:solidFill>
                  <a:schemeClr val="tx1"/>
                </a:solidFill>
                <a:uFillTx/>
              </a:rPr>
              <a:t> </a:t>
            </a:r>
            <a:r>
              <a:rPr lang="zh-CN" altLang="en-US" sz="2400">
                <a:solidFill>
                  <a:schemeClr val="tx1"/>
                </a:solidFill>
                <a:uFillTx/>
              </a:rPr>
              <a:t>签名者可以选择性披露自己的信息。</a:t>
            </a:r>
            <a:endParaRPr lang="zh-CN" altLang="en-US" sz="2400">
              <a:solidFill>
                <a:schemeClr val="tx1"/>
              </a:solidFill>
              <a:uFillTx/>
            </a:endParaRPr>
          </a:p>
          <a:p>
            <a:pPr marL="457200" indent="-457200" algn="l">
              <a:lnSpc>
                <a:spcPct val="100000"/>
              </a:lnSpc>
              <a:buFont typeface="Wingdings" panose="05000000000000000000" charset="0"/>
              <a:buChar char="o"/>
            </a:pPr>
            <a:r>
              <a:rPr lang="zh-CN" altLang="en-US" sz="2400">
                <a:solidFill>
                  <a:schemeClr val="tx1"/>
                </a:solidFill>
                <a:uFillTx/>
              </a:rPr>
              <a:t>老马签名时，他输入一个函数</a:t>
            </a:r>
            <a:r>
              <a:rPr lang="en-US" altLang="zh-CN" sz="2400">
                <a:solidFill>
                  <a:schemeClr val="tx1"/>
                </a:solidFill>
                <a:uFillTx/>
              </a:rPr>
              <a:t>f</a:t>
            </a:r>
            <a:r>
              <a:rPr lang="zh-CN" altLang="en-US" sz="2400">
                <a:solidFill>
                  <a:schemeClr val="tx1"/>
                </a:solidFill>
                <a:uFillTx/>
              </a:rPr>
              <a:t>和待签名的消息m。如果</a:t>
            </a:r>
            <a:r>
              <a:rPr lang="en-US" altLang="zh-CN" sz="2400">
                <a:solidFill>
                  <a:schemeClr val="tx1"/>
                </a:solidFill>
                <a:uFillTx/>
              </a:rPr>
              <a:t>f</a:t>
            </a:r>
            <a:r>
              <a:rPr lang="zh-CN" altLang="en-US" sz="2400">
                <a:solidFill>
                  <a:schemeClr val="tx1"/>
                </a:solidFill>
                <a:uFillTx/>
              </a:rPr>
              <a:t>(pk)=1，老马可以用他的私钥sk对(</a:t>
            </a:r>
            <a:r>
              <a:rPr lang="en-US" altLang="zh-CN" sz="2400">
                <a:solidFill>
                  <a:schemeClr val="tx1"/>
                </a:solidFill>
                <a:uFillTx/>
              </a:rPr>
              <a:t>f</a:t>
            </a:r>
            <a:r>
              <a:rPr lang="zh-CN" altLang="en-US" sz="2400">
                <a:solidFill>
                  <a:schemeClr val="tx1"/>
                </a:solidFill>
                <a:uFillTx/>
              </a:rPr>
              <a:t>,m)签名得到</a:t>
            </a:r>
            <a:r>
              <a:rPr lang="en-US" altLang="zh-CN" sz="2400">
                <a:solidFill>
                  <a:schemeClr val="tx1"/>
                </a:solidFill>
                <a:uFillTx/>
              </a:rPr>
              <a:t>S_m</a:t>
            </a:r>
            <a:r>
              <a:rPr lang="zh-CN" altLang="en-US" sz="2400">
                <a:solidFill>
                  <a:schemeClr val="tx1"/>
                </a:solidFill>
                <a:uFillTx/>
              </a:rPr>
              <a:t>。 小明作为验证者将接收(</a:t>
            </a:r>
            <a:r>
              <a:rPr lang="en-US" altLang="zh-CN" sz="2400">
                <a:solidFill>
                  <a:schemeClr val="tx1"/>
                </a:solidFill>
                <a:uFillTx/>
              </a:rPr>
              <a:t>f</a:t>
            </a:r>
            <a:r>
              <a:rPr lang="zh-CN" altLang="en-US" sz="2400">
                <a:solidFill>
                  <a:schemeClr val="tx1"/>
                </a:solidFill>
                <a:uFillTx/>
              </a:rPr>
              <a:t>,m,</a:t>
            </a:r>
            <a:r>
              <a:rPr lang="en-US" altLang="zh-CN" sz="2400">
                <a:solidFill>
                  <a:schemeClr val="tx1"/>
                </a:solidFill>
                <a:uFillTx/>
              </a:rPr>
              <a:t>S_m</a:t>
            </a:r>
            <a:r>
              <a:rPr lang="zh-CN" altLang="en-US" sz="2400">
                <a:solidFill>
                  <a:schemeClr val="tx1"/>
                </a:solidFill>
                <a:uFillTx/>
              </a:rPr>
              <a:t>)并用mpk对其验证。</a:t>
            </a:r>
            <a:endParaRPr lang="zh-CN" altLang="en-US" sz="2400">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pic>
        <p:nvPicPr>
          <p:cNvPr id="6" name="Picture 5"/>
          <p:cNvPicPr>
            <a:picLocks noChangeAspect="1"/>
          </p:cNvPicPr>
          <p:nvPr/>
        </p:nvPicPr>
        <p:blipFill>
          <a:blip r:embed="rId1"/>
          <a:stretch>
            <a:fillRect/>
          </a:stretch>
        </p:blipFill>
        <p:spPr>
          <a:xfrm>
            <a:off x="46355" y="5015865"/>
            <a:ext cx="9046845" cy="123317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验证超越三：属性签名</a:t>
            </a:r>
            <a:r>
              <a:rPr lang="en-US" altLang="zh-CN"/>
              <a:t>            4/5</a:t>
            </a:r>
            <a:endParaRPr lang="zh-CN" altLang="en-US"/>
          </a:p>
        </p:txBody>
      </p:sp>
      <p:sp>
        <p:nvSpPr>
          <p:cNvPr id="3" name="Text Placeholder 2"/>
          <p:cNvSpPr>
            <a:spLocks noGrp="1"/>
          </p:cNvSpPr>
          <p:nvPr>
            <p:ph type="body" idx="1"/>
          </p:nvPr>
        </p:nvSpPr>
        <p:spPr>
          <a:xfrm>
            <a:off x="207010" y="1350645"/>
            <a:ext cx="8749665" cy="4862830"/>
          </a:xfrm>
        </p:spPr>
        <p:txBody>
          <a:bodyPr>
            <a:noAutofit/>
          </a:bodyPr>
          <a:p>
            <a:pPr>
              <a:lnSpc>
                <a:spcPct val="100000"/>
              </a:lnSpc>
              <a:buFont typeface="Wingdings" panose="05000000000000000000" charset="0"/>
            </a:pPr>
            <a:endParaRPr lang="en-US" altLang="zh-CN" sz="2400">
              <a:solidFill>
                <a:schemeClr val="tx1"/>
              </a:solidFill>
              <a:uFillTx/>
            </a:endParaRPr>
          </a:p>
          <a:p>
            <a:pPr>
              <a:lnSpc>
                <a:spcPct val="100000"/>
              </a:lnSpc>
              <a:buFont typeface="Wingdings" panose="05000000000000000000" charset="0"/>
            </a:pPr>
            <a:endParaRPr lang="en-US" altLang="zh-CN" sz="2400">
              <a:solidFill>
                <a:schemeClr val="tx1"/>
              </a:solidFill>
              <a:uFillTx/>
            </a:endParaRPr>
          </a:p>
          <a:p>
            <a:pPr>
              <a:lnSpc>
                <a:spcPct val="100000"/>
              </a:lnSpc>
              <a:buFont typeface="Wingdings" panose="05000000000000000000" charset="0"/>
            </a:pPr>
            <a:r>
              <a:rPr lang="zh-CN" altLang="en-US" sz="2400">
                <a:solidFill>
                  <a:schemeClr val="tx1"/>
                </a:solidFill>
                <a:highlight>
                  <a:srgbClr val="FFFF00"/>
                </a:highlight>
                <a:uFillTx/>
              </a:rPr>
              <a:t>一个例子</a:t>
            </a:r>
            <a:r>
              <a:rPr lang="zh-CN" altLang="en-US" sz="2400">
                <a:solidFill>
                  <a:schemeClr val="tx1"/>
                </a:solidFill>
                <a:uFillTx/>
              </a:rPr>
              <a:t>：</a:t>
            </a:r>
            <a:endParaRPr lang="zh-CN" altLang="en-US" sz="2400">
              <a:solidFill>
                <a:schemeClr val="tx1"/>
              </a:solidFill>
              <a:uFillTx/>
            </a:endParaRPr>
          </a:p>
          <a:p>
            <a:pPr marL="342900" indent="-342900">
              <a:lnSpc>
                <a:spcPct val="100000"/>
              </a:lnSpc>
              <a:buFont typeface="Wingdings" panose="05000000000000000000" charset="0"/>
              <a:buChar char="o"/>
            </a:pPr>
            <a:r>
              <a:rPr sz="2600">
                <a:sym typeface="+mn-ea"/>
              </a:rPr>
              <a:t>pk=</a:t>
            </a:r>
            <a:r>
              <a:rPr sz="2600">
                <a:highlight>
                  <a:srgbClr val="FFFF00"/>
                </a:highlight>
                <a:sym typeface="+mn-ea"/>
              </a:rPr>
              <a:t>{</a:t>
            </a:r>
            <a:r>
              <a:rPr sz="2600">
                <a:sym typeface="+mn-ea"/>
              </a:rPr>
              <a:t>银行职业，资深职员，董事长，有间银行，男</a:t>
            </a:r>
            <a:r>
              <a:rPr sz="2600">
                <a:highlight>
                  <a:srgbClr val="FFFF00"/>
                </a:highlight>
                <a:sym typeface="+mn-ea"/>
              </a:rPr>
              <a:t>}</a:t>
            </a:r>
            <a:r>
              <a:rPr sz="2600">
                <a:sym typeface="+mn-ea"/>
              </a:rPr>
              <a:t>。</a:t>
            </a:r>
            <a:endParaRPr lang="zh-CN" altLang="en-US" sz="2600">
              <a:solidFill>
                <a:schemeClr val="tx1"/>
              </a:solidFill>
              <a:uFillTx/>
            </a:endParaRPr>
          </a:p>
          <a:p>
            <a:pPr marL="342900" indent="-342900">
              <a:lnSpc>
                <a:spcPct val="100000"/>
              </a:lnSpc>
              <a:buFont typeface="Wingdings" panose="05000000000000000000" charset="0"/>
              <a:buChar char="o"/>
            </a:pPr>
            <a:r>
              <a:rPr lang="zh-CN" altLang="en-US" sz="2600">
                <a:solidFill>
                  <a:schemeClr val="tx1"/>
                </a:solidFill>
                <a:uFillTx/>
              </a:rPr>
              <a:t>定义函数</a:t>
            </a:r>
            <a:r>
              <a:rPr lang="en-US" altLang="zh-CN" sz="2600">
                <a:solidFill>
                  <a:schemeClr val="tx1"/>
                </a:solidFill>
                <a:uFillTx/>
              </a:rPr>
              <a:t>f</a:t>
            </a:r>
            <a:r>
              <a:rPr lang="zh-CN" altLang="en-US" sz="2600">
                <a:solidFill>
                  <a:schemeClr val="tx1"/>
                </a:solidFill>
                <a:uFillTx/>
              </a:rPr>
              <a:t>=</a:t>
            </a:r>
            <a:r>
              <a:rPr lang="en-US" altLang="zh-CN" sz="2600">
                <a:solidFill>
                  <a:schemeClr val="tx1"/>
                </a:solidFill>
                <a:uFillTx/>
              </a:rPr>
              <a:t>(</a:t>
            </a:r>
            <a:r>
              <a:rPr lang="zh-CN" altLang="en-US" sz="2600">
                <a:solidFill>
                  <a:schemeClr val="tx1"/>
                </a:solidFill>
                <a:uFillTx/>
              </a:rPr>
              <a:t>A</a:t>
            </a:r>
            <a:r>
              <a:rPr lang="en-US" altLang="zh-CN" sz="2600">
                <a:solidFill>
                  <a:schemeClr val="tx1"/>
                </a:solidFill>
                <a:uFillTx/>
              </a:rPr>
              <a:t>,2)</a:t>
            </a:r>
            <a:r>
              <a:rPr lang="zh-CN" altLang="en-US" sz="2600">
                <a:solidFill>
                  <a:schemeClr val="tx1"/>
                </a:solidFill>
                <a:uFillTx/>
              </a:rPr>
              <a:t>,  其中</a:t>
            </a:r>
            <a:endParaRPr lang="zh-CN" altLang="en-US" sz="2600">
              <a:solidFill>
                <a:schemeClr val="tx1"/>
              </a:solidFill>
              <a:uFillTx/>
            </a:endParaRPr>
          </a:p>
          <a:p>
            <a:pPr lvl="1">
              <a:lnSpc>
                <a:spcPct val="100000"/>
              </a:lnSpc>
              <a:buFont typeface="Wingdings" panose="05000000000000000000" charset="0"/>
              <a:buChar char="v"/>
            </a:pPr>
            <a:r>
              <a:rPr lang="zh-CN" altLang="en-US" sz="2600">
                <a:solidFill>
                  <a:schemeClr val="tx1"/>
                </a:solidFill>
                <a:uFillTx/>
              </a:rPr>
              <a:t>A</a:t>
            </a:r>
            <a:r>
              <a:rPr lang="en-US" altLang="zh-CN" sz="2600">
                <a:solidFill>
                  <a:schemeClr val="tx1"/>
                </a:solidFill>
                <a:uFillTx/>
              </a:rPr>
              <a:t>=</a:t>
            </a:r>
            <a:r>
              <a:rPr lang="en-US" altLang="zh-CN" sz="2600">
                <a:solidFill>
                  <a:schemeClr val="tx1"/>
                </a:solidFill>
                <a:highlight>
                  <a:srgbClr val="00FF00"/>
                </a:highlight>
                <a:uFillTx/>
              </a:rPr>
              <a:t>{</a:t>
            </a:r>
            <a:r>
              <a:rPr lang="en-US" altLang="zh-CN" sz="2600">
                <a:solidFill>
                  <a:schemeClr val="tx1"/>
                </a:solidFill>
                <a:uFillTx/>
              </a:rPr>
              <a:t>银行职业，男，高，富，帅</a:t>
            </a:r>
            <a:r>
              <a:rPr lang="en-US" altLang="zh-CN" sz="2600">
                <a:solidFill>
                  <a:schemeClr val="tx1"/>
                </a:solidFill>
                <a:highlight>
                  <a:srgbClr val="00FF00"/>
                </a:highlight>
                <a:uFillTx/>
              </a:rPr>
              <a:t>}</a:t>
            </a:r>
            <a:r>
              <a:rPr lang="en-US" altLang="zh-CN" sz="2600">
                <a:solidFill>
                  <a:schemeClr val="tx1"/>
                </a:solidFill>
                <a:uFillTx/>
              </a:rPr>
              <a:t>;</a:t>
            </a:r>
            <a:endParaRPr lang="en-US" altLang="zh-CN" sz="2600">
              <a:solidFill>
                <a:schemeClr val="tx1"/>
              </a:solidFill>
              <a:uFillTx/>
            </a:endParaRPr>
          </a:p>
          <a:p>
            <a:pPr lvl="1">
              <a:lnSpc>
                <a:spcPct val="100000"/>
              </a:lnSpc>
              <a:buFont typeface="Wingdings" panose="05000000000000000000" charset="0"/>
              <a:buChar char="v"/>
            </a:pPr>
            <a:r>
              <a:rPr lang="en-US" altLang="zh-CN" sz="2600">
                <a:solidFill>
                  <a:schemeClr val="tx1"/>
                </a:solidFill>
                <a:uFillTx/>
              </a:rPr>
              <a:t>f(pk)=1 iff </a:t>
            </a:r>
            <a:r>
              <a:rPr lang="zh-CN" altLang="en-US" sz="2600">
                <a:solidFill>
                  <a:schemeClr val="tx1"/>
                </a:solidFill>
                <a:uFillTx/>
              </a:rPr>
              <a:t>集合</a:t>
            </a:r>
            <a:r>
              <a:rPr lang="en-US" altLang="zh-CN" sz="2600">
                <a:solidFill>
                  <a:schemeClr val="tx1"/>
                </a:solidFill>
                <a:uFillTx/>
              </a:rPr>
              <a:t>A</a:t>
            </a:r>
            <a:r>
              <a:rPr lang="zh-CN" altLang="en-US" sz="2600">
                <a:solidFill>
                  <a:schemeClr val="tx1"/>
                </a:solidFill>
                <a:uFillTx/>
              </a:rPr>
              <a:t>与集合</a:t>
            </a:r>
            <a:r>
              <a:rPr lang="en-US" altLang="zh-CN" sz="2600">
                <a:solidFill>
                  <a:schemeClr val="tx1"/>
                </a:solidFill>
                <a:uFillTx/>
              </a:rPr>
              <a:t>pk</a:t>
            </a:r>
            <a:r>
              <a:rPr lang="zh-CN" altLang="en-US" sz="2600">
                <a:solidFill>
                  <a:schemeClr val="tx1"/>
                </a:solidFill>
                <a:uFillTx/>
              </a:rPr>
              <a:t>的交集至少</a:t>
            </a:r>
            <a:r>
              <a:rPr lang="zh-CN" altLang="en-US" sz="2600">
                <a:uFillTx/>
                <a:sym typeface="+mn-ea"/>
              </a:rPr>
              <a:t>有</a:t>
            </a:r>
            <a:r>
              <a:rPr lang="en-US" altLang="zh-CN" sz="2600">
                <a:solidFill>
                  <a:schemeClr val="tx1"/>
                </a:solidFill>
                <a:uFillTx/>
              </a:rPr>
              <a:t>2</a:t>
            </a:r>
            <a:r>
              <a:rPr lang="zh-CN" altLang="en-US" sz="2600">
                <a:solidFill>
                  <a:schemeClr val="tx1"/>
                </a:solidFill>
                <a:uFillTx/>
              </a:rPr>
              <a:t>个</a:t>
            </a:r>
            <a:r>
              <a:rPr lang="en-US" altLang="zh-CN" sz="2600">
                <a:solidFill>
                  <a:schemeClr val="tx1"/>
                </a:solidFill>
                <a:uFillTx/>
              </a:rPr>
              <a:t>elements</a:t>
            </a:r>
            <a:r>
              <a:rPr lang="zh-CN" altLang="en-US" sz="2600">
                <a:solidFill>
                  <a:schemeClr val="tx1"/>
                </a:solidFill>
                <a:uFillTx/>
              </a:rPr>
              <a:t>。</a:t>
            </a:r>
            <a:endParaRPr lang="zh-CN" altLang="en-US" sz="2600">
              <a:solidFill>
                <a:schemeClr val="tx1"/>
              </a:solidFill>
              <a:uFillTx/>
            </a:endParaRPr>
          </a:p>
          <a:p>
            <a:pPr lvl="1">
              <a:lnSpc>
                <a:spcPct val="100000"/>
              </a:lnSpc>
              <a:buFont typeface="Wingdings" panose="05000000000000000000" charset="0"/>
              <a:buChar char="v"/>
            </a:pPr>
            <a:endParaRPr lang="en-US" altLang="zh-CN" sz="2600">
              <a:solidFill>
                <a:schemeClr val="tx1"/>
              </a:solidFill>
              <a:uFillTx/>
            </a:endParaRPr>
          </a:p>
          <a:p>
            <a:pPr marL="457200" lvl="0" indent="-457200">
              <a:lnSpc>
                <a:spcPct val="100000"/>
              </a:lnSpc>
              <a:buFont typeface="Wingdings" panose="05000000000000000000" charset="0"/>
              <a:buChar char="o"/>
            </a:pPr>
            <a:r>
              <a:rPr lang="zh-CN" altLang="en-US" sz="2600">
                <a:solidFill>
                  <a:schemeClr val="tx1"/>
                </a:solidFill>
                <a:uFillTx/>
              </a:rPr>
              <a:t>根据上述定义，老马的私钥符合可以签名，而验证者小明只知道签名者的特征信息一定拥有</a:t>
            </a:r>
            <a:r>
              <a:rPr lang="en-US" altLang="zh-CN" sz="2600">
                <a:solidFill>
                  <a:schemeClr val="tx1"/>
                </a:solidFill>
                <a:uFillTx/>
              </a:rPr>
              <a:t>A</a:t>
            </a:r>
            <a:r>
              <a:rPr lang="zh-CN" altLang="en-US" sz="2600">
                <a:solidFill>
                  <a:schemeClr val="tx1"/>
                </a:solidFill>
                <a:uFillTx/>
              </a:rPr>
              <a:t>中至少</a:t>
            </a:r>
            <a:r>
              <a:rPr lang="en-US" altLang="zh-CN" sz="2600">
                <a:solidFill>
                  <a:schemeClr val="tx1"/>
                </a:solidFill>
                <a:uFillTx/>
              </a:rPr>
              <a:t>2</a:t>
            </a:r>
            <a:r>
              <a:rPr lang="zh-CN" altLang="en-US" sz="2600">
                <a:solidFill>
                  <a:schemeClr val="tx1"/>
                </a:solidFill>
                <a:uFillTx/>
              </a:rPr>
              <a:t>个属性。</a:t>
            </a:r>
            <a:endParaRPr lang="zh-CN" altLang="en-US" sz="2600">
              <a:solidFill>
                <a:schemeClr val="tx1"/>
              </a:solidFill>
              <a:uFillTx/>
            </a:endParaRPr>
          </a:p>
          <a:p>
            <a:pPr marL="457200" lvl="0" indent="-457200">
              <a:lnSpc>
                <a:spcPct val="100000"/>
              </a:lnSpc>
              <a:buFont typeface="Wingdings" panose="05000000000000000000" charset="0"/>
              <a:buChar char="o"/>
            </a:pPr>
            <a:endParaRPr lang="zh-CN" altLang="en-US" sz="3030">
              <a:solidFill>
                <a:schemeClr val="tx1"/>
              </a:solidFill>
              <a:uFillTx/>
            </a:endParaRPr>
          </a:p>
          <a:p>
            <a:pPr>
              <a:lnSpc>
                <a:spcPct val="100000"/>
              </a:lnSpc>
              <a:buFont typeface="Wingdings" panose="05000000000000000000" charset="0"/>
            </a:pPr>
            <a:endParaRPr lang="en-US" altLang="zh-CN" sz="2600">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pic>
        <p:nvPicPr>
          <p:cNvPr id="6" name="Picture 5"/>
          <p:cNvPicPr>
            <a:picLocks noChangeAspect="1"/>
          </p:cNvPicPr>
          <p:nvPr/>
        </p:nvPicPr>
        <p:blipFill>
          <a:blip r:embed="rId1"/>
          <a:stretch>
            <a:fillRect/>
          </a:stretch>
        </p:blipFill>
        <p:spPr>
          <a:xfrm>
            <a:off x="46355" y="1010285"/>
            <a:ext cx="9046845" cy="123317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验证超越三：属性签名</a:t>
            </a:r>
            <a:r>
              <a:rPr lang="en-US" altLang="zh-CN"/>
              <a:t>            5/5</a:t>
            </a:r>
            <a:endParaRPr lang="zh-CN" altLang="en-US"/>
          </a:p>
        </p:txBody>
      </p:sp>
      <p:sp>
        <p:nvSpPr>
          <p:cNvPr id="3" name="Text Placeholder 2"/>
          <p:cNvSpPr>
            <a:spLocks noGrp="1"/>
          </p:cNvSpPr>
          <p:nvPr>
            <p:ph type="body" idx="1"/>
          </p:nvPr>
        </p:nvSpPr>
        <p:spPr>
          <a:xfrm>
            <a:off x="207010" y="1350645"/>
            <a:ext cx="8749665" cy="5263515"/>
          </a:xfrm>
        </p:spPr>
        <p:txBody>
          <a:bodyPr>
            <a:noAutofit/>
          </a:bodyPr>
          <a:p>
            <a:pPr lvl="0">
              <a:lnSpc>
                <a:spcPct val="80000"/>
              </a:lnSpc>
              <a:buFont typeface="Wingdings" panose="05000000000000000000" charset="0"/>
            </a:pPr>
            <a:r>
              <a:rPr lang="zh-CN" altLang="en-US" sz="2400">
                <a:highlight>
                  <a:srgbClr val="FFFF00"/>
                </a:highlight>
                <a:latin typeface="+mn-lt"/>
                <a:ea typeface="+mn-ea"/>
                <a:sym typeface="+mn-ea"/>
              </a:rPr>
              <a:t>基于身份签名的算法定义：</a:t>
            </a:r>
            <a:r>
              <a:rPr lang="en-US" altLang="zh-CN" sz="2400">
                <a:latin typeface="+mn-lt"/>
                <a:ea typeface="+mn-ea"/>
                <a:sym typeface="+mn-ea"/>
              </a:rPr>
              <a:t> (pk=ID)</a:t>
            </a:r>
            <a:endParaRPr lang="zh-CN" altLang="en-US"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设置算法：</a:t>
            </a:r>
            <a:r>
              <a:rPr lang="en-US" altLang="zh-CN" sz="2400">
                <a:latin typeface="+mn-lt"/>
                <a:ea typeface="+mn-ea"/>
                <a:sym typeface="+mn-ea"/>
              </a:rPr>
              <a:t>Setup(1^k)  → (mpk,msk)</a:t>
            </a:r>
            <a:endParaRPr lang="en-US" altLang="zh-CN"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KeyGen(msk, ID)→  d_ID</a:t>
            </a:r>
            <a:endParaRPr lang="zh-CN" altLang="en-US"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签名算法：</a:t>
            </a:r>
            <a:r>
              <a:rPr lang="en-US" altLang="zh-CN" sz="2400">
                <a:latin typeface="+mn-lt"/>
                <a:ea typeface="+mn-ea"/>
                <a:sym typeface="+mn-ea"/>
              </a:rPr>
              <a:t>Sign(d_ID, m)  → S</a:t>
            </a:r>
            <a:r>
              <a:rPr lang="en-US" altLang="zh-CN" sz="2400" baseline="30000">
                <a:latin typeface="+mn-lt"/>
                <a:ea typeface="+mn-ea"/>
                <a:sym typeface="+mn-ea"/>
              </a:rPr>
              <a:t>ID</a:t>
            </a:r>
            <a:r>
              <a:rPr lang="en-US" altLang="zh-CN" sz="2400">
                <a:latin typeface="+mn-lt"/>
                <a:ea typeface="+mn-ea"/>
                <a:sym typeface="+mn-ea"/>
              </a:rPr>
              <a:t>_m</a:t>
            </a:r>
            <a:endParaRPr lang="en-US" altLang="zh-CN"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Verify(mpk, ID, m, S</a:t>
            </a:r>
            <a:r>
              <a:rPr lang="en-US" altLang="zh-CN" sz="2400" baseline="30000">
                <a:latin typeface="+mn-lt"/>
                <a:ea typeface="+mn-ea"/>
                <a:sym typeface="+mn-ea"/>
              </a:rPr>
              <a:t>ID</a:t>
            </a:r>
            <a:r>
              <a:rPr lang="en-US" altLang="zh-CN" sz="2400">
                <a:latin typeface="+mn-lt"/>
                <a:ea typeface="+mn-ea"/>
                <a:sym typeface="+mn-ea"/>
              </a:rPr>
              <a:t>_m) → T/F</a:t>
            </a:r>
            <a:endParaRPr lang="en-US" altLang="zh-CN" sz="2400">
              <a:latin typeface="+mn-lt"/>
              <a:ea typeface="+mn-ea"/>
              <a:sym typeface="+mn-ea"/>
            </a:endParaRPr>
          </a:p>
          <a:p>
            <a:pPr lvl="0">
              <a:lnSpc>
                <a:spcPct val="80000"/>
              </a:lnSpc>
              <a:buFont typeface="Wingdings" panose="05000000000000000000" charset="0"/>
            </a:pPr>
            <a:endParaRPr lang="en-US" altLang="zh-CN" sz="2400">
              <a:solidFill>
                <a:schemeClr val="tx1"/>
              </a:solidFill>
              <a:latin typeface="+mn-lt"/>
              <a:ea typeface="+mn-ea"/>
              <a:sym typeface="+mn-ea"/>
            </a:endParaRPr>
          </a:p>
          <a:p>
            <a:pPr lvl="0">
              <a:lnSpc>
                <a:spcPct val="80000"/>
              </a:lnSpc>
              <a:buFont typeface="Wingdings" panose="05000000000000000000" charset="0"/>
            </a:pPr>
            <a:r>
              <a:rPr lang="zh-CN" altLang="en-US" sz="2400">
                <a:highlight>
                  <a:srgbClr val="00FF00"/>
                </a:highlight>
                <a:latin typeface="+mn-lt"/>
                <a:ea typeface="+mn-ea"/>
                <a:sym typeface="+mn-ea"/>
              </a:rPr>
              <a:t>属性签名的算法定义：</a:t>
            </a:r>
            <a:r>
              <a:rPr lang="en-US" altLang="zh-CN" sz="2400">
                <a:latin typeface="+mn-lt"/>
                <a:ea typeface="+mn-ea"/>
                <a:sym typeface="+mn-ea"/>
              </a:rPr>
              <a:t>    (pk=A)</a:t>
            </a:r>
            <a:endParaRPr lang="zh-CN" altLang="en-US"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设置算法：</a:t>
            </a:r>
            <a:r>
              <a:rPr lang="en-US" altLang="zh-CN" sz="2400">
                <a:latin typeface="+mn-lt"/>
                <a:ea typeface="+mn-ea"/>
                <a:sym typeface="+mn-ea"/>
              </a:rPr>
              <a:t>Setup(1^k)  → (mpk,msk)</a:t>
            </a:r>
            <a:endParaRPr lang="en-US" altLang="zh-CN"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KeyGen(msk, A)→  d_A, where pk=A</a:t>
            </a:r>
            <a:endParaRPr lang="zh-CN" altLang="en-US"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签名算法：</a:t>
            </a:r>
            <a:r>
              <a:rPr lang="en-US" altLang="zh-CN" sz="2400">
                <a:latin typeface="+mn-lt"/>
                <a:ea typeface="+mn-ea"/>
                <a:sym typeface="+mn-ea"/>
              </a:rPr>
              <a:t>Sign(A, d_A, f, m)  → S_f  iff f(A)=1</a:t>
            </a:r>
            <a:endParaRPr lang="en-US" altLang="zh-CN"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Verify(mpk, m, f, S_f) → T/F</a:t>
            </a:r>
            <a:endParaRPr lang="en-US" altLang="zh-CN" sz="2400">
              <a:latin typeface="+mn-lt"/>
              <a:ea typeface="+mn-ea"/>
              <a:sym typeface="+mn-ea"/>
            </a:endParaRPr>
          </a:p>
          <a:p>
            <a:pPr lvl="0">
              <a:lnSpc>
                <a:spcPct val="90000"/>
              </a:lnSpc>
              <a:buFont typeface="Wingdings" panose="05000000000000000000" charset="0"/>
            </a:pPr>
            <a:endParaRPr lang="en-US" altLang="zh-CN">
              <a:solidFill>
                <a:schemeClr val="tx1"/>
              </a:solidFill>
              <a:latin typeface="+mn-lt"/>
              <a:ea typeface="+mn-ea"/>
              <a:sym typeface="+mn-ea"/>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Outline</a:t>
            </a:r>
            <a:r>
              <a:rPr lang="zh-CN" altLang="en-US"/>
              <a:t>：</a:t>
            </a:r>
            <a:r>
              <a:rPr lang="zh-CN" altLang="en-US" sz="3200"/>
              <a:t>密码学研究的第三篇论文（下）</a:t>
            </a:r>
            <a:endParaRPr lang="zh-CN" altLang="en-US" sz="3200"/>
          </a:p>
        </p:txBody>
      </p:sp>
      <p:sp>
        <p:nvSpPr>
          <p:cNvPr id="3" name="Text Placeholder 2"/>
          <p:cNvSpPr>
            <a:spLocks noGrp="1"/>
          </p:cNvSpPr>
          <p:nvPr>
            <p:ph type="body" idx="1"/>
          </p:nvPr>
        </p:nvSpPr>
        <p:spPr>
          <a:xfrm>
            <a:off x="207010" y="1350645"/>
            <a:ext cx="8749665" cy="4905375"/>
          </a:xfrm>
        </p:spPr>
        <p:txBody>
          <a:bodyPr>
            <a:normAutofit fontScale="70000"/>
          </a:bodyPr>
          <a:p>
            <a:pPr marL="457200" indent="-457200">
              <a:buFont typeface="Arial" panose="020B0604020202020204" pitchFamily="34" charset="0"/>
              <a:buChar char="•"/>
            </a:pPr>
            <a:r>
              <a:rPr lang="en-US"/>
              <a:t>数字签名验证者的能与不能</a:t>
            </a:r>
            <a:endParaRPr lang="en-US"/>
          </a:p>
          <a:p>
            <a:pPr marL="457200" indent="-457200">
              <a:buFont typeface="Arial" panose="020B0604020202020204" pitchFamily="34" charset="0"/>
              <a:buChar char="•"/>
            </a:pPr>
            <a:r>
              <a:rPr lang="en-US">
                <a:highlight>
                  <a:srgbClr val="00FF00"/>
                </a:highlight>
              </a:rPr>
              <a:t>验证超越一：不可单独验证的签名</a:t>
            </a:r>
            <a:endParaRPr lang="en-US">
              <a:highlight>
                <a:srgbClr val="00FF00"/>
              </a:highlight>
            </a:endParaRPr>
          </a:p>
          <a:p>
            <a:pPr marL="457200" indent="-457200">
              <a:buFont typeface="Arial" panose="020B0604020202020204" pitchFamily="34" charset="0"/>
              <a:buChar char="•"/>
            </a:pPr>
            <a:r>
              <a:rPr lang="en-US">
                <a:solidFill>
                  <a:srgbClr val="C00000"/>
                </a:solidFill>
              </a:rPr>
              <a:t>验证超越二：可验证加密签名</a:t>
            </a:r>
            <a:endParaRPr lang="en-US">
              <a:solidFill>
                <a:srgbClr val="C00000"/>
              </a:solidFill>
            </a:endParaRPr>
          </a:p>
          <a:p>
            <a:pPr marL="457200" indent="-457200">
              <a:buFont typeface="Arial" panose="020B0604020202020204" pitchFamily="34" charset="0"/>
              <a:buChar char="•"/>
            </a:pPr>
            <a:r>
              <a:rPr lang="en-US">
                <a:highlight>
                  <a:srgbClr val="FFFF00"/>
                </a:highlight>
              </a:rPr>
              <a:t>验证超越三：签名身份隐私</a:t>
            </a:r>
            <a:endParaRPr lang="en-US">
              <a:highlight>
                <a:srgbClr val="FFFF00"/>
              </a:highlight>
            </a:endParaRPr>
          </a:p>
          <a:p>
            <a:pPr marL="457200" indent="-457200">
              <a:buFont typeface="Arial" panose="020B0604020202020204" pitchFamily="34" charset="0"/>
              <a:buChar char="•"/>
            </a:pPr>
            <a:r>
              <a:rPr lang="en-US">
                <a:highlight>
                  <a:srgbClr val="FFFF00"/>
                </a:highlight>
              </a:rPr>
              <a:t>验证超越三：群签名</a:t>
            </a:r>
            <a:endParaRPr lang="en-US">
              <a:highlight>
                <a:srgbClr val="FFFF00"/>
              </a:highlight>
            </a:endParaRPr>
          </a:p>
          <a:p>
            <a:pPr marL="457200" indent="-457200">
              <a:buFont typeface="Arial" panose="020B0604020202020204" pitchFamily="34" charset="0"/>
              <a:buChar char="•"/>
            </a:pPr>
            <a:r>
              <a:rPr lang="en-US">
                <a:highlight>
                  <a:srgbClr val="FFFF00"/>
                </a:highlight>
              </a:rPr>
              <a:t>验证超越三：环签名</a:t>
            </a:r>
            <a:endParaRPr lang="en-US">
              <a:highlight>
                <a:srgbClr val="FFFF00"/>
              </a:highlight>
            </a:endParaRPr>
          </a:p>
          <a:p>
            <a:pPr marL="457200" indent="-457200">
              <a:buFont typeface="Arial" panose="020B0604020202020204" pitchFamily="34" charset="0"/>
              <a:buChar char="•"/>
            </a:pPr>
            <a:r>
              <a:rPr lang="en-US">
                <a:highlight>
                  <a:srgbClr val="FFFF00"/>
                </a:highlight>
              </a:rPr>
              <a:t>验证超越三：属性签名</a:t>
            </a:r>
            <a:endParaRPr lang="en-US">
              <a:highlight>
                <a:srgbClr val="FFFF00"/>
              </a:highlight>
            </a:endParaRPr>
          </a:p>
          <a:p>
            <a:pPr marL="457200" indent="-457200">
              <a:buFont typeface="Arial" panose="020B0604020202020204" pitchFamily="34" charset="0"/>
              <a:buChar char="•"/>
            </a:pPr>
            <a:r>
              <a:rPr lang="en-US">
                <a:solidFill>
                  <a:srgbClr val="1F2DA8"/>
                </a:solidFill>
              </a:rPr>
              <a:t>验证超越四：函数签名</a:t>
            </a:r>
            <a:endParaRPr lang="en-US">
              <a:solidFill>
                <a:srgbClr val="1F2DA8"/>
              </a:solidFill>
            </a:endParaRPr>
          </a:p>
          <a:p>
            <a:pPr marL="457200" indent="-457200">
              <a:buFont typeface="Arial" panose="020B0604020202020204" pitchFamily="34" charset="0"/>
              <a:buChar char="•"/>
            </a:pPr>
            <a:r>
              <a:rPr lang="en-US"/>
              <a:t>验证超越五：指定验证者签名</a:t>
            </a:r>
            <a:endParaRPr lang="en-US"/>
          </a:p>
          <a:p>
            <a:pPr marL="457200" indent="-457200">
              <a:buFont typeface="Arial" panose="020B0604020202020204" pitchFamily="34" charset="0"/>
              <a:buChar char="•"/>
            </a:pPr>
            <a:r>
              <a:rPr lang="en-US">
                <a:highlight>
                  <a:srgbClr val="FF00FF"/>
                </a:highlight>
              </a:rPr>
              <a:t>验证超越六：同态签名</a:t>
            </a:r>
            <a:endParaRPr lang="en-US">
              <a:highlight>
                <a:srgbClr val="FF00FF"/>
              </a:highlight>
            </a:endParaRPr>
          </a:p>
          <a:p>
            <a:pPr marL="457200" indent="-457200">
              <a:buFont typeface="Arial" panose="020B0604020202020204" pitchFamily="34" charset="0"/>
              <a:buChar char="•"/>
            </a:pPr>
            <a:r>
              <a:rPr lang="en-US"/>
              <a:t>超越方法的小节超越方法的小节</a:t>
            </a:r>
            <a:endParaRPr lang="en-US"/>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验证超越四：函数签名</a:t>
            </a:r>
            <a:r>
              <a:rPr lang="en-US" altLang="zh-CN"/>
              <a:t>            1/6</a:t>
            </a:r>
            <a:endParaRPr lang="zh-CN" altLang="en-US"/>
          </a:p>
        </p:txBody>
      </p:sp>
      <p:sp>
        <p:nvSpPr>
          <p:cNvPr id="3" name="Text Placeholder 2"/>
          <p:cNvSpPr>
            <a:spLocks noGrp="1"/>
          </p:cNvSpPr>
          <p:nvPr>
            <p:ph type="body" idx="1"/>
          </p:nvPr>
        </p:nvSpPr>
        <p:spPr>
          <a:xfrm>
            <a:off x="207010" y="1350645"/>
            <a:ext cx="8749665" cy="4755515"/>
          </a:xfrm>
        </p:spPr>
        <p:txBody>
          <a:bodyPr>
            <a:noAutofit/>
          </a:bodyPr>
          <a:p>
            <a:pPr algn="ctr">
              <a:lnSpc>
                <a:spcPct val="100000"/>
              </a:lnSpc>
              <a:buFont typeface="Wingdings" panose="05000000000000000000" charset="0"/>
            </a:pPr>
            <a:r>
              <a:rPr lang="en-US" altLang="zh-CN" sz="2400">
                <a:solidFill>
                  <a:srgbClr val="C00000"/>
                </a:solidFill>
                <a:latin typeface="+mn-lt"/>
                <a:ea typeface="+mn-ea"/>
                <a:sym typeface="+mn-ea"/>
              </a:rPr>
              <a:t>Verify(pk, m, S_m) → T/F</a:t>
            </a:r>
            <a:endParaRPr lang="en-US" altLang="zh-CN" sz="2400">
              <a:solidFill>
                <a:srgbClr val="C00000"/>
              </a:solidFill>
              <a:latin typeface="+mn-lt"/>
              <a:ea typeface="+mn-ea"/>
              <a:sym typeface="+mn-ea"/>
            </a:endParaRPr>
          </a:p>
          <a:p>
            <a:pPr marL="457200" indent="-457200">
              <a:lnSpc>
                <a:spcPct val="100000"/>
              </a:lnSpc>
              <a:buFont typeface="Wingdings" panose="05000000000000000000" charset="0"/>
              <a:buChar char="o"/>
            </a:pPr>
            <a:r>
              <a:rPr sz="2400">
                <a:solidFill>
                  <a:schemeClr val="tx1"/>
                </a:solidFill>
                <a:uFillTx/>
              </a:rPr>
              <a:t>小明</a:t>
            </a:r>
            <a:r>
              <a:rPr sz="2400">
                <a:solidFill>
                  <a:schemeClr val="tx1"/>
                </a:solidFill>
                <a:highlight>
                  <a:srgbClr val="FFFF00"/>
                </a:highlight>
                <a:uFillTx/>
              </a:rPr>
              <a:t>不能</a:t>
            </a:r>
            <a:r>
              <a:rPr sz="2400">
                <a:solidFill>
                  <a:schemeClr val="tx1"/>
                </a:solidFill>
                <a:uFillTx/>
              </a:rPr>
              <a:t>知道被签的消息是m。</a:t>
            </a:r>
            <a:endParaRPr sz="2400">
              <a:solidFill>
                <a:schemeClr val="tx1"/>
              </a:solidFill>
              <a:uFillTx/>
            </a:endParaRPr>
          </a:p>
          <a:p>
            <a:pPr marL="457200" indent="-457200">
              <a:lnSpc>
                <a:spcPct val="100000"/>
              </a:lnSpc>
              <a:buFont typeface="Wingdings" panose="05000000000000000000" charset="0"/>
              <a:buChar char="o"/>
            </a:pPr>
            <a:endParaRPr sz="2400">
              <a:solidFill>
                <a:schemeClr val="tx1"/>
              </a:solidFill>
              <a:uFillTx/>
            </a:endParaRPr>
          </a:p>
          <a:p>
            <a:pPr marL="457200" indent="-457200">
              <a:lnSpc>
                <a:spcPct val="100000"/>
              </a:lnSpc>
              <a:buFont typeface="Wingdings" panose="05000000000000000000" charset="0"/>
              <a:buChar char="o"/>
            </a:pPr>
            <a:r>
              <a:rPr sz="2400">
                <a:solidFill>
                  <a:schemeClr val="tx1"/>
                </a:solidFill>
                <a:uFillTx/>
              </a:rPr>
              <a:t>在传统数字签名里，签名的验证需要输入(m, pk, </a:t>
            </a:r>
            <a:r>
              <a:rPr lang="en-US" sz="2400">
                <a:solidFill>
                  <a:schemeClr val="tx1"/>
                </a:solidFill>
                <a:uFillTx/>
              </a:rPr>
              <a:t>S_m</a:t>
            </a:r>
            <a:r>
              <a:rPr sz="2400">
                <a:solidFill>
                  <a:schemeClr val="tx1"/>
                </a:solidFill>
                <a:uFillTx/>
              </a:rPr>
              <a:t>)。在小明故事的系列里，小明总是被限制不能这个或者不能那个。比如</a:t>
            </a:r>
            <a:r>
              <a:rPr lang="en-US" sz="2400">
                <a:solidFill>
                  <a:schemeClr val="tx1"/>
                </a:solidFill>
                <a:uFillTx/>
              </a:rPr>
              <a:t>:</a:t>
            </a:r>
            <a:endParaRPr sz="2400">
              <a:solidFill>
                <a:schemeClr val="tx1"/>
              </a:solidFill>
              <a:uFillTx/>
            </a:endParaRPr>
          </a:p>
          <a:p>
            <a:pPr lvl="1">
              <a:lnSpc>
                <a:spcPct val="100000"/>
              </a:lnSpc>
              <a:buFont typeface="Wingdings" panose="05000000000000000000" charset="0"/>
              <a:buChar char="v"/>
            </a:pPr>
            <a:r>
              <a:rPr sz="2400">
                <a:solidFill>
                  <a:schemeClr val="tx1"/>
                </a:solidFill>
                <a:uFillTx/>
                <a:latin typeface="Garamond" panose="02020404030301010803" charset="0"/>
                <a:ea typeface="仿宋" panose="02010609060101010101" charset="-122"/>
              </a:rPr>
              <a:t>不能通过可验证加密签名</a:t>
            </a:r>
            <a:r>
              <a:rPr sz="2400">
                <a:solidFill>
                  <a:srgbClr val="1F2DA8"/>
                </a:solidFill>
                <a:uFillTx/>
                <a:latin typeface="Garamond" panose="02020404030301010803" charset="0"/>
                <a:ea typeface="仿宋" panose="02010609060101010101" charset="-122"/>
              </a:rPr>
              <a:t>获得签名</a:t>
            </a:r>
            <a:r>
              <a:rPr lang="en-US" sz="2400">
                <a:solidFill>
                  <a:srgbClr val="1F2DA8"/>
                </a:solidFill>
                <a:uFillTx/>
                <a:latin typeface="Garamond" panose="02020404030301010803" charset="0"/>
                <a:ea typeface="仿宋" panose="02010609060101010101" charset="-122"/>
              </a:rPr>
              <a:t>: </a:t>
            </a:r>
            <a:r>
              <a:rPr lang="en-US" altLang="zh-CN" sz="2400">
                <a:solidFill>
                  <a:srgbClr val="1F2DA8"/>
                </a:solidFill>
                <a:uFillTx/>
                <a:latin typeface="Garamond" panose="02020404030301010803" charset="0"/>
                <a:ea typeface="仿宋" panose="02010609060101010101" charset="-122"/>
              </a:rPr>
              <a:t>S_m</a:t>
            </a:r>
            <a:endParaRPr sz="2400">
              <a:solidFill>
                <a:schemeClr val="tx1"/>
              </a:solidFill>
              <a:uFillTx/>
              <a:latin typeface="Garamond" panose="02020404030301010803" charset="0"/>
              <a:ea typeface="仿宋" panose="02010609060101010101" charset="-122"/>
            </a:endParaRPr>
          </a:p>
          <a:p>
            <a:pPr lvl="1">
              <a:lnSpc>
                <a:spcPct val="100000"/>
              </a:lnSpc>
              <a:buFont typeface="Wingdings" panose="05000000000000000000" charset="0"/>
              <a:buChar char="v"/>
            </a:pPr>
            <a:r>
              <a:rPr sz="2400">
                <a:solidFill>
                  <a:schemeClr val="tx1"/>
                </a:solidFill>
                <a:uFillTx/>
                <a:latin typeface="Garamond" panose="02020404030301010803" charset="0"/>
                <a:ea typeface="仿宋" panose="02010609060101010101" charset="-122"/>
              </a:rPr>
              <a:t>不能通过群签名、环签名、属性签名</a:t>
            </a:r>
            <a:r>
              <a:rPr sz="2400">
                <a:solidFill>
                  <a:srgbClr val="1F2DA8"/>
                </a:solidFill>
                <a:uFillTx/>
                <a:latin typeface="Garamond" panose="02020404030301010803" charset="0"/>
                <a:ea typeface="仿宋" panose="02010609060101010101" charset="-122"/>
              </a:rPr>
              <a:t>知道签名者的身份</a:t>
            </a:r>
            <a:r>
              <a:rPr lang="en-US" sz="2400">
                <a:solidFill>
                  <a:srgbClr val="1F2DA8"/>
                </a:solidFill>
                <a:uFillTx/>
                <a:latin typeface="Garamond" panose="02020404030301010803" charset="0"/>
                <a:ea typeface="仿宋" panose="02010609060101010101" charset="-122"/>
              </a:rPr>
              <a:t>: pk</a:t>
            </a:r>
            <a:endParaRPr lang="en-US" sz="2400">
              <a:solidFill>
                <a:srgbClr val="1F2DA8"/>
              </a:solidFill>
              <a:uFillTx/>
              <a:latin typeface="Garamond" panose="02020404030301010803" charset="0"/>
              <a:ea typeface="仿宋" panose="02010609060101010101" charset="-122"/>
            </a:endParaRPr>
          </a:p>
          <a:p>
            <a:pPr lvl="1">
              <a:lnSpc>
                <a:spcPct val="100000"/>
              </a:lnSpc>
              <a:buFont typeface="Wingdings" panose="05000000000000000000" charset="0"/>
              <a:buChar char="v"/>
            </a:pPr>
            <a:endParaRPr lang="en-US" sz="2400">
              <a:solidFill>
                <a:srgbClr val="1F2DA8"/>
              </a:solidFill>
              <a:uFillTx/>
              <a:latin typeface="Garamond" panose="02020404030301010803" charset="0"/>
              <a:ea typeface="仿宋" panose="02010609060101010101" charset="-122"/>
            </a:endParaRPr>
          </a:p>
          <a:p>
            <a:pPr marL="457200" lvl="0" indent="-457200">
              <a:lnSpc>
                <a:spcPct val="100000"/>
              </a:lnSpc>
              <a:buFont typeface="Wingdings" panose="05000000000000000000" charset="0"/>
              <a:buChar char="o"/>
            </a:pPr>
            <a:r>
              <a:rPr sz="2400">
                <a:uFillTx/>
                <a:latin typeface="Garamond" panose="02020404030301010803" charset="0"/>
                <a:ea typeface="仿宋" panose="02010609060101010101" charset="-122"/>
              </a:rPr>
              <a:t>现在，我们如何让小明不知道被签名的消息内容m?</a:t>
            </a:r>
            <a:endParaRPr lang="en-US" altLang="zh-CN" sz="2800">
              <a:solidFill>
                <a:srgbClr val="1F2DA8"/>
              </a:solidFill>
              <a:uFillTx/>
              <a:latin typeface="Garamond" panose="02020404030301010803" charset="0"/>
              <a:ea typeface="仿宋" panose="02010609060101010101" charset="-122"/>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验证超越四：函数签名</a:t>
            </a:r>
            <a:r>
              <a:rPr lang="en-US" altLang="zh-CN"/>
              <a:t>            2/6</a:t>
            </a:r>
            <a:endParaRPr lang="zh-CN" altLang="en-US"/>
          </a:p>
        </p:txBody>
      </p:sp>
      <p:sp>
        <p:nvSpPr>
          <p:cNvPr id="3" name="Text Placeholder 2"/>
          <p:cNvSpPr>
            <a:spLocks noGrp="1"/>
          </p:cNvSpPr>
          <p:nvPr>
            <p:ph type="body" idx="1"/>
          </p:nvPr>
        </p:nvSpPr>
        <p:spPr>
          <a:xfrm>
            <a:off x="207010" y="1350645"/>
            <a:ext cx="8749665" cy="4755515"/>
          </a:xfrm>
        </p:spPr>
        <p:txBody>
          <a:bodyPr>
            <a:noAutofit/>
          </a:bodyPr>
          <a:p>
            <a:pPr marL="342900" indent="-342900" algn="l">
              <a:lnSpc>
                <a:spcPct val="90000"/>
              </a:lnSpc>
              <a:buFont typeface="Wingdings" panose="05000000000000000000" charset="0"/>
              <a:buChar char="o"/>
            </a:pPr>
            <a:r>
              <a:rPr lang="en-US" altLang="zh-CN">
                <a:solidFill>
                  <a:schemeClr val="tx1"/>
                </a:solidFill>
                <a:latin typeface="+mn-lt"/>
                <a:ea typeface="+mn-ea"/>
                <a:sym typeface="+mn-ea"/>
              </a:rPr>
              <a:t>函数签名（Functional Signatures，简称FS），要求小明不能知道签名的消息m，即小明能验证签名但不能知道签名的消息内容。</a:t>
            </a:r>
            <a:endParaRPr lang="en-US" altLang="zh-CN">
              <a:solidFill>
                <a:schemeClr val="tx1"/>
              </a:solidFill>
              <a:latin typeface="+mn-lt"/>
              <a:ea typeface="+mn-ea"/>
              <a:sym typeface="+mn-ea"/>
            </a:endParaRPr>
          </a:p>
          <a:p>
            <a:pPr marL="342900" indent="-342900" algn="l">
              <a:lnSpc>
                <a:spcPct val="90000"/>
              </a:lnSpc>
              <a:buFont typeface="Wingdings" panose="05000000000000000000" charset="0"/>
              <a:buChar char="o"/>
            </a:pPr>
            <a:endParaRPr lang="en-US" altLang="zh-CN">
              <a:solidFill>
                <a:schemeClr val="tx1"/>
              </a:solidFill>
              <a:latin typeface="+mn-lt"/>
              <a:ea typeface="+mn-ea"/>
              <a:sym typeface="+mn-ea"/>
            </a:endParaRPr>
          </a:p>
          <a:p>
            <a:pPr marL="342900" indent="-342900" algn="l">
              <a:lnSpc>
                <a:spcPct val="90000"/>
              </a:lnSpc>
              <a:buFont typeface="Wingdings" panose="05000000000000000000" charset="0"/>
              <a:buChar char="o"/>
            </a:pPr>
            <a:r>
              <a:rPr lang="en-US" altLang="zh-CN">
                <a:solidFill>
                  <a:schemeClr val="tx1"/>
                </a:solidFill>
                <a:latin typeface="+mn-lt"/>
                <a:ea typeface="+mn-ea"/>
                <a:sym typeface="+mn-ea"/>
              </a:rPr>
              <a:t>函数签名看起来很莫名其妙，因为发送这样一个签名给小明看似乎没有意义</a:t>
            </a:r>
            <a:r>
              <a:rPr lang="zh-CN">
                <a:solidFill>
                  <a:schemeClr val="tx1"/>
                </a:solidFill>
                <a:latin typeface="+mn-lt"/>
                <a:ea typeface="+mn-ea"/>
                <a:sym typeface="+mn-ea"/>
              </a:rPr>
              <a:t>，因为</a:t>
            </a:r>
            <a:r>
              <a:rPr lang="zh-CN" u="sng">
                <a:solidFill>
                  <a:schemeClr val="tx1"/>
                </a:solidFill>
                <a:latin typeface="+mn-lt"/>
                <a:ea typeface="+mn-ea"/>
                <a:sym typeface="+mn-ea"/>
              </a:rPr>
              <a:t>不能看到被签名的消息</a:t>
            </a:r>
            <a:r>
              <a:rPr lang="zh-CN">
                <a:solidFill>
                  <a:schemeClr val="tx1"/>
                </a:solidFill>
                <a:latin typeface="+mn-lt"/>
                <a:ea typeface="+mn-ea"/>
                <a:sym typeface="+mn-ea"/>
              </a:rPr>
              <a:t>和</a:t>
            </a:r>
            <a:r>
              <a:rPr lang="zh-CN" u="sng">
                <a:solidFill>
                  <a:schemeClr val="tx1"/>
                </a:solidFill>
                <a:latin typeface="+mn-lt"/>
                <a:ea typeface="+mn-ea"/>
                <a:sym typeface="+mn-ea"/>
              </a:rPr>
              <a:t>没有签名</a:t>
            </a:r>
            <a:r>
              <a:rPr lang="zh-CN">
                <a:solidFill>
                  <a:schemeClr val="tx1"/>
                </a:solidFill>
                <a:latin typeface="+mn-lt"/>
                <a:ea typeface="+mn-ea"/>
                <a:sym typeface="+mn-ea"/>
              </a:rPr>
              <a:t>它们之间没有区别。</a:t>
            </a:r>
            <a:endParaRPr lang="zh-CN">
              <a:solidFill>
                <a:schemeClr val="tx1"/>
              </a:solidFill>
              <a:latin typeface="+mn-lt"/>
              <a:ea typeface="+mn-ea"/>
              <a:sym typeface="+mn-ea"/>
            </a:endParaRPr>
          </a:p>
          <a:p>
            <a:pPr marL="342900" indent="-342900" algn="l">
              <a:lnSpc>
                <a:spcPct val="90000"/>
              </a:lnSpc>
              <a:buFont typeface="Wingdings" panose="05000000000000000000" charset="0"/>
              <a:buChar char="o"/>
            </a:pPr>
            <a:endParaRPr lang="en-US" altLang="zh-CN">
              <a:solidFill>
                <a:schemeClr val="tx1"/>
              </a:solidFill>
              <a:latin typeface="+mn-lt"/>
              <a:ea typeface="+mn-ea"/>
              <a:sym typeface="+mn-ea"/>
            </a:endParaRPr>
          </a:p>
          <a:p>
            <a:pPr marL="342900" indent="-342900" algn="l">
              <a:lnSpc>
                <a:spcPct val="90000"/>
              </a:lnSpc>
              <a:buFont typeface="Wingdings" panose="05000000000000000000" charset="0"/>
              <a:buChar char="o"/>
            </a:pPr>
            <a:r>
              <a:rPr lang="zh-CN" altLang="en-US">
                <a:solidFill>
                  <a:schemeClr val="tx1"/>
                </a:solidFill>
                <a:latin typeface="+mn-lt"/>
                <a:ea typeface="+mn-ea"/>
                <a:sym typeface="+mn-ea"/>
              </a:rPr>
              <a:t>所以，为了让这种超越变得有意义，实际的做法是把被签名的消息隐藏在一个验证者小明可以看到的集合里（和环签名的方法相同）</a:t>
            </a:r>
            <a:r>
              <a:rPr lang="en-US" altLang="zh-CN">
                <a:solidFill>
                  <a:schemeClr val="tx1"/>
                </a:solidFill>
                <a:latin typeface="+mn-lt"/>
                <a:ea typeface="+mn-ea"/>
                <a:sym typeface="+mn-ea"/>
              </a:rPr>
              <a:t>。</a:t>
            </a:r>
            <a:endParaRPr lang="en-US" altLang="zh-CN">
              <a:solidFill>
                <a:schemeClr val="tx1"/>
              </a:solidFill>
              <a:latin typeface="+mn-lt"/>
              <a:ea typeface="+mn-ea"/>
              <a:sym typeface="+mn-ea"/>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验证超越四：函数签名</a:t>
            </a:r>
            <a:r>
              <a:rPr lang="en-US" altLang="zh-CN"/>
              <a:t>            3/6</a:t>
            </a:r>
            <a:endParaRPr lang="zh-CN" altLang="en-US"/>
          </a:p>
        </p:txBody>
      </p:sp>
      <p:sp>
        <p:nvSpPr>
          <p:cNvPr id="3" name="Text Placeholder 2"/>
          <p:cNvSpPr>
            <a:spLocks noGrp="1"/>
          </p:cNvSpPr>
          <p:nvPr>
            <p:ph type="body" idx="1"/>
          </p:nvPr>
        </p:nvSpPr>
        <p:spPr>
          <a:xfrm>
            <a:off x="207010" y="1350645"/>
            <a:ext cx="8749665" cy="4755515"/>
          </a:xfrm>
        </p:spPr>
        <p:txBody>
          <a:bodyPr>
            <a:noAutofit/>
          </a:bodyPr>
          <a:p>
            <a:pPr marL="342900" indent="-342900" algn="l">
              <a:lnSpc>
                <a:spcPct val="90000"/>
              </a:lnSpc>
              <a:buFont typeface="Wingdings" panose="05000000000000000000" charset="0"/>
              <a:buChar char="o"/>
            </a:pPr>
            <a:r>
              <a:rPr lang="en-US" altLang="zh-CN" sz="2400">
                <a:solidFill>
                  <a:schemeClr val="tx1"/>
                </a:solidFill>
                <a:latin typeface="+mn-lt"/>
                <a:ea typeface="+mn-ea"/>
                <a:sym typeface="+mn-ea"/>
              </a:rPr>
              <a:t>这种签名技术是从IBS (基于身份签名) 升级得来的。在FS里，公钥不再是pk=“有间银行董事长老马”，而是一个函数 </a:t>
            </a:r>
            <a:r>
              <a:rPr lang="zh-CN" altLang="en-US" sz="2400">
                <a:solidFill>
                  <a:schemeClr val="tx1"/>
                </a:solidFill>
                <a:latin typeface="+mn-lt"/>
                <a:ea typeface="+mn-ea"/>
                <a:sym typeface="+mn-ea"/>
              </a:rPr>
              <a:t>即</a:t>
            </a:r>
            <a:r>
              <a:rPr lang="en-US" altLang="zh-CN" sz="2400">
                <a:solidFill>
                  <a:schemeClr val="tx1"/>
                </a:solidFill>
                <a:latin typeface="+mn-lt"/>
                <a:ea typeface="+mn-ea"/>
                <a:sym typeface="+mn-ea"/>
              </a:rPr>
              <a:t>pk=f</a:t>
            </a:r>
            <a:r>
              <a:rPr lang="zh-CN" altLang="en-US" sz="2400">
                <a:solidFill>
                  <a:schemeClr val="tx1"/>
                </a:solidFill>
                <a:latin typeface="+mn-lt"/>
                <a:ea typeface="+mn-ea"/>
                <a:sym typeface="+mn-ea"/>
              </a:rPr>
              <a:t>。</a:t>
            </a:r>
            <a:endParaRPr lang="zh-CN" altLang="en-US" sz="2400">
              <a:solidFill>
                <a:schemeClr val="tx1"/>
              </a:solidFill>
              <a:latin typeface="+mn-lt"/>
              <a:ea typeface="+mn-ea"/>
              <a:sym typeface="+mn-ea"/>
            </a:endParaRPr>
          </a:p>
          <a:p>
            <a:pPr marL="342900" indent="-342900" algn="l">
              <a:lnSpc>
                <a:spcPct val="90000"/>
              </a:lnSpc>
              <a:buFont typeface="Wingdings" panose="05000000000000000000" charset="0"/>
              <a:buChar char="o"/>
            </a:pPr>
            <a:r>
              <a:rPr lang="en-US" altLang="zh-CN" sz="2400">
                <a:solidFill>
                  <a:schemeClr val="tx1"/>
                </a:solidFill>
                <a:latin typeface="+mn-lt"/>
                <a:ea typeface="+mn-ea"/>
                <a:sym typeface="+mn-ea"/>
              </a:rPr>
              <a:t>老马用f的私钥对消息m签名后得S_y，对应的签名为(y, S_y)满足y=f(m)关系。 当小明验证该签名时，小明不能知道签名者输入的函数f以及消息m。换句话说，如果存在两个签名者的公钥f和h满足f(m_1)=h(m_2), 那么小明不能通过(y, </a:t>
            </a:r>
            <a:r>
              <a:rPr lang="en-US" altLang="zh-CN" sz="2400">
                <a:latin typeface="+mn-lt"/>
                <a:ea typeface="+mn-ea"/>
                <a:sym typeface="+mn-ea"/>
              </a:rPr>
              <a:t>S_y</a:t>
            </a:r>
            <a:r>
              <a:rPr lang="en-US" altLang="zh-CN" sz="2400">
                <a:solidFill>
                  <a:schemeClr val="tx1"/>
                </a:solidFill>
                <a:latin typeface="+mn-lt"/>
                <a:ea typeface="+mn-ea"/>
                <a:sym typeface="+mn-ea"/>
              </a:rPr>
              <a:t>)知道这个签名是</a:t>
            </a:r>
            <a:endParaRPr lang="en-US" altLang="zh-CN" sz="2400">
              <a:solidFill>
                <a:schemeClr val="tx1"/>
              </a:solidFill>
              <a:latin typeface="+mn-lt"/>
              <a:ea typeface="+mn-ea"/>
              <a:sym typeface="+mn-ea"/>
            </a:endParaRPr>
          </a:p>
          <a:p>
            <a:pPr lvl="1" algn="l">
              <a:lnSpc>
                <a:spcPct val="90000"/>
              </a:lnSpc>
              <a:buFont typeface="Wingdings" panose="05000000000000000000" charset="0"/>
              <a:buChar char="v"/>
            </a:pPr>
            <a:r>
              <a:rPr lang="en-US" altLang="zh-CN">
                <a:solidFill>
                  <a:schemeClr val="tx1"/>
                </a:solidFill>
                <a:latin typeface="+mn-lt"/>
                <a:ea typeface="+mn-ea"/>
                <a:sym typeface="+mn-ea"/>
              </a:rPr>
              <a:t>第一个签名者用f的私钥对消息m_1的签名，</a:t>
            </a:r>
            <a:r>
              <a:rPr lang="zh-CN" altLang="en-US">
                <a:solidFill>
                  <a:schemeClr val="tx1"/>
                </a:solidFill>
                <a:latin typeface="+mn-lt"/>
                <a:ea typeface="+mn-ea"/>
                <a:sym typeface="+mn-ea"/>
              </a:rPr>
              <a:t>还是</a:t>
            </a:r>
            <a:endParaRPr lang="en-US" altLang="zh-CN">
              <a:solidFill>
                <a:schemeClr val="tx1"/>
              </a:solidFill>
              <a:latin typeface="+mn-lt"/>
              <a:ea typeface="+mn-ea"/>
              <a:sym typeface="+mn-ea"/>
            </a:endParaRPr>
          </a:p>
          <a:p>
            <a:pPr lvl="1" algn="l">
              <a:lnSpc>
                <a:spcPct val="90000"/>
              </a:lnSpc>
              <a:buFont typeface="Wingdings" panose="05000000000000000000" charset="0"/>
              <a:buChar char="v"/>
            </a:pPr>
            <a:r>
              <a:rPr lang="en-US" altLang="zh-CN">
                <a:solidFill>
                  <a:schemeClr val="tx1"/>
                </a:solidFill>
                <a:latin typeface="+mn-lt"/>
                <a:ea typeface="+mn-ea"/>
                <a:sym typeface="+mn-ea"/>
              </a:rPr>
              <a:t>第二个签名者用h的私钥对</a:t>
            </a:r>
            <a:r>
              <a:rPr lang="zh-CN" altLang="en-US">
                <a:solidFill>
                  <a:schemeClr val="tx1"/>
                </a:solidFill>
                <a:latin typeface="+mn-lt"/>
                <a:ea typeface="+mn-ea"/>
                <a:sym typeface="+mn-ea"/>
              </a:rPr>
              <a:t>消息</a:t>
            </a:r>
            <a:r>
              <a:rPr lang="en-US" altLang="zh-CN">
                <a:solidFill>
                  <a:schemeClr val="tx1"/>
                </a:solidFill>
                <a:latin typeface="+mn-lt"/>
                <a:ea typeface="+mn-ea"/>
                <a:sym typeface="+mn-ea"/>
              </a:rPr>
              <a:t>m_2的签名。</a:t>
            </a:r>
            <a:endParaRPr lang="en-US" altLang="zh-CN">
              <a:solidFill>
                <a:schemeClr val="tx1"/>
              </a:solidFill>
              <a:latin typeface="+mn-lt"/>
              <a:ea typeface="+mn-ea"/>
              <a:sym typeface="+mn-ea"/>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pic>
        <p:nvPicPr>
          <p:cNvPr id="6" name="Picture 5"/>
          <p:cNvPicPr>
            <a:picLocks noChangeAspect="1"/>
          </p:cNvPicPr>
          <p:nvPr/>
        </p:nvPicPr>
        <p:blipFill>
          <a:blip r:embed="rId1"/>
          <a:stretch>
            <a:fillRect/>
          </a:stretch>
        </p:blipFill>
        <p:spPr>
          <a:xfrm>
            <a:off x="444500" y="4664075"/>
            <a:ext cx="8148955" cy="1573530"/>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验证超越四：函数签名</a:t>
            </a:r>
            <a:r>
              <a:rPr lang="en-US" altLang="zh-CN"/>
              <a:t>            4/6</a:t>
            </a:r>
            <a:endParaRPr lang="zh-CN" altLang="en-US"/>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pic>
        <p:nvPicPr>
          <p:cNvPr id="7" name="Picture 6"/>
          <p:cNvPicPr>
            <a:picLocks noChangeAspect="1"/>
          </p:cNvPicPr>
          <p:nvPr/>
        </p:nvPicPr>
        <p:blipFill>
          <a:blip r:embed="rId1"/>
          <a:stretch>
            <a:fillRect/>
          </a:stretch>
        </p:blipFill>
        <p:spPr>
          <a:xfrm>
            <a:off x="831850" y="929640"/>
            <a:ext cx="7501255" cy="1266825"/>
          </a:xfrm>
          <a:prstGeom prst="rect">
            <a:avLst/>
          </a:prstGeom>
        </p:spPr>
      </p:pic>
      <p:pic>
        <p:nvPicPr>
          <p:cNvPr id="8" name="Picture 7"/>
          <p:cNvPicPr>
            <a:picLocks noChangeAspect="1"/>
          </p:cNvPicPr>
          <p:nvPr/>
        </p:nvPicPr>
        <p:blipFill>
          <a:blip r:embed="rId2"/>
          <a:stretch>
            <a:fillRect/>
          </a:stretch>
        </p:blipFill>
        <p:spPr>
          <a:xfrm>
            <a:off x="743585" y="2334260"/>
            <a:ext cx="7677150" cy="3918585"/>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验证超越四：函数签名</a:t>
            </a:r>
            <a:r>
              <a:rPr lang="en-US" altLang="zh-CN"/>
              <a:t>            5/6</a:t>
            </a:r>
            <a:endParaRPr lang="zh-CN" altLang="en-US"/>
          </a:p>
        </p:txBody>
      </p:sp>
      <p:sp>
        <p:nvSpPr>
          <p:cNvPr id="3" name="Text Placeholder 2"/>
          <p:cNvSpPr>
            <a:spLocks noGrp="1"/>
          </p:cNvSpPr>
          <p:nvPr>
            <p:ph type="body" idx="1"/>
          </p:nvPr>
        </p:nvSpPr>
        <p:spPr>
          <a:xfrm>
            <a:off x="207010" y="1350645"/>
            <a:ext cx="8749665" cy="5263515"/>
          </a:xfrm>
        </p:spPr>
        <p:txBody>
          <a:bodyPr>
            <a:noAutofit/>
          </a:bodyPr>
          <a:p>
            <a:pPr lvl="0">
              <a:lnSpc>
                <a:spcPct val="80000"/>
              </a:lnSpc>
              <a:buFont typeface="Wingdings" panose="05000000000000000000" charset="0"/>
            </a:pPr>
            <a:r>
              <a:rPr lang="zh-CN" altLang="en-US" sz="2400">
                <a:highlight>
                  <a:srgbClr val="FFFF00"/>
                </a:highlight>
                <a:latin typeface="+mn-lt"/>
                <a:ea typeface="+mn-ea"/>
                <a:sym typeface="+mn-ea"/>
              </a:rPr>
              <a:t>基于身份签名的算法定义：</a:t>
            </a:r>
            <a:endParaRPr lang="zh-CN" altLang="en-US" sz="2400">
              <a:highlight>
                <a:srgbClr val="FFFF00"/>
              </a:highlight>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设置算法：</a:t>
            </a:r>
            <a:r>
              <a:rPr lang="en-US" altLang="zh-CN" sz="2400">
                <a:latin typeface="+mn-lt"/>
                <a:ea typeface="+mn-ea"/>
                <a:sym typeface="+mn-ea"/>
              </a:rPr>
              <a:t>Setup(1^k)  → (mpk,msk)</a:t>
            </a:r>
            <a:endParaRPr lang="en-US" altLang="zh-CN"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KeyGen(msk, ID)→  d_ID</a:t>
            </a:r>
            <a:endParaRPr lang="zh-CN" altLang="en-US"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签名算法：</a:t>
            </a:r>
            <a:r>
              <a:rPr lang="en-US" altLang="zh-CN" sz="2400">
                <a:latin typeface="+mn-lt"/>
                <a:ea typeface="+mn-ea"/>
                <a:sym typeface="+mn-ea"/>
              </a:rPr>
              <a:t>Sign(d_ID, m)  → S</a:t>
            </a:r>
            <a:r>
              <a:rPr lang="en-US" altLang="zh-CN" sz="2400" baseline="30000">
                <a:latin typeface="+mn-lt"/>
                <a:ea typeface="+mn-ea"/>
                <a:sym typeface="+mn-ea"/>
              </a:rPr>
              <a:t>ID</a:t>
            </a:r>
            <a:r>
              <a:rPr lang="en-US" altLang="zh-CN" sz="2400">
                <a:latin typeface="+mn-lt"/>
                <a:ea typeface="+mn-ea"/>
                <a:sym typeface="+mn-ea"/>
              </a:rPr>
              <a:t>_m</a:t>
            </a:r>
            <a:endParaRPr lang="en-US" altLang="zh-CN"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Verify(mpk, ID, m, S</a:t>
            </a:r>
            <a:r>
              <a:rPr lang="en-US" altLang="zh-CN" sz="2400" baseline="30000">
                <a:latin typeface="+mn-lt"/>
                <a:ea typeface="+mn-ea"/>
                <a:sym typeface="+mn-ea"/>
              </a:rPr>
              <a:t>ID</a:t>
            </a:r>
            <a:r>
              <a:rPr lang="en-US" altLang="zh-CN" sz="2400">
                <a:latin typeface="+mn-lt"/>
                <a:ea typeface="+mn-ea"/>
                <a:sym typeface="+mn-ea"/>
              </a:rPr>
              <a:t>_m) → T/F</a:t>
            </a:r>
            <a:endParaRPr lang="en-US" altLang="zh-CN" sz="2400">
              <a:latin typeface="+mn-lt"/>
              <a:ea typeface="+mn-ea"/>
              <a:sym typeface="+mn-ea"/>
            </a:endParaRPr>
          </a:p>
          <a:p>
            <a:pPr lvl="0">
              <a:lnSpc>
                <a:spcPct val="80000"/>
              </a:lnSpc>
              <a:buFont typeface="Wingdings" panose="05000000000000000000" charset="0"/>
            </a:pPr>
            <a:endParaRPr lang="en-US" altLang="zh-CN" sz="2400">
              <a:solidFill>
                <a:schemeClr val="tx1"/>
              </a:solidFill>
              <a:latin typeface="+mn-lt"/>
              <a:ea typeface="+mn-ea"/>
              <a:sym typeface="+mn-ea"/>
            </a:endParaRPr>
          </a:p>
          <a:p>
            <a:pPr lvl="0">
              <a:lnSpc>
                <a:spcPct val="80000"/>
              </a:lnSpc>
              <a:buFont typeface="Wingdings" panose="05000000000000000000" charset="0"/>
            </a:pPr>
            <a:r>
              <a:rPr lang="zh-CN" altLang="en-US" sz="2400">
                <a:highlight>
                  <a:srgbClr val="00FF00"/>
                </a:highlight>
                <a:latin typeface="+mn-lt"/>
                <a:ea typeface="+mn-ea"/>
                <a:sym typeface="+mn-ea"/>
              </a:rPr>
              <a:t>函数签名的算法定义：</a:t>
            </a:r>
            <a:endParaRPr lang="zh-CN" altLang="en-US"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设置算法：</a:t>
            </a:r>
            <a:r>
              <a:rPr lang="en-US" altLang="zh-CN" sz="2400">
                <a:latin typeface="+mn-lt"/>
                <a:ea typeface="+mn-ea"/>
                <a:sym typeface="+mn-ea"/>
              </a:rPr>
              <a:t>Setup(1^k)  → (mpk,msk)</a:t>
            </a:r>
            <a:endParaRPr lang="en-US" altLang="zh-CN"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KeyGen(msk, f)→  d_f</a:t>
            </a:r>
            <a:endParaRPr lang="zh-CN" altLang="en-US"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签名算法：</a:t>
            </a:r>
            <a:r>
              <a:rPr lang="en-US" altLang="zh-CN" sz="2400">
                <a:latin typeface="+mn-lt"/>
                <a:ea typeface="+mn-ea"/>
                <a:sym typeface="+mn-ea"/>
              </a:rPr>
              <a:t>Sign(d_f, m)  → (y, S_y), where y=f(m)</a:t>
            </a:r>
            <a:endParaRPr lang="en-US" altLang="zh-CN"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Verify(mpk, </a:t>
            </a:r>
            <a:r>
              <a:rPr lang="en-US" altLang="zh-CN" sz="2400">
                <a:highlight>
                  <a:srgbClr val="FFFF00"/>
                </a:highlight>
                <a:latin typeface="+mn-lt"/>
                <a:ea typeface="+mn-ea"/>
                <a:sym typeface="+mn-ea"/>
              </a:rPr>
              <a:t>m’</a:t>
            </a:r>
            <a:r>
              <a:rPr lang="en-US" altLang="zh-CN" sz="2400">
                <a:latin typeface="+mn-lt"/>
                <a:ea typeface="+mn-ea"/>
                <a:sym typeface="+mn-ea"/>
              </a:rPr>
              <a:t>, S_y) → T/F</a:t>
            </a:r>
            <a:endParaRPr lang="en-US" altLang="zh-CN" sz="2400">
              <a:latin typeface="+mn-lt"/>
              <a:ea typeface="+mn-ea"/>
              <a:sym typeface="+mn-ea"/>
            </a:endParaRPr>
          </a:p>
          <a:p>
            <a:pPr lvl="0">
              <a:lnSpc>
                <a:spcPct val="90000"/>
              </a:lnSpc>
              <a:buFont typeface="Wingdings" panose="05000000000000000000" charset="0"/>
            </a:pPr>
            <a:endParaRPr lang="en-US" altLang="zh-CN">
              <a:solidFill>
                <a:schemeClr val="tx1"/>
              </a:solidFill>
              <a:latin typeface="+mn-lt"/>
              <a:ea typeface="+mn-ea"/>
              <a:sym typeface="+mn-ea"/>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验证超越四：函数签名</a:t>
            </a:r>
            <a:r>
              <a:rPr lang="en-US" altLang="zh-CN"/>
              <a:t>            6/6</a:t>
            </a:r>
            <a:endParaRPr lang="zh-CN" altLang="en-US"/>
          </a:p>
        </p:txBody>
      </p:sp>
      <p:sp>
        <p:nvSpPr>
          <p:cNvPr id="3" name="Text Placeholder 2"/>
          <p:cNvSpPr>
            <a:spLocks noGrp="1"/>
          </p:cNvSpPr>
          <p:nvPr>
            <p:ph type="body" idx="1"/>
          </p:nvPr>
        </p:nvSpPr>
        <p:spPr>
          <a:xfrm>
            <a:off x="207010" y="1350645"/>
            <a:ext cx="8749665" cy="5263515"/>
          </a:xfrm>
        </p:spPr>
        <p:txBody>
          <a:bodyPr>
            <a:noAutofit/>
          </a:bodyPr>
          <a:p>
            <a:pPr lvl="0">
              <a:lnSpc>
                <a:spcPct val="80000"/>
              </a:lnSpc>
              <a:buFont typeface="Wingdings" panose="05000000000000000000" charset="0"/>
            </a:pPr>
            <a:r>
              <a:rPr lang="zh-CN" altLang="en-US" sz="2400">
                <a:highlight>
                  <a:srgbClr val="00FF00"/>
                </a:highlight>
                <a:latin typeface="+mn-lt"/>
                <a:ea typeface="+mn-ea"/>
                <a:sym typeface="+mn-ea"/>
              </a:rPr>
              <a:t>函数签名的算法定义：</a:t>
            </a:r>
            <a:endParaRPr lang="zh-CN" altLang="en-US"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设置算法：</a:t>
            </a:r>
            <a:r>
              <a:rPr lang="en-US" altLang="zh-CN" sz="2400">
                <a:latin typeface="+mn-lt"/>
                <a:ea typeface="+mn-ea"/>
                <a:sym typeface="+mn-ea"/>
              </a:rPr>
              <a:t>Setup(1^k)  → (mpk,msk)</a:t>
            </a:r>
            <a:endParaRPr lang="en-US" altLang="zh-CN"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KeyGen(msk, f)→  d_f</a:t>
            </a:r>
            <a:endParaRPr lang="zh-CN" altLang="en-US"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签名算法：</a:t>
            </a:r>
            <a:r>
              <a:rPr lang="en-US" altLang="zh-CN" sz="2400">
                <a:latin typeface="+mn-lt"/>
                <a:ea typeface="+mn-ea"/>
                <a:sym typeface="+mn-ea"/>
              </a:rPr>
              <a:t>Sign(d_f, m)  → (y, S_y), where y=f(m)</a:t>
            </a:r>
            <a:endParaRPr lang="en-US" altLang="zh-CN"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Verify(mpk, </a:t>
            </a:r>
            <a:r>
              <a:rPr lang="en-US" altLang="zh-CN" sz="2400">
                <a:highlight>
                  <a:srgbClr val="FFFF00"/>
                </a:highlight>
                <a:latin typeface="+mn-lt"/>
                <a:ea typeface="+mn-ea"/>
                <a:sym typeface="+mn-ea"/>
              </a:rPr>
              <a:t>m’</a:t>
            </a:r>
            <a:r>
              <a:rPr lang="en-US" altLang="zh-CN" sz="2400">
                <a:latin typeface="+mn-lt"/>
                <a:ea typeface="+mn-ea"/>
                <a:sym typeface="+mn-ea"/>
              </a:rPr>
              <a:t>, S_y) → T/F</a:t>
            </a:r>
            <a:endParaRPr lang="en-US" altLang="zh-CN" sz="2400">
              <a:latin typeface="+mn-lt"/>
              <a:ea typeface="+mn-ea"/>
              <a:sym typeface="+mn-ea"/>
            </a:endParaRPr>
          </a:p>
          <a:p>
            <a:pPr lvl="0">
              <a:lnSpc>
                <a:spcPct val="90000"/>
              </a:lnSpc>
              <a:buFont typeface="Wingdings" panose="05000000000000000000" charset="0"/>
            </a:pPr>
            <a:endParaRPr lang="en-US" altLang="zh-CN">
              <a:solidFill>
                <a:schemeClr val="tx1"/>
              </a:solidFill>
              <a:latin typeface="+mn-lt"/>
              <a:ea typeface="+mn-ea"/>
              <a:sym typeface="+mn-ea"/>
            </a:endParaRPr>
          </a:p>
          <a:p>
            <a:pPr lvl="0">
              <a:lnSpc>
                <a:spcPct val="90000"/>
              </a:lnSpc>
              <a:buFont typeface="Wingdings" panose="05000000000000000000" charset="0"/>
            </a:pPr>
            <a:r>
              <a:rPr lang="zh-CN" altLang="en-US" sz="2400">
                <a:solidFill>
                  <a:schemeClr val="tx1"/>
                </a:solidFill>
                <a:highlight>
                  <a:srgbClr val="FF00FF"/>
                </a:highlight>
                <a:latin typeface="+mn-lt"/>
                <a:ea typeface="+mn-ea"/>
                <a:sym typeface="+mn-ea"/>
              </a:rPr>
              <a:t>问题来了</a:t>
            </a:r>
            <a:r>
              <a:rPr lang="zh-CN" altLang="en-US" sz="2400">
                <a:solidFill>
                  <a:schemeClr val="tx1"/>
                </a:solidFill>
                <a:latin typeface="+mn-lt"/>
                <a:ea typeface="+mn-ea"/>
                <a:sym typeface="+mn-ea"/>
              </a:rPr>
              <a:t>：</a:t>
            </a:r>
            <a:endParaRPr lang="zh-CN" altLang="en-US" sz="2400">
              <a:solidFill>
                <a:schemeClr val="tx1"/>
              </a:solidFill>
              <a:latin typeface="+mn-lt"/>
              <a:ea typeface="+mn-ea"/>
              <a:sym typeface="+mn-ea"/>
            </a:endParaRPr>
          </a:p>
          <a:p>
            <a:pPr lvl="0">
              <a:lnSpc>
                <a:spcPct val="90000"/>
              </a:lnSpc>
              <a:buFont typeface="Wingdings" panose="05000000000000000000" charset="0"/>
            </a:pPr>
            <a:r>
              <a:rPr lang="en-US" altLang="zh-CN" sz="2400">
                <a:solidFill>
                  <a:schemeClr val="tx1"/>
                </a:solidFill>
                <a:latin typeface="+mn-lt"/>
                <a:ea typeface="+mn-ea"/>
                <a:sym typeface="+mn-ea"/>
              </a:rPr>
              <a:t>1. </a:t>
            </a:r>
            <a:r>
              <a:rPr lang="zh-CN" altLang="en-US" sz="2400">
                <a:solidFill>
                  <a:schemeClr val="tx1"/>
                </a:solidFill>
                <a:latin typeface="+mn-lt"/>
                <a:ea typeface="+mn-ea"/>
                <a:sym typeface="+mn-ea"/>
              </a:rPr>
              <a:t>敌人是谁？</a:t>
            </a:r>
            <a:endParaRPr lang="zh-CN" altLang="en-US" sz="2400">
              <a:solidFill>
                <a:schemeClr val="tx1"/>
              </a:solidFill>
              <a:latin typeface="+mn-lt"/>
              <a:ea typeface="+mn-ea"/>
              <a:sym typeface="+mn-ea"/>
            </a:endParaRPr>
          </a:p>
          <a:p>
            <a:pPr lvl="0">
              <a:lnSpc>
                <a:spcPct val="90000"/>
              </a:lnSpc>
              <a:buFont typeface="Wingdings" panose="05000000000000000000" charset="0"/>
            </a:pPr>
            <a:r>
              <a:rPr lang="en-US" altLang="zh-CN" sz="2400">
                <a:solidFill>
                  <a:schemeClr val="tx1"/>
                </a:solidFill>
                <a:latin typeface="+mn-lt"/>
                <a:ea typeface="+mn-ea"/>
                <a:sym typeface="+mn-ea"/>
              </a:rPr>
              <a:t>2. </a:t>
            </a:r>
            <a:r>
              <a:rPr lang="zh-CN" altLang="en-US" sz="2400">
                <a:solidFill>
                  <a:schemeClr val="tx1"/>
                </a:solidFill>
                <a:latin typeface="+mn-lt"/>
                <a:ea typeface="+mn-ea"/>
                <a:sym typeface="+mn-ea"/>
              </a:rPr>
              <a:t>敌人的攻击目标是什么？</a:t>
            </a:r>
            <a:endParaRPr lang="zh-CN" altLang="en-US" sz="2400">
              <a:solidFill>
                <a:schemeClr val="tx1"/>
              </a:solidFill>
              <a:latin typeface="+mn-lt"/>
              <a:ea typeface="+mn-ea"/>
              <a:sym typeface="+mn-ea"/>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验证超越五：指定验证者签名</a:t>
            </a:r>
            <a:r>
              <a:rPr lang="en-US" altLang="zh-CN"/>
              <a:t>  1/5</a:t>
            </a:r>
            <a:endParaRPr lang="zh-CN" altLang="en-US"/>
          </a:p>
        </p:txBody>
      </p:sp>
      <p:sp>
        <p:nvSpPr>
          <p:cNvPr id="3" name="Text Placeholder 2"/>
          <p:cNvSpPr>
            <a:spLocks noGrp="1"/>
          </p:cNvSpPr>
          <p:nvPr>
            <p:ph type="body" idx="1"/>
          </p:nvPr>
        </p:nvSpPr>
        <p:spPr>
          <a:xfrm>
            <a:off x="207010" y="1350645"/>
            <a:ext cx="8749665" cy="4755515"/>
          </a:xfrm>
        </p:spPr>
        <p:txBody>
          <a:bodyPr>
            <a:noAutofit/>
          </a:bodyPr>
          <a:p>
            <a:pPr algn="ctr">
              <a:lnSpc>
                <a:spcPct val="100000"/>
              </a:lnSpc>
              <a:buFont typeface="Wingdings" panose="05000000000000000000" charset="0"/>
            </a:pPr>
            <a:r>
              <a:rPr lang="en-US" altLang="zh-CN" sz="2400">
                <a:solidFill>
                  <a:srgbClr val="C00000"/>
                </a:solidFill>
                <a:latin typeface="+mn-lt"/>
                <a:ea typeface="+mn-ea"/>
                <a:sym typeface="+mn-ea"/>
              </a:rPr>
              <a:t>Verify(pk, m, S_m) → T/F</a:t>
            </a:r>
            <a:endParaRPr lang="en-US" altLang="zh-CN" sz="2400">
              <a:solidFill>
                <a:srgbClr val="C00000"/>
              </a:solidFill>
              <a:latin typeface="+mn-lt"/>
              <a:ea typeface="+mn-ea"/>
              <a:sym typeface="+mn-ea"/>
            </a:endParaRPr>
          </a:p>
          <a:p>
            <a:pPr marL="457200" indent="-457200">
              <a:lnSpc>
                <a:spcPct val="100000"/>
              </a:lnSpc>
              <a:buFont typeface="Wingdings" panose="05000000000000000000" charset="0"/>
              <a:buChar char="o"/>
            </a:pPr>
            <a:r>
              <a:rPr sz="2400">
                <a:solidFill>
                  <a:schemeClr val="tx1"/>
                </a:solidFill>
                <a:uFillTx/>
              </a:rPr>
              <a:t>小明</a:t>
            </a:r>
            <a:r>
              <a:rPr sz="2400">
                <a:solidFill>
                  <a:schemeClr val="tx1"/>
                </a:solidFill>
                <a:highlight>
                  <a:srgbClr val="FFFF00"/>
                </a:highlight>
                <a:uFillTx/>
              </a:rPr>
              <a:t>不能</a:t>
            </a:r>
            <a:r>
              <a:rPr sz="2400">
                <a:solidFill>
                  <a:schemeClr val="tx1"/>
                </a:solidFill>
                <a:uFillTx/>
              </a:rPr>
              <a:t>找小强八卦老马发布了消息m这则新闻。</a:t>
            </a:r>
            <a:endParaRPr sz="2400">
              <a:solidFill>
                <a:schemeClr val="tx1"/>
              </a:solidFill>
              <a:uFillTx/>
            </a:endParaRPr>
          </a:p>
          <a:p>
            <a:pPr marL="457200" indent="-457200">
              <a:lnSpc>
                <a:spcPct val="100000"/>
              </a:lnSpc>
              <a:buFont typeface="Wingdings" panose="05000000000000000000" charset="0"/>
              <a:buChar char="o"/>
            </a:pPr>
            <a:endParaRPr sz="2400">
              <a:solidFill>
                <a:schemeClr val="tx1"/>
              </a:solidFill>
              <a:uFillTx/>
            </a:endParaRPr>
          </a:p>
          <a:p>
            <a:pPr marL="457200" indent="-457200">
              <a:lnSpc>
                <a:spcPct val="100000"/>
              </a:lnSpc>
              <a:buFont typeface="Wingdings" panose="05000000000000000000" charset="0"/>
              <a:buChar char="o"/>
            </a:pPr>
            <a:r>
              <a:rPr sz="2400">
                <a:solidFill>
                  <a:schemeClr val="tx1"/>
                </a:solidFill>
                <a:uFillTx/>
              </a:rPr>
              <a:t>让我们再次回到小明贷款的故事。小明要申请20万元的贷款，而老马收到国家即将提高贷款额度的通知，建议小明晚几天再申请贷款。</a:t>
            </a:r>
            <a:endParaRPr sz="2400">
              <a:solidFill>
                <a:schemeClr val="tx1"/>
              </a:solidFill>
              <a:uFillTx/>
            </a:endParaRPr>
          </a:p>
          <a:p>
            <a:pPr marL="457200" indent="-457200">
              <a:lnSpc>
                <a:spcPct val="100000"/>
              </a:lnSpc>
              <a:buFont typeface="Wingdings" panose="05000000000000000000" charset="0"/>
              <a:buChar char="o"/>
            </a:pPr>
            <a:r>
              <a:rPr sz="2400">
                <a:solidFill>
                  <a:schemeClr val="tx1"/>
                </a:solidFill>
                <a:highlight>
                  <a:srgbClr val="00FF00"/>
                </a:highlight>
                <a:uFillTx/>
              </a:rPr>
              <a:t>问题来了</a:t>
            </a:r>
            <a:r>
              <a:rPr sz="2400">
                <a:solidFill>
                  <a:schemeClr val="tx1"/>
                </a:solidFill>
                <a:uFillTx/>
              </a:rPr>
              <a:t>：老马如何通过数字签名密码技术告诉小明这件事？如果用传统的数字签名技术，小明在拿到老马的签名后，可以转过身告诉自己的同学小强，也让他晚点贷款好</a:t>
            </a:r>
            <a:r>
              <a:rPr lang="zh-CN" sz="2400">
                <a:solidFill>
                  <a:schemeClr val="tx1"/>
                </a:solidFill>
                <a:uFillTx/>
              </a:rPr>
              <a:t>买房</a:t>
            </a:r>
            <a:r>
              <a:rPr sz="2400">
                <a:solidFill>
                  <a:schemeClr val="tx1"/>
                </a:solidFill>
                <a:uFillTx/>
              </a:rPr>
              <a:t>。如果</a:t>
            </a:r>
            <a:r>
              <a:rPr lang="zh-CN" sz="2400">
                <a:solidFill>
                  <a:schemeClr val="tx1"/>
                </a:solidFill>
                <a:uFillTx/>
              </a:rPr>
              <a:t>更</a:t>
            </a:r>
            <a:r>
              <a:rPr sz="2400">
                <a:solidFill>
                  <a:schemeClr val="tx1"/>
                </a:solidFill>
                <a:uFillTx/>
              </a:rPr>
              <a:t>喜欢八卦的小强直接在网上公布老马的签名，那老马可能因此被追责。</a:t>
            </a:r>
            <a:r>
              <a:rPr lang="zh-CN" sz="2400">
                <a:solidFill>
                  <a:schemeClr val="tx1"/>
                </a:solidFill>
                <a:uFillTx/>
              </a:rPr>
              <a:t>有没有什么签名技术可以保护老马呢？</a:t>
            </a:r>
            <a:endParaRPr lang="zh-CN" sz="2400">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验证超越五：指定验证者签名</a:t>
            </a:r>
            <a:r>
              <a:rPr lang="en-US" altLang="zh-CN"/>
              <a:t>  2/5</a:t>
            </a:r>
            <a:endParaRPr lang="zh-CN" altLang="en-US"/>
          </a:p>
        </p:txBody>
      </p:sp>
      <p:sp>
        <p:nvSpPr>
          <p:cNvPr id="3" name="Text Placeholder 2"/>
          <p:cNvSpPr>
            <a:spLocks noGrp="1"/>
          </p:cNvSpPr>
          <p:nvPr>
            <p:ph type="body" idx="1"/>
          </p:nvPr>
        </p:nvSpPr>
        <p:spPr>
          <a:xfrm>
            <a:off x="207010" y="1350645"/>
            <a:ext cx="8749665" cy="4947920"/>
          </a:xfrm>
        </p:spPr>
        <p:txBody>
          <a:bodyPr>
            <a:noAutofit/>
          </a:bodyPr>
          <a:p>
            <a:pPr marL="457200" indent="-457200">
              <a:lnSpc>
                <a:spcPct val="100000"/>
              </a:lnSpc>
              <a:buFont typeface="Wingdings" panose="05000000000000000000" charset="0"/>
              <a:buChar char="o"/>
            </a:pPr>
            <a:r>
              <a:rPr sz="2400">
                <a:solidFill>
                  <a:schemeClr val="tx1"/>
                </a:solidFill>
                <a:uFillTx/>
              </a:rPr>
              <a:t>指定验证者签名（Designated-Verifier Signatures， 简称DVS）。在DVS里，老马是签名者，小明是验证者，</a:t>
            </a:r>
            <a:r>
              <a:rPr lang="zh-CN" sz="2400">
                <a:solidFill>
                  <a:schemeClr val="tx1"/>
                </a:solidFill>
                <a:uFillTx/>
              </a:rPr>
              <a:t>但是</a:t>
            </a:r>
            <a:r>
              <a:rPr sz="2400">
                <a:solidFill>
                  <a:schemeClr val="tx1"/>
                </a:solidFill>
                <a:uFillTx/>
              </a:rPr>
              <a:t>两者</a:t>
            </a:r>
            <a:r>
              <a:rPr sz="2400">
                <a:solidFill>
                  <a:schemeClr val="tx1"/>
                </a:solidFill>
                <a:highlight>
                  <a:srgbClr val="FFFF00"/>
                </a:highlight>
                <a:uFillTx/>
              </a:rPr>
              <a:t>都有自己的密钥对</a:t>
            </a:r>
            <a:r>
              <a:rPr lang="zh-CN" sz="2400">
                <a:solidFill>
                  <a:schemeClr val="tx1"/>
                </a:solidFill>
                <a:uFillTx/>
              </a:rPr>
              <a:t>（这是</a:t>
            </a:r>
            <a:r>
              <a:rPr lang="en-US" altLang="zh-CN" sz="2400">
                <a:solidFill>
                  <a:schemeClr val="tx1"/>
                </a:solidFill>
                <a:uFillTx/>
              </a:rPr>
              <a:t>DVS</a:t>
            </a:r>
            <a:r>
              <a:rPr lang="zh-CN" altLang="en-US" sz="2400">
                <a:solidFill>
                  <a:schemeClr val="tx1"/>
                </a:solidFill>
                <a:uFillTx/>
              </a:rPr>
              <a:t>能起效果的前提假设</a:t>
            </a:r>
            <a:r>
              <a:rPr lang="zh-CN" sz="2400">
                <a:solidFill>
                  <a:schemeClr val="tx1"/>
                </a:solidFill>
                <a:uFillTx/>
              </a:rPr>
              <a:t>）</a:t>
            </a:r>
            <a:r>
              <a:rPr sz="2400">
                <a:solidFill>
                  <a:schemeClr val="tx1"/>
                </a:solidFill>
                <a:uFillTx/>
              </a:rPr>
              <a:t>。</a:t>
            </a:r>
            <a:endParaRPr sz="2400">
              <a:solidFill>
                <a:schemeClr val="tx1"/>
              </a:solidFill>
              <a:uFillTx/>
            </a:endParaRPr>
          </a:p>
          <a:p>
            <a:pPr marL="457200" indent="-457200">
              <a:lnSpc>
                <a:spcPct val="100000"/>
              </a:lnSpc>
              <a:buFont typeface="Wingdings" panose="05000000000000000000" charset="0"/>
              <a:buChar char="o"/>
            </a:pPr>
            <a:endParaRPr sz="2400">
              <a:solidFill>
                <a:schemeClr val="tx1"/>
              </a:solidFill>
              <a:uFillTx/>
            </a:endParaRPr>
          </a:p>
          <a:p>
            <a:pPr marL="457200" indent="-457200">
              <a:lnSpc>
                <a:spcPct val="100000"/>
              </a:lnSpc>
              <a:buFont typeface="Wingdings" panose="05000000000000000000" charset="0"/>
              <a:buChar char="o"/>
            </a:pPr>
            <a:r>
              <a:rPr sz="2400">
                <a:solidFill>
                  <a:schemeClr val="tx1"/>
                </a:solidFill>
                <a:uFillTx/>
              </a:rPr>
              <a:t>老马可以产生一个对消息m的DVS签名发送给小明，而这个签名的特殊性在于它也可以由小明自己计算得到。由于小明没有对消息m签名，因此小明相信该签名肯定来自老马。</a:t>
            </a:r>
            <a:endParaRPr sz="2400">
              <a:solidFill>
                <a:schemeClr val="tx1"/>
              </a:solidFill>
              <a:uFillTx/>
            </a:endParaRPr>
          </a:p>
          <a:p>
            <a:pPr marL="457200" indent="-457200">
              <a:lnSpc>
                <a:spcPct val="100000"/>
              </a:lnSpc>
              <a:buFont typeface="Wingdings" panose="05000000000000000000" charset="0"/>
              <a:buChar char="o"/>
            </a:pPr>
            <a:endParaRPr sz="2400">
              <a:solidFill>
                <a:schemeClr val="tx1"/>
              </a:solidFill>
              <a:uFillTx/>
            </a:endParaRPr>
          </a:p>
          <a:p>
            <a:pPr marL="457200" indent="-457200">
              <a:lnSpc>
                <a:spcPct val="100000"/>
              </a:lnSpc>
              <a:buFont typeface="Wingdings" panose="05000000000000000000" charset="0"/>
              <a:buChar char="o"/>
            </a:pPr>
            <a:r>
              <a:rPr sz="2400">
                <a:solidFill>
                  <a:schemeClr val="tx1"/>
                </a:solidFill>
                <a:uFillTx/>
              </a:rPr>
              <a:t>当小明要告诉小强</a:t>
            </a:r>
            <a:r>
              <a:rPr lang="en-US" sz="2400">
                <a:solidFill>
                  <a:schemeClr val="tx1"/>
                </a:solidFill>
                <a:uFillTx/>
              </a:rPr>
              <a:t>S_m</a:t>
            </a:r>
            <a:r>
              <a:rPr sz="2400">
                <a:solidFill>
                  <a:schemeClr val="tx1"/>
                </a:solidFill>
                <a:uFillTx/>
              </a:rPr>
              <a:t>是老马对消息m的签名时，转发老马签名这种做法就不再起作用了，因为该签名也可以通过小明的私钥计算出来。也就是说，从小强的角度看，小明可能在和自己开玩笑。</a:t>
            </a:r>
            <a:endParaRPr sz="2400">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验证超越五：指定验证者签名</a:t>
            </a:r>
            <a:r>
              <a:rPr lang="en-US" altLang="zh-CN"/>
              <a:t>  3/5</a:t>
            </a:r>
            <a:endParaRPr lang="zh-CN" altLang="en-US"/>
          </a:p>
        </p:txBody>
      </p:sp>
      <p:sp>
        <p:nvSpPr>
          <p:cNvPr id="3" name="Text Placeholder 2"/>
          <p:cNvSpPr>
            <a:spLocks noGrp="1"/>
          </p:cNvSpPr>
          <p:nvPr>
            <p:ph type="body" idx="1"/>
          </p:nvPr>
        </p:nvSpPr>
        <p:spPr>
          <a:xfrm>
            <a:off x="207010" y="1350645"/>
            <a:ext cx="8749665" cy="4947920"/>
          </a:xfrm>
        </p:spPr>
        <p:txBody>
          <a:bodyPr>
            <a:noAutofit/>
          </a:bodyPr>
          <a:p>
            <a:pPr lvl="0">
              <a:lnSpc>
                <a:spcPct val="80000"/>
              </a:lnSpc>
              <a:buFont typeface="Wingdings" panose="05000000000000000000" charset="0"/>
            </a:pPr>
            <a:r>
              <a:rPr lang="zh-CN" altLang="en-US" sz="2400">
                <a:highlight>
                  <a:srgbClr val="FFFF00"/>
                </a:highlight>
                <a:latin typeface="+mn-lt"/>
                <a:ea typeface="+mn-ea"/>
                <a:sym typeface="+mn-ea"/>
              </a:rPr>
              <a:t>传统数字签名的算法定义：</a:t>
            </a:r>
            <a:endParaRPr lang="zh-CN" altLang="en-US" sz="2400">
              <a:highlight>
                <a:srgbClr val="FFFF00"/>
              </a:highlight>
              <a:latin typeface="+mn-lt"/>
              <a:ea typeface="+mn-ea"/>
              <a:sym typeface="+mn-ea"/>
            </a:endParaRPr>
          </a:p>
          <a:p>
            <a:pPr marL="342900" lvl="0" indent="-342900">
              <a:lnSpc>
                <a:spcPct val="8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KeyGen(1^k)  → (pk,sk)</a:t>
            </a:r>
            <a:endParaRPr lang="en-US" altLang="zh-CN" sz="2400">
              <a:latin typeface="+mn-lt"/>
              <a:ea typeface="+mn-ea"/>
            </a:endParaRPr>
          </a:p>
          <a:p>
            <a:pPr marL="342900" lvl="0" indent="-342900">
              <a:lnSpc>
                <a:spcPct val="80000"/>
              </a:lnSpc>
              <a:buFont typeface="Wingdings" panose="05000000000000000000" charset="0"/>
              <a:buChar char="o"/>
            </a:pPr>
            <a:r>
              <a:rPr lang="zh-CN" altLang="en-US" sz="2400">
                <a:latin typeface="+mn-lt"/>
                <a:ea typeface="+mn-ea"/>
                <a:sym typeface="+mn-ea"/>
              </a:rPr>
              <a:t>签名算法：</a:t>
            </a:r>
            <a:r>
              <a:rPr lang="en-US" altLang="zh-CN" sz="2400">
                <a:latin typeface="+mn-lt"/>
                <a:ea typeface="+mn-ea"/>
                <a:sym typeface="+mn-ea"/>
              </a:rPr>
              <a:t>Sign(sk, m)  → S_m</a:t>
            </a:r>
            <a:endParaRPr lang="en-US" altLang="zh-CN" sz="2400">
              <a:latin typeface="+mn-lt"/>
              <a:ea typeface="+mn-ea"/>
            </a:endParaRPr>
          </a:p>
          <a:p>
            <a:pPr marL="342900" lvl="0" indent="-342900">
              <a:lnSpc>
                <a:spcPct val="8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Verify(pk, m, S_m) → T/F</a:t>
            </a:r>
            <a:endParaRPr lang="en-US" altLang="zh-CN" sz="2400">
              <a:latin typeface="+mn-lt"/>
              <a:ea typeface="+mn-ea"/>
              <a:sym typeface="+mn-ea"/>
            </a:endParaRPr>
          </a:p>
          <a:p>
            <a:pPr lvl="0">
              <a:lnSpc>
                <a:spcPct val="80000"/>
              </a:lnSpc>
              <a:buFont typeface="Wingdings" panose="05000000000000000000" charset="0"/>
            </a:pPr>
            <a:endParaRPr lang="en-US" altLang="zh-CN" sz="2400">
              <a:solidFill>
                <a:schemeClr val="tx1"/>
              </a:solidFill>
              <a:latin typeface="+mn-lt"/>
              <a:ea typeface="+mn-ea"/>
              <a:sym typeface="+mn-ea"/>
            </a:endParaRPr>
          </a:p>
          <a:p>
            <a:pPr lvl="0">
              <a:lnSpc>
                <a:spcPct val="80000"/>
              </a:lnSpc>
              <a:buFont typeface="Wingdings" panose="05000000000000000000" charset="0"/>
            </a:pPr>
            <a:r>
              <a:rPr lang="zh-CN" altLang="en-US" sz="2400">
                <a:highlight>
                  <a:srgbClr val="00FF00"/>
                </a:highlight>
                <a:latin typeface="+mn-lt"/>
                <a:ea typeface="+mn-ea"/>
                <a:sym typeface="+mn-ea"/>
              </a:rPr>
              <a:t>指定验证者的算法定义：</a:t>
            </a:r>
            <a:endParaRPr lang="zh-CN" altLang="en-US" sz="2400">
              <a:latin typeface="+mn-lt"/>
              <a:ea typeface="+mn-ea"/>
              <a:sym typeface="+mn-ea"/>
            </a:endParaRPr>
          </a:p>
          <a:p>
            <a:pPr marL="342900" lvl="0" indent="-342900">
              <a:lnSpc>
                <a:spcPct val="8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KeyGen(1^k)  → (pk,sk)</a:t>
            </a:r>
            <a:endParaRPr lang="en-US" altLang="zh-CN" sz="2400">
              <a:latin typeface="+mn-lt"/>
              <a:ea typeface="+mn-ea"/>
            </a:endParaRPr>
          </a:p>
          <a:p>
            <a:pPr marL="342900" lvl="0" indent="-342900">
              <a:lnSpc>
                <a:spcPct val="80000"/>
              </a:lnSpc>
              <a:buFont typeface="Wingdings" panose="05000000000000000000" charset="0"/>
              <a:buChar char="o"/>
            </a:pPr>
            <a:r>
              <a:rPr lang="zh-CN" altLang="en-US" sz="2400">
                <a:latin typeface="+mn-lt"/>
                <a:ea typeface="+mn-ea"/>
                <a:sym typeface="+mn-ea"/>
              </a:rPr>
              <a:t>签名算法：</a:t>
            </a:r>
            <a:r>
              <a:rPr lang="en-US" altLang="zh-CN" sz="2400">
                <a:latin typeface="+mn-lt"/>
                <a:ea typeface="+mn-ea"/>
                <a:sym typeface="+mn-ea"/>
              </a:rPr>
              <a:t>Sign(pk_D, sk_S, m)  → S_m</a:t>
            </a:r>
            <a:endParaRPr lang="en-US" altLang="zh-CN" sz="2400">
              <a:latin typeface="+mn-lt"/>
              <a:ea typeface="+mn-ea"/>
            </a:endParaRPr>
          </a:p>
          <a:p>
            <a:pPr marL="342900" lvl="0" indent="-342900">
              <a:lnSpc>
                <a:spcPct val="8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Verify(pk_D, pk_S,  m, S_m) → T/F</a:t>
            </a:r>
            <a:endParaRPr lang="en-US" altLang="zh-CN" sz="2400">
              <a:latin typeface="+mn-lt"/>
              <a:ea typeface="+mn-ea"/>
              <a:sym typeface="+mn-ea"/>
            </a:endParaRPr>
          </a:p>
          <a:p>
            <a:pPr marL="342900" lvl="0" indent="-342900">
              <a:lnSpc>
                <a:spcPct val="80000"/>
              </a:lnSpc>
              <a:buFont typeface="Wingdings" panose="05000000000000000000" charset="0"/>
              <a:buChar char="o"/>
            </a:pPr>
            <a:endParaRPr lang="en-US" altLang="zh-CN" sz="2400">
              <a:latin typeface="+mn-lt"/>
              <a:ea typeface="+mn-ea"/>
              <a:sym typeface="+mn-ea"/>
            </a:endParaRPr>
          </a:p>
          <a:p>
            <a:pPr lvl="0">
              <a:lnSpc>
                <a:spcPct val="80000"/>
              </a:lnSpc>
              <a:buFont typeface="Wingdings" panose="05000000000000000000" charset="0"/>
            </a:pPr>
            <a:r>
              <a:rPr lang="zh-CN" altLang="en-US" sz="2400">
                <a:latin typeface="+mn-lt"/>
                <a:ea typeface="+mn-ea"/>
                <a:sym typeface="+mn-ea"/>
              </a:rPr>
              <a:t>说明：</a:t>
            </a:r>
            <a:r>
              <a:rPr lang="en-US" altLang="zh-CN" sz="2400">
                <a:latin typeface="+mn-lt"/>
                <a:ea typeface="+mn-ea"/>
                <a:sym typeface="+mn-ea"/>
              </a:rPr>
              <a:t>D</a:t>
            </a:r>
            <a:r>
              <a:rPr lang="zh-CN" altLang="en-US" sz="2400">
                <a:latin typeface="+mn-lt"/>
                <a:ea typeface="+mn-ea"/>
                <a:sym typeface="+mn-ea"/>
              </a:rPr>
              <a:t>代表指定的验证者，而</a:t>
            </a:r>
            <a:r>
              <a:rPr lang="en-US" altLang="zh-CN" sz="2400">
                <a:latin typeface="+mn-lt"/>
                <a:ea typeface="+mn-ea"/>
                <a:sym typeface="+mn-ea"/>
              </a:rPr>
              <a:t>S</a:t>
            </a:r>
            <a:r>
              <a:rPr lang="zh-CN" altLang="en-US" sz="2400">
                <a:latin typeface="+mn-lt"/>
                <a:ea typeface="+mn-ea"/>
                <a:sym typeface="+mn-ea"/>
              </a:rPr>
              <a:t>代表签名者。这个算法的表示其实不够严谨，不管</a:t>
            </a:r>
            <a:r>
              <a:rPr lang="en-US" altLang="zh-CN" sz="2400">
                <a:latin typeface="+mn-lt"/>
                <a:ea typeface="+mn-ea"/>
                <a:sym typeface="+mn-ea"/>
              </a:rPr>
              <a:t>pk_D</a:t>
            </a:r>
            <a:r>
              <a:rPr lang="zh-CN" altLang="en-US" sz="2400">
                <a:latin typeface="+mn-lt"/>
                <a:ea typeface="+mn-ea"/>
                <a:sym typeface="+mn-ea"/>
              </a:rPr>
              <a:t>或</a:t>
            </a:r>
            <a:r>
              <a:rPr lang="en-US" altLang="zh-CN" sz="2400">
                <a:latin typeface="+mn-lt"/>
                <a:ea typeface="+mn-ea"/>
                <a:sym typeface="+mn-ea"/>
              </a:rPr>
              <a:t>pk_S</a:t>
            </a:r>
            <a:r>
              <a:rPr lang="zh-CN" altLang="en-US" sz="2400">
                <a:latin typeface="+mn-lt"/>
                <a:ea typeface="+mn-ea"/>
                <a:sym typeface="+mn-ea"/>
              </a:rPr>
              <a:t>在前，该算法都可以输出正确。</a:t>
            </a:r>
            <a:endParaRPr lang="en-US" altLang="zh-CN" sz="2400">
              <a:latin typeface="+mn-lt"/>
              <a:ea typeface="+mn-ea"/>
              <a:sym typeface="+mn-ea"/>
            </a:endParaRPr>
          </a:p>
          <a:p>
            <a:pPr lvl="0">
              <a:lnSpc>
                <a:spcPct val="90000"/>
              </a:lnSpc>
              <a:buFont typeface="Wingdings" panose="05000000000000000000" charset="0"/>
            </a:pPr>
            <a:endParaRPr sz="2400">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验证超越五：指定验证者签名</a:t>
            </a:r>
            <a:r>
              <a:rPr lang="en-US" altLang="zh-CN"/>
              <a:t>  4/5</a:t>
            </a:r>
            <a:endParaRPr lang="zh-CN" altLang="en-US"/>
          </a:p>
        </p:txBody>
      </p:sp>
      <p:sp>
        <p:nvSpPr>
          <p:cNvPr id="3" name="Text Placeholder 2"/>
          <p:cNvSpPr>
            <a:spLocks noGrp="1"/>
          </p:cNvSpPr>
          <p:nvPr>
            <p:ph type="body" idx="1"/>
          </p:nvPr>
        </p:nvSpPr>
        <p:spPr>
          <a:xfrm>
            <a:off x="207010" y="1350645"/>
            <a:ext cx="8749665" cy="4947920"/>
          </a:xfrm>
        </p:spPr>
        <p:txBody>
          <a:bodyPr>
            <a:noAutofit/>
          </a:bodyPr>
          <a:p>
            <a:pPr lvl="0">
              <a:lnSpc>
                <a:spcPct val="80000"/>
              </a:lnSpc>
              <a:buFont typeface="Wingdings" panose="05000000000000000000" charset="0"/>
            </a:pPr>
            <a:r>
              <a:rPr lang="zh-CN" altLang="en-US" sz="2400">
                <a:highlight>
                  <a:srgbClr val="00FF00"/>
                </a:highlight>
                <a:latin typeface="+mn-lt"/>
                <a:ea typeface="+mn-ea"/>
                <a:sym typeface="+mn-ea"/>
              </a:rPr>
              <a:t>指定验证者的算法定义：</a:t>
            </a:r>
            <a:endParaRPr lang="zh-CN" altLang="en-US" sz="2400">
              <a:latin typeface="+mn-lt"/>
              <a:ea typeface="+mn-ea"/>
              <a:sym typeface="+mn-ea"/>
            </a:endParaRPr>
          </a:p>
          <a:p>
            <a:pPr marL="342900" lvl="0" indent="-342900">
              <a:lnSpc>
                <a:spcPct val="8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KeyGen(1^k)  → (pk,sk)</a:t>
            </a:r>
            <a:endParaRPr lang="en-US" altLang="zh-CN" sz="2400">
              <a:latin typeface="+mn-lt"/>
              <a:ea typeface="+mn-ea"/>
            </a:endParaRPr>
          </a:p>
          <a:p>
            <a:pPr marL="342900" lvl="0" indent="-342900">
              <a:lnSpc>
                <a:spcPct val="80000"/>
              </a:lnSpc>
              <a:buFont typeface="Wingdings" panose="05000000000000000000" charset="0"/>
              <a:buChar char="o"/>
            </a:pPr>
            <a:r>
              <a:rPr lang="zh-CN" altLang="en-US" sz="2400">
                <a:latin typeface="+mn-lt"/>
                <a:ea typeface="+mn-ea"/>
                <a:sym typeface="+mn-ea"/>
              </a:rPr>
              <a:t>签名算法：</a:t>
            </a:r>
            <a:r>
              <a:rPr lang="en-US" altLang="zh-CN" sz="2400">
                <a:latin typeface="+mn-lt"/>
                <a:ea typeface="+mn-ea"/>
                <a:sym typeface="+mn-ea"/>
              </a:rPr>
              <a:t>Sign(pk_D, sk_S, m)  → S_m</a:t>
            </a:r>
            <a:endParaRPr lang="en-US" altLang="zh-CN" sz="2400">
              <a:latin typeface="+mn-lt"/>
              <a:ea typeface="+mn-ea"/>
            </a:endParaRPr>
          </a:p>
          <a:p>
            <a:pPr marL="342900" lvl="0" indent="-342900">
              <a:lnSpc>
                <a:spcPct val="8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Verify(pk_D, pk_S,  m, S_m) → T/F</a:t>
            </a:r>
            <a:endParaRPr lang="en-US" altLang="zh-CN" sz="2400">
              <a:latin typeface="+mn-lt"/>
              <a:ea typeface="+mn-ea"/>
              <a:sym typeface="+mn-ea"/>
            </a:endParaRPr>
          </a:p>
          <a:p>
            <a:pPr marL="342900" lvl="0" indent="-342900">
              <a:lnSpc>
                <a:spcPct val="80000"/>
              </a:lnSpc>
              <a:buFont typeface="Wingdings" panose="05000000000000000000" charset="0"/>
              <a:buChar char="o"/>
            </a:pPr>
            <a:endParaRPr lang="en-US" altLang="zh-CN" sz="2400">
              <a:latin typeface="+mn-lt"/>
              <a:ea typeface="+mn-ea"/>
              <a:sym typeface="+mn-ea"/>
            </a:endParaRPr>
          </a:p>
          <a:p>
            <a:pPr lvl="0">
              <a:lnSpc>
                <a:spcPct val="90000"/>
              </a:lnSpc>
              <a:buFont typeface="Wingdings" panose="05000000000000000000" charset="0"/>
            </a:pPr>
            <a:r>
              <a:rPr lang="zh-CN" sz="2400">
                <a:highlight>
                  <a:srgbClr val="FF00FF"/>
                </a:highlight>
                <a:latin typeface="+mn-lt"/>
                <a:ea typeface="+mn-ea"/>
                <a:sym typeface="+mn-ea"/>
              </a:rPr>
              <a:t>问题来了</a:t>
            </a:r>
            <a:r>
              <a:rPr lang="zh-CN" sz="2400">
                <a:latin typeface="+mn-lt"/>
                <a:ea typeface="+mn-ea"/>
                <a:sym typeface="+mn-ea"/>
              </a:rPr>
              <a:t>：</a:t>
            </a:r>
            <a:endParaRPr lang="zh-CN" sz="2400">
              <a:latin typeface="+mn-lt"/>
              <a:ea typeface="+mn-ea"/>
              <a:sym typeface="+mn-ea"/>
            </a:endParaRPr>
          </a:p>
          <a:p>
            <a:pPr lvl="0">
              <a:lnSpc>
                <a:spcPct val="90000"/>
              </a:lnSpc>
              <a:buFont typeface="Wingdings" panose="05000000000000000000" charset="0"/>
            </a:pPr>
            <a:r>
              <a:rPr lang="en-US" altLang="zh-CN" sz="2400">
                <a:solidFill>
                  <a:schemeClr val="tx1"/>
                </a:solidFill>
                <a:uFillTx/>
              </a:rPr>
              <a:t>1. </a:t>
            </a:r>
            <a:r>
              <a:rPr lang="zh-CN" altLang="en-US" sz="2400">
                <a:solidFill>
                  <a:schemeClr val="tx1"/>
                </a:solidFill>
                <a:uFillTx/>
              </a:rPr>
              <a:t>敌人是谁？</a:t>
            </a:r>
            <a:endParaRPr lang="zh-CN" altLang="en-US" sz="2400">
              <a:solidFill>
                <a:schemeClr val="tx1"/>
              </a:solidFill>
              <a:uFillTx/>
            </a:endParaRPr>
          </a:p>
          <a:p>
            <a:pPr lvl="0">
              <a:lnSpc>
                <a:spcPct val="90000"/>
              </a:lnSpc>
              <a:buFont typeface="Wingdings" panose="05000000000000000000" charset="0"/>
            </a:pPr>
            <a:r>
              <a:rPr lang="en-US" altLang="zh-CN" sz="2400">
                <a:solidFill>
                  <a:schemeClr val="tx1"/>
                </a:solidFill>
                <a:uFillTx/>
              </a:rPr>
              <a:t>2. </a:t>
            </a:r>
            <a:r>
              <a:rPr lang="zh-CN" altLang="en-US" sz="2400">
                <a:solidFill>
                  <a:schemeClr val="tx1"/>
                </a:solidFill>
                <a:uFillTx/>
              </a:rPr>
              <a:t>敌人的攻击目标是什么？</a:t>
            </a:r>
            <a:endParaRPr lang="zh-CN" altLang="en-US" sz="2400">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t>数字签名验证的能与不能</a:t>
            </a:r>
            <a:endParaRPr lang="zh-CN"/>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pic>
        <p:nvPicPr>
          <p:cNvPr id="8" name="Picture 7"/>
          <p:cNvPicPr>
            <a:picLocks noChangeAspect="1"/>
          </p:cNvPicPr>
          <p:nvPr/>
        </p:nvPicPr>
        <p:blipFill>
          <a:blip r:embed="rId1"/>
          <a:srcRect t="50283"/>
          <a:stretch>
            <a:fillRect/>
          </a:stretch>
        </p:blipFill>
        <p:spPr>
          <a:xfrm>
            <a:off x="1320800" y="4097655"/>
            <a:ext cx="6740525" cy="2110105"/>
          </a:xfrm>
          <a:prstGeom prst="rect">
            <a:avLst/>
          </a:prstGeom>
        </p:spPr>
      </p:pic>
      <p:pic>
        <p:nvPicPr>
          <p:cNvPr id="6" name="Content Placeholder 1"/>
          <p:cNvPicPr>
            <a:picLocks noChangeAspect="1"/>
          </p:cNvPicPr>
          <p:nvPr/>
        </p:nvPicPr>
        <p:blipFill>
          <a:blip r:embed="rId2"/>
          <a:stretch>
            <a:fillRect/>
          </a:stretch>
        </p:blipFill>
        <p:spPr>
          <a:xfrm>
            <a:off x="4834255" y="1249680"/>
            <a:ext cx="4131945" cy="2769870"/>
          </a:xfrm>
          <a:prstGeom prst="rect">
            <a:avLst/>
          </a:prstGeom>
          <a:ln w="25400" cmpd="sng">
            <a:solidFill>
              <a:schemeClr val="accent1">
                <a:shade val="50000"/>
              </a:schemeClr>
            </a:solidFill>
            <a:prstDash val="solid"/>
          </a:ln>
        </p:spPr>
      </p:pic>
      <p:sp>
        <p:nvSpPr>
          <p:cNvPr id="9" name="Rectangles 8"/>
          <p:cNvSpPr/>
          <p:nvPr/>
        </p:nvSpPr>
        <p:spPr>
          <a:xfrm>
            <a:off x="2404745" y="4315460"/>
            <a:ext cx="400685" cy="1863725"/>
          </a:xfrm>
          <a:prstGeom prst="rect">
            <a:avLst/>
          </a:prstGeom>
          <a:noFill/>
          <a:ln w="25400" cmpd="sng">
            <a:solidFill>
              <a:srgbClr val="C00000"/>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en-US"/>
          </a:p>
        </p:txBody>
      </p:sp>
      <p:sp>
        <p:nvSpPr>
          <p:cNvPr id="11" name="Text Box 10"/>
          <p:cNvSpPr txBox="1"/>
          <p:nvPr/>
        </p:nvSpPr>
        <p:spPr>
          <a:xfrm>
            <a:off x="207010" y="1691005"/>
            <a:ext cx="4715510" cy="1681480"/>
          </a:xfrm>
          <a:prstGeom prst="rect">
            <a:avLst/>
          </a:prstGeom>
          <a:noFill/>
        </p:spPr>
        <p:txBody>
          <a:bodyPr wrap="square" rtlCol="0" anchor="t">
            <a:spAutoFit/>
          </a:bodyPr>
          <a:p>
            <a:pPr marL="342900" indent="-342900" algn="l">
              <a:lnSpc>
                <a:spcPct val="70000"/>
              </a:lnSpc>
              <a:spcBef>
                <a:spcPts val="1000"/>
              </a:spcBef>
              <a:buFont typeface="Wingdings" panose="05000000000000000000" charset="0"/>
              <a:buChar char="o"/>
            </a:pPr>
            <a:r>
              <a:rPr lang="zh-CN" altLang="en-US" sz="2000">
                <a:uFillTx/>
                <a:sym typeface="+mn-ea"/>
              </a:rPr>
              <a:t>密钥算法：</a:t>
            </a:r>
            <a:r>
              <a:rPr lang="en-US" altLang="zh-CN" sz="2000">
                <a:uFillTx/>
                <a:sym typeface="+mn-ea"/>
              </a:rPr>
              <a:t>KeyGen(1^k)  → (pk,sk)</a:t>
            </a:r>
            <a:endParaRPr lang="en-US" altLang="zh-CN" sz="2000">
              <a:uFillTx/>
              <a:sym typeface="+mn-ea"/>
            </a:endParaRPr>
          </a:p>
          <a:p>
            <a:pPr marL="342900" indent="-342900" algn="l">
              <a:lnSpc>
                <a:spcPct val="70000"/>
              </a:lnSpc>
              <a:spcBef>
                <a:spcPts val="1000"/>
              </a:spcBef>
              <a:buFont typeface="Wingdings" panose="05000000000000000000" charset="0"/>
              <a:buChar char="o"/>
            </a:pPr>
            <a:endParaRPr lang="en-US" altLang="zh-CN" sz="2000">
              <a:latin typeface="+mn-lt"/>
              <a:ea typeface="+mn-ea"/>
            </a:endParaRPr>
          </a:p>
          <a:p>
            <a:pPr marL="342900" indent="-342900" algn="l">
              <a:lnSpc>
                <a:spcPct val="70000"/>
              </a:lnSpc>
              <a:spcBef>
                <a:spcPts val="1000"/>
              </a:spcBef>
              <a:buFont typeface="Wingdings" panose="05000000000000000000" charset="0"/>
              <a:buChar char="o"/>
            </a:pPr>
            <a:r>
              <a:rPr lang="zh-CN" altLang="en-US" sz="2000">
                <a:uFillTx/>
                <a:sym typeface="+mn-ea"/>
              </a:rPr>
              <a:t>签名算法：</a:t>
            </a:r>
            <a:r>
              <a:rPr lang="en-US" altLang="zh-CN" sz="2000">
                <a:uFillTx/>
                <a:sym typeface="+mn-ea"/>
              </a:rPr>
              <a:t>Sign(sk, m)  → S_m</a:t>
            </a:r>
            <a:endParaRPr lang="en-US" altLang="zh-CN" sz="2000">
              <a:uFillTx/>
              <a:sym typeface="+mn-ea"/>
            </a:endParaRPr>
          </a:p>
          <a:p>
            <a:pPr marL="342900" indent="-342900" algn="l">
              <a:lnSpc>
                <a:spcPct val="70000"/>
              </a:lnSpc>
              <a:spcBef>
                <a:spcPts val="1000"/>
              </a:spcBef>
              <a:buFont typeface="Wingdings" panose="05000000000000000000" charset="0"/>
              <a:buChar char="o"/>
            </a:pPr>
            <a:endParaRPr lang="en-US" altLang="zh-CN" sz="2000">
              <a:latin typeface="+mn-lt"/>
              <a:ea typeface="+mn-ea"/>
            </a:endParaRPr>
          </a:p>
          <a:p>
            <a:pPr marL="342900" indent="-342900" algn="l">
              <a:lnSpc>
                <a:spcPct val="70000"/>
              </a:lnSpc>
              <a:spcBef>
                <a:spcPts val="1000"/>
              </a:spcBef>
              <a:buFont typeface="Wingdings" panose="05000000000000000000" charset="0"/>
              <a:buChar char="o"/>
            </a:pPr>
            <a:r>
              <a:rPr lang="zh-CN" altLang="en-US" sz="2000">
                <a:uFillTx/>
                <a:sym typeface="+mn-ea"/>
              </a:rPr>
              <a:t>验证算法：</a:t>
            </a:r>
            <a:r>
              <a:rPr lang="en-US" altLang="zh-CN" sz="2000">
                <a:uFillTx/>
                <a:sym typeface="+mn-ea"/>
              </a:rPr>
              <a:t>Verify(pk, m, S_m) → T/F</a:t>
            </a:r>
            <a:endParaRPr lang="en-US" altLang="zh-CN" sz="2000">
              <a:uFillTx/>
              <a:sym typeface="+mn-ea"/>
            </a:endParaRPr>
          </a:p>
        </p:txBody>
      </p:sp>
      <p:sp>
        <p:nvSpPr>
          <p:cNvPr id="7" name="Rectangles 6"/>
          <p:cNvSpPr/>
          <p:nvPr/>
        </p:nvSpPr>
        <p:spPr>
          <a:xfrm>
            <a:off x="151130" y="1249045"/>
            <a:ext cx="4477385" cy="2760345"/>
          </a:xfrm>
          <a:prstGeom prst="rect">
            <a:avLst/>
          </a:prstGeom>
          <a:noFill/>
          <a:ln w="22225"/>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验证超越五：指定验证者签名</a:t>
            </a:r>
            <a:r>
              <a:rPr lang="en-US" altLang="zh-CN"/>
              <a:t>  5/5</a:t>
            </a:r>
            <a:endParaRPr lang="zh-CN" altLang="en-US"/>
          </a:p>
        </p:txBody>
      </p:sp>
      <p:sp>
        <p:nvSpPr>
          <p:cNvPr id="3" name="Text Placeholder 2"/>
          <p:cNvSpPr>
            <a:spLocks noGrp="1"/>
          </p:cNvSpPr>
          <p:nvPr>
            <p:ph type="body" idx="1"/>
          </p:nvPr>
        </p:nvSpPr>
        <p:spPr>
          <a:xfrm>
            <a:off x="207010" y="1350645"/>
            <a:ext cx="8749665" cy="4947920"/>
          </a:xfrm>
        </p:spPr>
        <p:txBody>
          <a:bodyPr>
            <a:noAutofit/>
          </a:bodyPr>
          <a:p>
            <a:pPr marL="342900" lvl="0" indent="-342900">
              <a:lnSpc>
                <a:spcPct val="90000"/>
              </a:lnSpc>
              <a:buFont typeface="Wingdings" panose="05000000000000000000" charset="0"/>
              <a:buChar char="o"/>
            </a:pPr>
            <a:r>
              <a:rPr lang="zh-CN" altLang="en-US" sz="2400">
                <a:latin typeface="+mn-lt"/>
                <a:ea typeface="+mn-ea"/>
                <a:sym typeface="+mn-ea"/>
              </a:rPr>
              <a:t>指定验证者不是只有指定的验证者才可以验证，而是只有指定的验证者才可以确认发布该消息的真实签名者。</a:t>
            </a:r>
            <a:endParaRPr lang="zh-CN" altLang="en-US" sz="2400">
              <a:latin typeface="+mn-lt"/>
              <a:ea typeface="+mn-ea"/>
              <a:sym typeface="+mn-ea"/>
            </a:endParaRPr>
          </a:p>
          <a:p>
            <a:pPr marL="342900" lvl="0" indent="-342900">
              <a:lnSpc>
                <a:spcPct val="90000"/>
              </a:lnSpc>
              <a:buFont typeface="Wingdings" panose="05000000000000000000" charset="0"/>
              <a:buChar char="o"/>
            </a:pPr>
            <a:endParaRPr lang="zh-CN" altLang="en-US"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DVS的发展不是很成功（经过一段时间的研究发现这个问题不难，不具有挑战性），因为研究人员可以通过其它密码技术达到相同的功能。比如，老马可以和小明进行密钥协商得到一个密钥K，然后用该密钥K计算该消息的验证码（Message Authentication Code）。</a:t>
            </a:r>
            <a:endParaRPr lang="zh-CN" altLang="en-US"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由于老马和小明都可以计算得到K，因此小明无法对小强八卦老马发布消息m这则新闻。DVS实际上是研究零知识证明协议时产生的一个简单演化版本。2001年提出的环签名可以看成DVS的高级版本，我们可以直接通过环签名直接构造DVS。</a:t>
            </a:r>
            <a:endParaRPr lang="zh-CN" altLang="en-US" sz="2400">
              <a:latin typeface="+mn-lt"/>
              <a:ea typeface="+mn-ea"/>
              <a:sym typeface="+mn-ea"/>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验证超越六：同态签名</a:t>
            </a:r>
            <a:r>
              <a:rPr lang="en-US" altLang="zh-CN"/>
              <a:t>            1/5</a:t>
            </a:r>
            <a:endParaRPr lang="zh-CN" altLang="en-US"/>
          </a:p>
        </p:txBody>
      </p:sp>
      <p:sp>
        <p:nvSpPr>
          <p:cNvPr id="3" name="Text Placeholder 2"/>
          <p:cNvSpPr>
            <a:spLocks noGrp="1"/>
          </p:cNvSpPr>
          <p:nvPr>
            <p:ph type="body" idx="1"/>
          </p:nvPr>
        </p:nvSpPr>
        <p:spPr>
          <a:xfrm>
            <a:off x="207010" y="1350645"/>
            <a:ext cx="8749665" cy="4876800"/>
          </a:xfrm>
        </p:spPr>
        <p:txBody>
          <a:bodyPr>
            <a:noAutofit/>
          </a:bodyPr>
          <a:p>
            <a:pPr algn="ctr">
              <a:lnSpc>
                <a:spcPct val="100000"/>
              </a:lnSpc>
              <a:buFont typeface="Wingdings" panose="05000000000000000000" charset="0"/>
            </a:pPr>
            <a:r>
              <a:rPr lang="en-US" altLang="zh-CN" sz="2400">
                <a:solidFill>
                  <a:srgbClr val="C00000"/>
                </a:solidFill>
                <a:latin typeface="+mn-lt"/>
                <a:ea typeface="+mn-ea"/>
                <a:sym typeface="+mn-ea"/>
              </a:rPr>
              <a:t>Verify(pk, m, S_m) → T/F</a:t>
            </a:r>
            <a:endParaRPr lang="en-US" altLang="zh-CN" sz="2400">
              <a:solidFill>
                <a:srgbClr val="C00000"/>
              </a:solidFill>
              <a:latin typeface="+mn-lt"/>
              <a:ea typeface="+mn-ea"/>
              <a:sym typeface="+mn-ea"/>
            </a:endParaRPr>
          </a:p>
          <a:p>
            <a:pPr marL="457200" indent="-457200">
              <a:lnSpc>
                <a:spcPct val="100000"/>
              </a:lnSpc>
              <a:buFont typeface="Wingdings" panose="05000000000000000000" charset="0"/>
              <a:buChar char="o"/>
            </a:pPr>
            <a:r>
              <a:rPr sz="2400">
                <a:solidFill>
                  <a:schemeClr val="tx1"/>
                </a:solidFill>
                <a:uFillTx/>
              </a:rPr>
              <a:t>小明</a:t>
            </a:r>
            <a:r>
              <a:rPr sz="2400">
                <a:solidFill>
                  <a:schemeClr val="bg1"/>
                </a:solidFill>
                <a:highlight>
                  <a:srgbClr val="FF0000"/>
                </a:highlight>
                <a:uFillTx/>
              </a:rPr>
              <a:t>能</a:t>
            </a:r>
            <a:r>
              <a:rPr sz="2400">
                <a:solidFill>
                  <a:schemeClr val="tx1"/>
                </a:solidFill>
                <a:uFillTx/>
              </a:rPr>
              <a:t>对老马签名过的消息内容进行处理。</a:t>
            </a:r>
            <a:endParaRPr sz="2400">
              <a:solidFill>
                <a:schemeClr val="tx1"/>
              </a:solidFill>
              <a:uFillTx/>
            </a:endParaRPr>
          </a:p>
          <a:p>
            <a:pPr marL="457200" indent="-457200">
              <a:lnSpc>
                <a:spcPct val="100000"/>
              </a:lnSpc>
              <a:buFont typeface="Wingdings" panose="05000000000000000000" charset="0"/>
              <a:buChar char="o"/>
            </a:pPr>
            <a:r>
              <a:rPr sz="2400">
                <a:solidFill>
                  <a:schemeClr val="tx1"/>
                </a:solidFill>
                <a:uFillTx/>
              </a:rPr>
              <a:t>从不能到能，这次的功能升级看起来很令人恐慌，因为老马签署的“同意小明30万元的贷款”这则消息的签名可以被人恶意改成“同意小明3000万元的贷款”的签名。</a:t>
            </a:r>
            <a:endParaRPr sz="2400">
              <a:solidFill>
                <a:schemeClr val="tx1"/>
              </a:solidFill>
              <a:uFillTx/>
            </a:endParaRPr>
          </a:p>
          <a:p>
            <a:pPr marL="457200" indent="-457200">
              <a:lnSpc>
                <a:spcPct val="100000"/>
              </a:lnSpc>
              <a:buFont typeface="Wingdings" panose="05000000000000000000" charset="0"/>
              <a:buChar char="o"/>
            </a:pPr>
            <a:endParaRPr sz="2400">
              <a:solidFill>
                <a:schemeClr val="tx1"/>
              </a:solidFill>
              <a:uFillTx/>
            </a:endParaRPr>
          </a:p>
          <a:p>
            <a:pPr marL="457200" indent="-457200">
              <a:lnSpc>
                <a:spcPct val="100000"/>
              </a:lnSpc>
              <a:buFont typeface="Wingdings" panose="05000000000000000000" charset="0"/>
              <a:buChar char="o"/>
            </a:pPr>
            <a:r>
              <a:rPr sz="2400">
                <a:solidFill>
                  <a:schemeClr val="tx1"/>
                </a:solidFill>
                <a:uFillTx/>
              </a:rPr>
              <a:t>数字签名的初衷就是阻止敌人对任何新消息的签名伪造，因此这种超越</a:t>
            </a:r>
            <a:r>
              <a:rPr lang="zh-CN" sz="2400">
                <a:solidFill>
                  <a:schemeClr val="tx1"/>
                </a:solidFill>
                <a:uFillTx/>
              </a:rPr>
              <a:t>如果解析不对将会带来灾难。</a:t>
            </a:r>
            <a:endParaRPr lang="zh-CN" sz="2400">
              <a:solidFill>
                <a:schemeClr val="tx1"/>
              </a:solidFill>
              <a:uFillTx/>
            </a:endParaRPr>
          </a:p>
          <a:p>
            <a:pPr marL="457200" indent="-457200">
              <a:lnSpc>
                <a:spcPct val="100000"/>
              </a:lnSpc>
              <a:buFont typeface="Wingdings" panose="05000000000000000000" charset="0"/>
              <a:buChar char="o"/>
            </a:pPr>
            <a:r>
              <a:rPr lang="zh-CN" sz="2400">
                <a:solidFill>
                  <a:schemeClr val="tx1"/>
                </a:solidFill>
                <a:uFillTx/>
              </a:rPr>
              <a:t>同态签名（Homomorphic</a:t>
            </a:r>
            <a:r>
              <a:rPr lang="en-US" altLang="zh-CN" sz="2400">
                <a:solidFill>
                  <a:schemeClr val="tx1"/>
                </a:solidFill>
                <a:uFillTx/>
              </a:rPr>
              <a:t> Signatures</a:t>
            </a:r>
            <a:r>
              <a:rPr lang="zh-CN" sz="2400">
                <a:solidFill>
                  <a:schemeClr val="tx1"/>
                </a:solidFill>
                <a:uFillTx/>
              </a:rPr>
              <a:t>）允许验证者有条件地对消息内容进行处理（在签名者允许设置的范围内处理）。</a:t>
            </a:r>
            <a:endParaRPr lang="zh-CN" sz="2400">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Picture 5"/>
          <p:cNvPicPr>
            <a:picLocks noChangeAspect="1"/>
          </p:cNvPicPr>
          <p:nvPr/>
        </p:nvPicPr>
        <p:blipFill>
          <a:blip r:embed="rId1"/>
          <a:stretch>
            <a:fillRect/>
          </a:stretch>
        </p:blipFill>
        <p:spPr>
          <a:xfrm>
            <a:off x="1136015" y="4747260"/>
            <a:ext cx="7136130" cy="1480185"/>
          </a:xfrm>
          <a:prstGeom prst="rect">
            <a:avLst/>
          </a:prstGeom>
        </p:spPr>
      </p:pic>
      <p:sp>
        <p:nvSpPr>
          <p:cNvPr id="2" name="Title 1"/>
          <p:cNvSpPr>
            <a:spLocks noGrp="1"/>
          </p:cNvSpPr>
          <p:nvPr>
            <p:ph type="title"/>
          </p:nvPr>
        </p:nvSpPr>
        <p:spPr/>
        <p:txBody>
          <a:bodyPr/>
          <a:p>
            <a:r>
              <a:rPr lang="zh-CN" altLang="en-US"/>
              <a:t>验证超越六：线性同态签名</a:t>
            </a:r>
            <a:r>
              <a:rPr lang="en-US" altLang="zh-CN"/>
              <a:t>     2/5</a:t>
            </a:r>
            <a:endParaRPr lang="zh-CN" altLang="en-US"/>
          </a:p>
        </p:txBody>
      </p:sp>
      <p:sp>
        <p:nvSpPr>
          <p:cNvPr id="3" name="Text Placeholder 2"/>
          <p:cNvSpPr>
            <a:spLocks noGrp="1"/>
          </p:cNvSpPr>
          <p:nvPr>
            <p:ph type="body" idx="1"/>
          </p:nvPr>
        </p:nvSpPr>
        <p:spPr>
          <a:xfrm>
            <a:off x="207010" y="1350645"/>
            <a:ext cx="8749665" cy="4876800"/>
          </a:xfrm>
        </p:spPr>
        <p:txBody>
          <a:bodyPr>
            <a:noAutofit/>
          </a:bodyPr>
          <a:p>
            <a:pPr marL="457200" indent="-457200">
              <a:lnSpc>
                <a:spcPct val="90000"/>
              </a:lnSpc>
              <a:buFont typeface="Wingdings" panose="05000000000000000000" charset="0"/>
              <a:buChar char="o"/>
            </a:pPr>
            <a:r>
              <a:rPr sz="2000">
                <a:uFillTx/>
              </a:rPr>
              <a:t>第一种HS方法是于2002年提出的</a:t>
            </a:r>
            <a:r>
              <a:rPr sz="2000">
                <a:highlight>
                  <a:srgbClr val="FFFF00"/>
                </a:highlight>
                <a:uFillTx/>
              </a:rPr>
              <a:t>线性</a:t>
            </a:r>
            <a:r>
              <a:rPr sz="2000">
                <a:uFillTx/>
              </a:rPr>
              <a:t>同态签名（Linear Homomorphic Signatures，简称LHS）。这种新签名技术首先需要小心翼翼地把消息内容m剥离成若干个独立的消息空间，同一个空间内的不同消息可以线性运算，不同空间内的消息无法线性计算。</a:t>
            </a:r>
            <a:endParaRPr sz="2000">
              <a:uFillTx/>
            </a:endParaRPr>
          </a:p>
          <a:p>
            <a:pPr marL="457200" indent="-457200">
              <a:lnSpc>
                <a:spcPct val="90000"/>
              </a:lnSpc>
              <a:buFont typeface="Wingdings" panose="05000000000000000000" charset="0"/>
              <a:buChar char="o"/>
            </a:pPr>
            <a:r>
              <a:rPr lang="zh-CN" sz="2000">
                <a:uFillTx/>
              </a:rPr>
              <a:t>应用</a:t>
            </a:r>
            <a:r>
              <a:rPr sz="2000">
                <a:uFillTx/>
              </a:rPr>
              <a:t>故事来了：2021年，老马同意了小明、小强、小刚三位年轻人的购房贷款申请。老马产生了三个消息和对应的签名，结果如下表。在2021年的财务年终报告上，秘书来钱需要公布今年的贷款批准情况。来钱可以把老马之前的三个签名通过线性同态计算得到对小明、小强、小刚贷款批准的总结，其中名字被并排列在一起，而贷款额度只显示相加后的总数。从财务报告审计的角度，审计员仍然可以通过验证老马的签名，但是不知道小明、小强、小刚三人各自获批的贷款额度。</a:t>
            </a:r>
            <a:endParaRPr sz="2000">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验证超越六：函数同态签名</a:t>
            </a:r>
            <a:r>
              <a:rPr lang="en-US" altLang="zh-CN"/>
              <a:t>     3/5</a:t>
            </a:r>
            <a:endParaRPr lang="zh-CN" altLang="en-US"/>
          </a:p>
        </p:txBody>
      </p:sp>
      <p:sp>
        <p:nvSpPr>
          <p:cNvPr id="3" name="Text Placeholder 2"/>
          <p:cNvSpPr>
            <a:spLocks noGrp="1"/>
          </p:cNvSpPr>
          <p:nvPr>
            <p:ph type="body" idx="1"/>
          </p:nvPr>
        </p:nvSpPr>
        <p:spPr>
          <a:xfrm>
            <a:off x="207010" y="1350645"/>
            <a:ext cx="8749665" cy="4820920"/>
          </a:xfrm>
        </p:spPr>
        <p:txBody>
          <a:bodyPr>
            <a:noAutofit/>
          </a:bodyPr>
          <a:p>
            <a:pPr marL="457200" indent="-457200">
              <a:lnSpc>
                <a:spcPct val="90000"/>
              </a:lnSpc>
              <a:buFont typeface="Wingdings" panose="05000000000000000000" charset="0"/>
              <a:buChar char="o"/>
            </a:pPr>
            <a:r>
              <a:rPr sz="2400">
                <a:uFillTx/>
              </a:rPr>
              <a:t>第二种HS方法是于2011年提出的函数同态签名（Functional Homomorphic Signatures，简称FHS）。如果LHS是一种对相同数据结构但不同消息内容的同态计算，那么FHS就是对</a:t>
            </a:r>
            <a:r>
              <a:rPr sz="2400">
                <a:highlight>
                  <a:srgbClr val="FFFF00"/>
                </a:highlight>
                <a:uFillTx/>
              </a:rPr>
              <a:t>不同数据结构</a:t>
            </a:r>
            <a:r>
              <a:rPr sz="2400">
                <a:uFillTx/>
              </a:rPr>
              <a:t>的多组数据进行同态计算。</a:t>
            </a:r>
            <a:endParaRPr sz="2400">
              <a:uFillTx/>
            </a:endParaRPr>
          </a:p>
          <a:p>
            <a:pPr marL="457200" indent="-457200">
              <a:lnSpc>
                <a:spcPct val="90000"/>
              </a:lnSpc>
              <a:buFont typeface="Wingdings" panose="05000000000000000000" charset="0"/>
              <a:buChar char="o"/>
            </a:pPr>
            <a:r>
              <a:rPr sz="2400">
                <a:uFillTx/>
              </a:rPr>
              <a:t>在前述计算委托的章节里，假设董事长老马想委托正在办理贷款的小明帮忙计算</a:t>
            </a:r>
            <a:r>
              <a:rPr lang="en-US" sz="2400">
                <a:uFillTx/>
              </a:rPr>
              <a:t>b=f(a)</a:t>
            </a:r>
            <a:r>
              <a:rPr sz="2400">
                <a:uFillTx/>
              </a:rPr>
              <a:t>。问题是老马应该怎么相信小明返回的b一定是通过函数f和数据a 计算得来的结果呢？</a:t>
            </a:r>
            <a:endParaRPr sz="2400">
              <a:uFillTx/>
            </a:endParaRPr>
          </a:p>
          <a:p>
            <a:pPr marL="457200" indent="-457200">
              <a:lnSpc>
                <a:spcPct val="90000"/>
              </a:lnSpc>
              <a:buFont typeface="Wingdings" panose="05000000000000000000" charset="0"/>
              <a:buChar char="o"/>
            </a:pPr>
            <a:r>
              <a:rPr sz="2400">
                <a:uFillTx/>
              </a:rPr>
              <a:t>在FHS的帮助下，老马产生一个密钥对(pk,sk)，对函数f和数据a分别签名。小明计算出</a:t>
            </a:r>
            <a:r>
              <a:rPr lang="en-US" sz="2400">
                <a:uFillTx/>
              </a:rPr>
              <a:t>b=f(a)</a:t>
            </a:r>
            <a:r>
              <a:rPr sz="2400">
                <a:uFillTx/>
              </a:rPr>
              <a:t>并利用</a:t>
            </a:r>
            <a:r>
              <a:rPr sz="2400">
                <a:solidFill>
                  <a:srgbClr val="C00000"/>
                </a:solidFill>
                <a:uFillTx/>
              </a:rPr>
              <a:t>函数f的签名</a:t>
            </a:r>
            <a:r>
              <a:rPr sz="2400">
                <a:uFillTx/>
              </a:rPr>
              <a:t>和</a:t>
            </a:r>
            <a:r>
              <a:rPr sz="2400">
                <a:solidFill>
                  <a:srgbClr val="1F2DA8"/>
                </a:solidFill>
                <a:uFillTx/>
              </a:rPr>
              <a:t>数据a的签名</a:t>
            </a:r>
            <a:r>
              <a:rPr sz="2400">
                <a:uFillTx/>
              </a:rPr>
              <a:t>进行同态计算产生出对b的签名。当老马收到b和它的签名时，老马只需要通过验证b的签名的有效性就可以相信小明的计算是诚实可靠的。</a:t>
            </a:r>
            <a:endParaRPr sz="2400">
              <a:uFillTx/>
            </a:endParaRPr>
          </a:p>
          <a:p>
            <a:pPr marL="457200" indent="-457200">
              <a:lnSpc>
                <a:spcPct val="90000"/>
              </a:lnSpc>
              <a:buFont typeface="Wingdings" panose="05000000000000000000" charset="0"/>
              <a:buChar char="o"/>
            </a:pPr>
            <a:r>
              <a:rPr lang="zh-CN" altLang="en-US" sz="2400">
                <a:uFillTx/>
              </a:rPr>
              <a:t>如果小明随便给一个</a:t>
            </a:r>
            <a:r>
              <a:rPr lang="en-US" altLang="zh-CN" sz="2400">
                <a:uFillTx/>
              </a:rPr>
              <a:t>c=f(2)</a:t>
            </a:r>
            <a:r>
              <a:rPr lang="zh-CN" altLang="en-US" sz="2400">
                <a:uFillTx/>
              </a:rPr>
              <a:t>当做</a:t>
            </a:r>
            <a:r>
              <a:rPr lang="en-US" altLang="zh-CN" sz="2400">
                <a:uFillTx/>
              </a:rPr>
              <a:t>b, </a:t>
            </a:r>
            <a:r>
              <a:rPr lang="zh-CN" altLang="en-US" sz="2400">
                <a:uFillTx/>
              </a:rPr>
              <a:t>那么他需要有对</a:t>
            </a:r>
            <a:r>
              <a:rPr lang="en-US" altLang="zh-CN" sz="2400">
                <a:uFillTx/>
              </a:rPr>
              <a:t>“2”</a:t>
            </a:r>
            <a:r>
              <a:rPr lang="zh-CN" altLang="en-US" sz="2400">
                <a:uFillTx/>
              </a:rPr>
              <a:t>的签名。</a:t>
            </a:r>
            <a:r>
              <a:rPr lang="en-US" altLang="zh-CN" sz="2400">
                <a:uFillTx/>
              </a:rPr>
              <a:t> </a:t>
            </a:r>
            <a:endParaRPr lang="en-US" altLang="zh-CN" sz="2400">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验证超越六：</a:t>
            </a:r>
            <a:r>
              <a:rPr>
                <a:uFillTx/>
                <a:sym typeface="+mn-ea"/>
              </a:rPr>
              <a:t>可净化</a:t>
            </a:r>
            <a:r>
              <a:rPr lang="zh-CN" altLang="en-US"/>
              <a:t>签名</a:t>
            </a:r>
            <a:r>
              <a:rPr lang="en-US" altLang="zh-CN"/>
              <a:t>        4/5</a:t>
            </a:r>
            <a:endParaRPr lang="zh-CN" altLang="en-US"/>
          </a:p>
        </p:txBody>
      </p:sp>
      <p:sp>
        <p:nvSpPr>
          <p:cNvPr id="3" name="Text Placeholder 2"/>
          <p:cNvSpPr>
            <a:spLocks noGrp="1"/>
          </p:cNvSpPr>
          <p:nvPr>
            <p:ph type="body" idx="1"/>
          </p:nvPr>
        </p:nvSpPr>
        <p:spPr>
          <a:xfrm>
            <a:off x="207010" y="1350645"/>
            <a:ext cx="8749665" cy="4820920"/>
          </a:xfrm>
        </p:spPr>
        <p:txBody>
          <a:bodyPr>
            <a:noAutofit/>
          </a:bodyPr>
          <a:p>
            <a:pPr marL="457200" indent="-457200">
              <a:lnSpc>
                <a:spcPct val="100000"/>
              </a:lnSpc>
              <a:buFont typeface="Wingdings" panose="05000000000000000000" charset="0"/>
              <a:buChar char="o"/>
            </a:pPr>
            <a:r>
              <a:rPr sz="2400">
                <a:uFillTx/>
              </a:rPr>
              <a:t>第</a:t>
            </a:r>
            <a:r>
              <a:rPr lang="zh-CN" sz="2400">
                <a:uFillTx/>
              </a:rPr>
              <a:t>三</a:t>
            </a:r>
            <a:r>
              <a:rPr sz="2400">
                <a:uFillTx/>
              </a:rPr>
              <a:t>种HS方法是可净化签名（Sanitizable  Signatures）。</a:t>
            </a:r>
            <a:endParaRPr sz="2400">
              <a:uFillTx/>
            </a:endParaRPr>
          </a:p>
          <a:p>
            <a:pPr marL="457200" indent="-457200">
              <a:lnSpc>
                <a:spcPct val="100000"/>
              </a:lnSpc>
              <a:buFont typeface="Wingdings" panose="05000000000000000000" charset="0"/>
              <a:buChar char="o"/>
            </a:pPr>
            <a:r>
              <a:rPr sz="2400">
                <a:uFillTx/>
              </a:rPr>
              <a:t>可净化签名是一种授权式计算</a:t>
            </a:r>
            <a:r>
              <a:rPr lang="zh-CN" sz="2400">
                <a:uFillTx/>
              </a:rPr>
              <a:t>，只对单个签名的消息内容</a:t>
            </a:r>
            <a:r>
              <a:rPr lang="en-US" altLang="zh-CN" sz="2400">
                <a:uFillTx/>
              </a:rPr>
              <a:t>m</a:t>
            </a:r>
            <a:r>
              <a:rPr lang="zh-CN" sz="2400">
                <a:uFillTx/>
              </a:rPr>
              <a:t>进行计算处理。</a:t>
            </a:r>
            <a:endParaRPr lang="zh-CN" sz="2400">
              <a:uFillTx/>
            </a:endParaRPr>
          </a:p>
          <a:p>
            <a:pPr marL="457200" indent="-457200">
              <a:lnSpc>
                <a:spcPct val="100000"/>
              </a:lnSpc>
              <a:buFont typeface="Wingdings" panose="05000000000000000000" charset="0"/>
              <a:buChar char="o"/>
            </a:pPr>
            <a:r>
              <a:rPr sz="2400">
                <a:uFillTx/>
              </a:rPr>
              <a:t>在小明申请贷款这件事上，老马同意申请并对</a:t>
            </a:r>
            <a:r>
              <a:rPr lang="zh-CN" sz="2400">
                <a:uFillTx/>
              </a:rPr>
              <a:t>以下</a:t>
            </a:r>
            <a:r>
              <a:rPr sz="2400">
                <a:uFillTx/>
              </a:rPr>
              <a:t>消息</a:t>
            </a:r>
            <a:r>
              <a:rPr lang="zh-CN" sz="2400">
                <a:uFillTx/>
              </a:rPr>
              <a:t>签名</a:t>
            </a:r>
            <a:endParaRPr sz="2400">
              <a:uFillTx/>
            </a:endParaRPr>
          </a:p>
          <a:p>
            <a:pPr algn="ctr">
              <a:lnSpc>
                <a:spcPct val="100000"/>
              </a:lnSpc>
              <a:buFont typeface="Wingdings" panose="05000000000000000000" charset="0"/>
            </a:pPr>
            <a:r>
              <a:rPr lang="en-US" sz="2000">
                <a:uFillTx/>
              </a:rPr>
              <a:t>m=</a:t>
            </a:r>
            <a:r>
              <a:rPr sz="2000">
                <a:uFillTx/>
              </a:rPr>
              <a:t>“</a:t>
            </a:r>
            <a:r>
              <a:rPr sz="2000">
                <a:solidFill>
                  <a:srgbClr val="C00000"/>
                </a:solidFill>
                <a:uFillTx/>
              </a:rPr>
              <a:t>同意小明贷款X万元（注：本签名只有额度不超过50才生效）</a:t>
            </a:r>
            <a:r>
              <a:rPr sz="2000">
                <a:uFillTx/>
              </a:rPr>
              <a:t>”</a:t>
            </a:r>
            <a:endParaRPr sz="2000">
              <a:uFillTx/>
            </a:endParaRPr>
          </a:p>
          <a:p>
            <a:pPr marL="342900" indent="-342900" algn="l">
              <a:lnSpc>
                <a:spcPct val="100000"/>
              </a:lnSpc>
              <a:buFont typeface="Wingdings" panose="05000000000000000000" charset="0"/>
              <a:buChar char="o"/>
            </a:pPr>
            <a:r>
              <a:rPr sz="2400">
                <a:uFillTx/>
              </a:rPr>
              <a:t>然后授权秘书来钱在完全审核小明的实际还款能力之后对签名消息里的X进行修改。假如秘书来钱设置X=30，那就意味着小明看到的签名的消息是“同意小明贷款30万元（注：本签名只有额度不超过50才生效）”。</a:t>
            </a:r>
            <a:endParaRPr sz="2400">
              <a:uFillTx/>
            </a:endParaRPr>
          </a:p>
          <a:p>
            <a:pPr marL="342900" indent="-342900" algn="l">
              <a:lnSpc>
                <a:spcPct val="100000"/>
              </a:lnSpc>
              <a:buFont typeface="Wingdings" panose="05000000000000000000" charset="0"/>
              <a:buChar char="o"/>
            </a:pPr>
            <a:r>
              <a:rPr sz="2400">
                <a:uFillTx/>
              </a:rPr>
              <a:t>这种授权式处理指的是签名者在一些预定义好的消息内容上允许指定人员对其修改。</a:t>
            </a:r>
            <a:r>
              <a:rPr lang="zh-CN" altLang="en-US" sz="2400">
                <a:uFillTx/>
              </a:rPr>
              <a:t>。</a:t>
            </a:r>
            <a:r>
              <a:rPr lang="en-US" altLang="zh-CN" sz="2400">
                <a:uFillTx/>
              </a:rPr>
              <a:t> </a:t>
            </a:r>
            <a:endParaRPr lang="en-US" altLang="zh-CN" sz="2400">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验证超越六：</a:t>
            </a:r>
            <a:r>
              <a:rPr>
                <a:uFillTx/>
                <a:sym typeface="+mn-ea"/>
              </a:rPr>
              <a:t>可修订签名</a:t>
            </a:r>
            <a:r>
              <a:rPr lang="en-US" altLang="zh-CN"/>
              <a:t>        5/5</a:t>
            </a:r>
            <a:endParaRPr lang="zh-CN" altLang="en-US"/>
          </a:p>
        </p:txBody>
      </p:sp>
      <p:sp>
        <p:nvSpPr>
          <p:cNvPr id="3" name="Text Placeholder 2"/>
          <p:cNvSpPr>
            <a:spLocks noGrp="1"/>
          </p:cNvSpPr>
          <p:nvPr>
            <p:ph type="body" idx="1"/>
          </p:nvPr>
        </p:nvSpPr>
        <p:spPr>
          <a:xfrm>
            <a:off x="207010" y="1350645"/>
            <a:ext cx="8749665" cy="4820920"/>
          </a:xfrm>
        </p:spPr>
        <p:txBody>
          <a:bodyPr>
            <a:noAutofit/>
          </a:bodyPr>
          <a:p>
            <a:pPr marL="457200" indent="-457200">
              <a:lnSpc>
                <a:spcPct val="100000"/>
              </a:lnSpc>
              <a:buFont typeface="Wingdings" panose="05000000000000000000" charset="0"/>
              <a:buChar char="o"/>
            </a:pPr>
            <a:r>
              <a:rPr sz="2200">
                <a:uFillTx/>
              </a:rPr>
              <a:t>第</a:t>
            </a:r>
            <a:r>
              <a:rPr lang="zh-CN" sz="2200">
                <a:uFillTx/>
              </a:rPr>
              <a:t>四</a:t>
            </a:r>
            <a:r>
              <a:rPr sz="2200">
                <a:uFillTx/>
              </a:rPr>
              <a:t>种HS方法是可修订签名（Redactable Signatures）</a:t>
            </a:r>
            <a:r>
              <a:rPr lang="zh-CN" sz="2200">
                <a:uFillTx/>
              </a:rPr>
              <a:t>。</a:t>
            </a:r>
            <a:r>
              <a:rPr sz="2200">
                <a:uFillTx/>
              </a:rPr>
              <a:t>可修订签名是一种信息熵增式计算</a:t>
            </a:r>
            <a:r>
              <a:rPr lang="zh-CN" sz="2200">
                <a:uFillTx/>
              </a:rPr>
              <a:t>，只对单个签名的消息内容</a:t>
            </a:r>
            <a:r>
              <a:rPr lang="en-US" altLang="zh-CN" sz="2200">
                <a:uFillTx/>
              </a:rPr>
              <a:t>m</a:t>
            </a:r>
            <a:r>
              <a:rPr lang="zh-CN" sz="2200">
                <a:uFillTx/>
              </a:rPr>
              <a:t>进行计算过滤。</a:t>
            </a:r>
            <a:endParaRPr lang="zh-CN" sz="2200">
              <a:uFillTx/>
            </a:endParaRPr>
          </a:p>
          <a:p>
            <a:pPr marL="457200" indent="-457200">
              <a:lnSpc>
                <a:spcPct val="100000"/>
              </a:lnSpc>
              <a:buFont typeface="Wingdings" panose="05000000000000000000" charset="0"/>
              <a:buChar char="o"/>
            </a:pPr>
            <a:r>
              <a:rPr sz="2200">
                <a:uFillTx/>
              </a:rPr>
              <a:t>小明的贷款申请终于通过了，最终拿到有间银行批准的贷款签名“</a:t>
            </a:r>
            <a:r>
              <a:rPr sz="2200">
                <a:solidFill>
                  <a:srgbClr val="C00000"/>
                </a:solidFill>
                <a:uFillTx/>
              </a:rPr>
              <a:t>同意小明贷款30万元（注：本签名只有额度不超过50才生效）</a:t>
            </a:r>
            <a:r>
              <a:rPr sz="2200">
                <a:uFillTx/>
              </a:rPr>
              <a:t>”。</a:t>
            </a:r>
            <a:endParaRPr sz="2200">
              <a:uFillTx/>
            </a:endParaRPr>
          </a:p>
          <a:p>
            <a:pPr marL="457200" indent="-457200">
              <a:lnSpc>
                <a:spcPct val="100000"/>
              </a:lnSpc>
              <a:buFont typeface="Wingdings" panose="05000000000000000000" charset="0"/>
              <a:buChar char="o"/>
            </a:pPr>
            <a:r>
              <a:rPr sz="2200">
                <a:uFillTx/>
              </a:rPr>
              <a:t>现在，小明要和小强分享这则好消息。有两种做法：</a:t>
            </a:r>
            <a:endParaRPr sz="2200">
              <a:uFillTx/>
            </a:endParaRPr>
          </a:p>
          <a:p>
            <a:pPr marL="914400" lvl="1" indent="-457200">
              <a:lnSpc>
                <a:spcPct val="100000"/>
              </a:lnSpc>
              <a:buFont typeface="Wingdings" panose="05000000000000000000" charset="0"/>
              <a:buChar char="o"/>
            </a:pPr>
            <a:r>
              <a:rPr sz="1800">
                <a:solidFill>
                  <a:schemeClr val="tx1"/>
                </a:solidFill>
                <a:uFillTx/>
                <a:latin typeface="Garamond" panose="02020404030301010803" charset="0"/>
                <a:ea typeface="仿宋" panose="02010609060101010101" charset="-122"/>
              </a:rPr>
              <a:t>第一种做法是小明直接把消息和老马的签名给小强看，但是这样做就会暴露小明获得贷款的实际数额；</a:t>
            </a:r>
            <a:endParaRPr sz="1800">
              <a:solidFill>
                <a:schemeClr val="tx1"/>
              </a:solidFill>
              <a:uFillTx/>
              <a:latin typeface="Garamond" panose="02020404030301010803" charset="0"/>
              <a:ea typeface="仿宋" panose="02010609060101010101" charset="-122"/>
            </a:endParaRPr>
          </a:p>
          <a:p>
            <a:pPr marL="914400" lvl="1" indent="-457200">
              <a:lnSpc>
                <a:spcPct val="100000"/>
              </a:lnSpc>
              <a:buFont typeface="Wingdings" panose="05000000000000000000" charset="0"/>
              <a:buChar char="o"/>
            </a:pPr>
            <a:r>
              <a:rPr sz="1800">
                <a:solidFill>
                  <a:schemeClr val="tx1"/>
                </a:solidFill>
                <a:uFillTx/>
                <a:latin typeface="Garamond" panose="02020404030301010803" charset="0"/>
                <a:ea typeface="仿宋" panose="02010609060101010101" charset="-122"/>
              </a:rPr>
              <a:t>第二种做法是小明把消息里的数额30万删掉，但是传统数字签名里小明一旦更改消息内容，小强就无法验证老马签名的有效性。</a:t>
            </a:r>
            <a:endParaRPr sz="1800">
              <a:solidFill>
                <a:schemeClr val="tx1"/>
              </a:solidFill>
              <a:uFillTx/>
              <a:latin typeface="Garamond" panose="02020404030301010803" charset="0"/>
              <a:ea typeface="仿宋" panose="02010609060101010101" charset="-122"/>
            </a:endParaRPr>
          </a:p>
          <a:p>
            <a:pPr marL="342900" indent="-342900">
              <a:lnSpc>
                <a:spcPct val="100000"/>
              </a:lnSpc>
              <a:buFont typeface="Wingdings" panose="05000000000000000000" charset="0"/>
              <a:buChar char="o"/>
            </a:pPr>
            <a:r>
              <a:rPr sz="2200">
                <a:uFillTx/>
              </a:rPr>
              <a:t>可修订签名允许签名接收者对签名的消息m熵增式处理，即允许小明把原消息模糊化为“同意小明贷款</a:t>
            </a:r>
            <a:r>
              <a:rPr sz="2200">
                <a:highlight>
                  <a:srgbClr val="FFFF00"/>
                </a:highlight>
                <a:uFillTx/>
              </a:rPr>
              <a:t>??</a:t>
            </a:r>
            <a:r>
              <a:rPr sz="2200">
                <a:uFillTx/>
              </a:rPr>
              <a:t>万元（注：本签名只有额度不超过</a:t>
            </a:r>
            <a:r>
              <a:rPr sz="2200">
                <a:highlight>
                  <a:srgbClr val="FFFF00"/>
                </a:highlight>
                <a:uFillTx/>
              </a:rPr>
              <a:t>??</a:t>
            </a:r>
            <a:r>
              <a:rPr sz="2200">
                <a:uFillTx/>
              </a:rPr>
              <a:t>才生效）” ， 而且不影响小强验证老马签名的有效性，从而保护部分敏感消息的隐私性。</a:t>
            </a:r>
            <a:r>
              <a:rPr lang="en-US" altLang="zh-CN" sz="2200">
                <a:uFillTx/>
              </a:rPr>
              <a:t> </a:t>
            </a:r>
            <a:endParaRPr lang="en-US" altLang="zh-CN" sz="2200">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t>小节：</a:t>
            </a:r>
            <a:r>
              <a:rPr lang="zh-CN" sz="4000"/>
              <a:t>验证者小明能做的和不能做的</a:t>
            </a:r>
            <a:r>
              <a:rPr lang="en-US" altLang="zh-CN" sz="4000"/>
              <a:t>           </a:t>
            </a:r>
            <a:r>
              <a:rPr lang="en-US" altLang="zh-CN"/>
              <a:t>                             </a:t>
            </a:r>
            <a:endParaRPr lang="en-US" altLang="zh-CN"/>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graphicFrame>
        <p:nvGraphicFramePr>
          <p:cNvPr id="7" name="Table 6"/>
          <p:cNvGraphicFramePr/>
          <p:nvPr/>
        </p:nvGraphicFramePr>
        <p:xfrm>
          <a:off x="309245" y="1257300"/>
          <a:ext cx="8647430" cy="3363595"/>
        </p:xfrm>
        <a:graphic>
          <a:graphicData uri="http://schemas.openxmlformats.org/drawingml/2006/table">
            <a:tbl>
              <a:tblPr firstRow="1" bandRow="1">
                <a:tableStyleId>{5C22544A-7EE6-4342-B048-85BDC9FD1C3A}</a:tableStyleId>
              </a:tblPr>
              <a:tblGrid>
                <a:gridCol w="5484495"/>
                <a:gridCol w="3162935"/>
              </a:tblGrid>
              <a:tr h="374015">
                <a:tc>
                  <a:txBody>
                    <a:bodyPr/>
                    <a:p>
                      <a:pPr algn="ctr">
                        <a:buNone/>
                      </a:pPr>
                      <a:r>
                        <a:rPr lang="zh-CN" altLang="en-US" sz="3200" b="1">
                          <a:highlight>
                            <a:srgbClr val="FF0000"/>
                          </a:highlight>
                        </a:rPr>
                        <a:t>验证</a:t>
                      </a:r>
                      <a:r>
                        <a:rPr lang="zh-CN" altLang="en-US" sz="3200" b="1"/>
                        <a:t>超越后的故事</a:t>
                      </a:r>
                      <a:endParaRPr lang="zh-CN" altLang="en-US" sz="3200" b="1"/>
                    </a:p>
                  </a:txBody>
                  <a:tcPr anchor="ctr" anchorCtr="0"/>
                </a:tc>
                <a:tc>
                  <a:txBody>
                    <a:bodyPr/>
                    <a:p>
                      <a:pPr algn="ctr">
                        <a:buNone/>
                      </a:pPr>
                      <a:r>
                        <a:rPr lang="zh-CN" altLang="en-US" sz="3200"/>
                        <a:t>签名概念</a:t>
                      </a:r>
                      <a:endParaRPr lang="zh-CN" altLang="en-US" sz="3200"/>
                    </a:p>
                  </a:txBody>
                  <a:tcPr anchor="ctr" anchorCtr="0"/>
                </a:tc>
              </a:tr>
              <a:tr h="374015">
                <a:tc>
                  <a:txBody>
                    <a:bodyPr/>
                    <a:p>
                      <a:pPr algn="ctr">
                        <a:buNone/>
                      </a:pPr>
                      <a:r>
                        <a:rPr lang="en-US" sz="1800">
                          <a:solidFill>
                            <a:schemeClr val="tx1"/>
                          </a:solidFill>
                          <a:uFillTx/>
                          <a:latin typeface="仿宋" panose="02010609060101010101" charset="-122"/>
                          <a:ea typeface="仿宋" panose="02010609060101010101" charset="-122"/>
                          <a:sym typeface="+mn-ea"/>
                        </a:rPr>
                        <a:t>小明</a:t>
                      </a:r>
                      <a:r>
                        <a:rPr lang="en-US" sz="1800">
                          <a:solidFill>
                            <a:schemeClr val="tx1"/>
                          </a:solidFill>
                          <a:highlight>
                            <a:srgbClr val="FFFF00"/>
                          </a:highlight>
                          <a:uFillTx/>
                          <a:latin typeface="仿宋" panose="02010609060101010101" charset="-122"/>
                          <a:ea typeface="仿宋" panose="02010609060101010101" charset="-122"/>
                          <a:sym typeface="+mn-ea"/>
                        </a:rPr>
                        <a:t>不能</a:t>
                      </a:r>
                      <a:r>
                        <a:rPr lang="en-US" sz="1800">
                          <a:solidFill>
                            <a:schemeClr val="tx1"/>
                          </a:solidFill>
                          <a:uFillTx/>
                          <a:latin typeface="仿宋" panose="02010609060101010101" charset="-122"/>
                          <a:ea typeface="仿宋" panose="02010609060101010101" charset="-122"/>
                          <a:sym typeface="+mn-ea"/>
                        </a:rPr>
                        <a:t>自己验证签名的正确性</a:t>
                      </a:r>
                      <a:endParaRPr lang="en-US">
                        <a:solidFill>
                          <a:schemeClr val="tx1"/>
                        </a:solidFill>
                        <a:uFillTx/>
                        <a:latin typeface="仿宋" panose="02010609060101010101" charset="-122"/>
                        <a:ea typeface="仿宋" panose="02010609060101010101" charset="-122"/>
                      </a:endParaRPr>
                    </a:p>
                  </a:txBody>
                  <a:tcPr anchor="ctr" anchorCtr="0"/>
                </a:tc>
                <a:tc>
                  <a:txBody>
                    <a:bodyPr/>
                    <a:p>
                      <a:pPr algn="ctr">
                        <a:buNone/>
                      </a:pPr>
                      <a:r>
                        <a:rPr lang="zh-CN" altLang="en-US"/>
                        <a:t>不可单独验证的签名</a:t>
                      </a:r>
                      <a:endParaRPr lang="zh-CN" altLang="en-US"/>
                    </a:p>
                  </a:txBody>
                  <a:tcPr anchor="ctr" anchorCtr="0"/>
                </a:tc>
              </a:tr>
              <a:tr h="374015">
                <a:tc>
                  <a:txBody>
                    <a:bodyPr/>
                    <a:p>
                      <a:pPr algn="ctr">
                        <a:buNone/>
                      </a:pPr>
                      <a:r>
                        <a:rPr lang="en-US">
                          <a:solidFill>
                            <a:schemeClr val="tx1"/>
                          </a:solidFill>
                          <a:uFillTx/>
                          <a:latin typeface="仿宋" panose="02010609060101010101" charset="-122"/>
                          <a:ea typeface="仿宋" panose="02010609060101010101" charset="-122"/>
                          <a:cs typeface="仿宋" panose="02010609060101010101" charset="-122"/>
                        </a:rPr>
                        <a:t>小明</a:t>
                      </a:r>
                      <a:r>
                        <a:rPr lang="zh-CN" altLang="en-US">
                          <a:solidFill>
                            <a:schemeClr val="tx1"/>
                          </a:solidFill>
                          <a:highlight>
                            <a:srgbClr val="FFFF00"/>
                          </a:highlight>
                          <a:uFillTx/>
                          <a:latin typeface="仿宋" panose="02010609060101010101" charset="-122"/>
                          <a:ea typeface="仿宋" panose="02010609060101010101" charset="-122"/>
                          <a:cs typeface="仿宋" panose="02010609060101010101" charset="-122"/>
                        </a:rPr>
                        <a:t>不</a:t>
                      </a:r>
                      <a:r>
                        <a:rPr lang="en-US">
                          <a:solidFill>
                            <a:schemeClr val="tx1"/>
                          </a:solidFill>
                          <a:highlight>
                            <a:srgbClr val="FFFF00"/>
                          </a:highlight>
                          <a:uFillTx/>
                          <a:latin typeface="仿宋" panose="02010609060101010101" charset="-122"/>
                          <a:ea typeface="仿宋" panose="02010609060101010101" charset="-122"/>
                          <a:cs typeface="仿宋" panose="02010609060101010101" charset="-122"/>
                        </a:rPr>
                        <a:t>能</a:t>
                      </a:r>
                      <a:r>
                        <a:rPr lang="en-US">
                          <a:solidFill>
                            <a:schemeClr val="tx1"/>
                          </a:solidFill>
                          <a:uFillTx/>
                          <a:latin typeface="仿宋" panose="02010609060101010101" charset="-122"/>
                          <a:ea typeface="仿宋" panose="02010609060101010101" charset="-122"/>
                          <a:cs typeface="仿宋" panose="02010609060101010101" charset="-122"/>
                        </a:rPr>
                        <a:t>获得老马的签名。</a:t>
                      </a:r>
                      <a:endParaRPr lang="en-US">
                        <a:solidFill>
                          <a:schemeClr val="tx1"/>
                        </a:solidFill>
                        <a:uFillTx/>
                        <a:latin typeface="仿宋" panose="02010609060101010101" charset="-122"/>
                        <a:ea typeface="仿宋" panose="02010609060101010101" charset="-122"/>
                        <a:cs typeface="仿宋" panose="02010609060101010101" charset="-122"/>
                      </a:endParaRPr>
                    </a:p>
                  </a:txBody>
                  <a:tcPr anchor="ctr" anchorCtr="0"/>
                </a:tc>
                <a:tc>
                  <a:txBody>
                    <a:bodyPr/>
                    <a:p>
                      <a:pPr algn="ctr">
                        <a:buNone/>
                      </a:pPr>
                      <a:r>
                        <a:rPr lang="zh-CN" altLang="en-US"/>
                        <a:t>可验证加密签名</a:t>
                      </a:r>
                      <a:endParaRPr lang="zh-CN" altLang="en-US"/>
                    </a:p>
                  </a:txBody>
                  <a:tcPr anchor="ctr" anchorCtr="0"/>
                </a:tc>
              </a:tr>
              <a:tr h="374015">
                <a:tc>
                  <a:txBody>
                    <a:bodyPr/>
                    <a:p>
                      <a:pPr algn="ctr">
                        <a:buNone/>
                      </a:pPr>
                      <a:r>
                        <a:rPr lang="en-US">
                          <a:solidFill>
                            <a:schemeClr val="tx1"/>
                          </a:solidFill>
                          <a:uFillTx/>
                          <a:latin typeface="Garamond" panose="02020404030301010803" charset="0"/>
                          <a:ea typeface="仿宋" panose="02010609060101010101" charset="-122"/>
                        </a:rPr>
                        <a:t>小明</a:t>
                      </a:r>
                      <a:r>
                        <a:rPr lang="zh-CN" altLang="en-US">
                          <a:solidFill>
                            <a:schemeClr val="tx1"/>
                          </a:solidFill>
                          <a:highlight>
                            <a:srgbClr val="FFFF00"/>
                          </a:highlight>
                          <a:uFillTx/>
                          <a:latin typeface="Garamond" panose="02020404030301010803" charset="0"/>
                          <a:ea typeface="仿宋" panose="02010609060101010101" charset="-122"/>
                        </a:rPr>
                        <a:t>不</a:t>
                      </a:r>
                      <a:r>
                        <a:rPr lang="en-US">
                          <a:solidFill>
                            <a:schemeClr val="tx1"/>
                          </a:solidFill>
                          <a:highlight>
                            <a:srgbClr val="FFFF00"/>
                          </a:highlight>
                          <a:uFillTx/>
                          <a:latin typeface="Garamond" panose="02020404030301010803" charset="0"/>
                          <a:ea typeface="仿宋" panose="02010609060101010101" charset="-122"/>
                        </a:rPr>
                        <a:t>能</a:t>
                      </a:r>
                      <a:r>
                        <a:rPr lang="en-US">
                          <a:solidFill>
                            <a:schemeClr val="tx1"/>
                          </a:solidFill>
                          <a:uFillTx/>
                          <a:latin typeface="Garamond" panose="02020404030301010803" charset="0"/>
                          <a:ea typeface="仿宋" panose="02010609060101010101" charset="-122"/>
                        </a:rPr>
                        <a:t>知道签名者是老马。</a:t>
                      </a:r>
                      <a:endParaRPr lang="en-US">
                        <a:solidFill>
                          <a:schemeClr val="tx1"/>
                        </a:solidFill>
                        <a:uFillTx/>
                        <a:latin typeface="Garamond" panose="02020404030301010803" charset="0"/>
                        <a:ea typeface="仿宋" panose="02010609060101010101" charset="-122"/>
                      </a:endParaRPr>
                    </a:p>
                  </a:txBody>
                  <a:tcPr anchor="ctr" anchorCtr="0"/>
                </a:tc>
                <a:tc>
                  <a:txBody>
                    <a:bodyPr/>
                    <a:p>
                      <a:pPr algn="ctr">
                        <a:buNone/>
                      </a:pPr>
                      <a:r>
                        <a:rPr lang="zh-CN" altLang="en-US"/>
                        <a:t>群签名、环签名、属性签名</a:t>
                      </a:r>
                      <a:endParaRPr lang="zh-CN" altLang="en-US"/>
                    </a:p>
                  </a:txBody>
                  <a:tcPr anchor="ctr" anchorCtr="0"/>
                </a:tc>
              </a:tr>
              <a:tr h="374015">
                <a:tc>
                  <a:txBody>
                    <a:bodyPr/>
                    <a:p>
                      <a:pPr algn="ctr">
                        <a:buNone/>
                      </a:pPr>
                      <a:r>
                        <a:rPr lang="en-US">
                          <a:solidFill>
                            <a:schemeClr val="tx1"/>
                          </a:solidFill>
                          <a:uFillTx/>
                          <a:latin typeface="Garamond" panose="02020404030301010803" charset="0"/>
                          <a:ea typeface="仿宋" panose="02010609060101010101" charset="-122"/>
                        </a:rPr>
                        <a:t>小明</a:t>
                      </a:r>
                      <a:r>
                        <a:rPr lang="zh-CN" altLang="en-US">
                          <a:solidFill>
                            <a:schemeClr val="tx1"/>
                          </a:solidFill>
                          <a:highlight>
                            <a:srgbClr val="FFFF00"/>
                          </a:highlight>
                          <a:uFillTx/>
                          <a:latin typeface="Garamond" panose="02020404030301010803" charset="0"/>
                          <a:ea typeface="仿宋" panose="02010609060101010101" charset="-122"/>
                        </a:rPr>
                        <a:t>不</a:t>
                      </a:r>
                      <a:r>
                        <a:rPr lang="en-US">
                          <a:solidFill>
                            <a:schemeClr val="tx1"/>
                          </a:solidFill>
                          <a:highlight>
                            <a:srgbClr val="FFFF00"/>
                          </a:highlight>
                          <a:uFillTx/>
                          <a:latin typeface="Garamond" panose="02020404030301010803" charset="0"/>
                          <a:ea typeface="仿宋" panose="02010609060101010101" charset="-122"/>
                        </a:rPr>
                        <a:t>能</a:t>
                      </a:r>
                      <a:r>
                        <a:rPr lang="en-US">
                          <a:solidFill>
                            <a:schemeClr val="tx1"/>
                          </a:solidFill>
                          <a:uFillTx/>
                          <a:latin typeface="Garamond" panose="02020404030301010803" charset="0"/>
                          <a:ea typeface="仿宋" panose="02010609060101010101" charset="-122"/>
                        </a:rPr>
                        <a:t>知道被签的消息是m</a:t>
                      </a:r>
                      <a:endParaRPr lang="en-US">
                        <a:solidFill>
                          <a:schemeClr val="tx1"/>
                        </a:solidFill>
                        <a:uFillTx/>
                        <a:latin typeface="Garamond" panose="02020404030301010803" charset="0"/>
                        <a:ea typeface="仿宋" panose="02010609060101010101" charset="-122"/>
                      </a:endParaRPr>
                    </a:p>
                  </a:txBody>
                  <a:tcPr anchor="ctr" anchorCtr="0"/>
                </a:tc>
                <a:tc>
                  <a:txBody>
                    <a:bodyPr/>
                    <a:p>
                      <a:pPr algn="ctr">
                        <a:buNone/>
                      </a:pPr>
                      <a:r>
                        <a:rPr lang="zh-CN" altLang="en-US"/>
                        <a:t>函数签名</a:t>
                      </a:r>
                      <a:endParaRPr lang="zh-CN" altLang="en-US"/>
                    </a:p>
                  </a:txBody>
                  <a:tcPr anchor="ctr" anchorCtr="0"/>
                </a:tc>
              </a:tr>
              <a:tr h="374015">
                <a:tc>
                  <a:txBody>
                    <a:bodyPr/>
                    <a:p>
                      <a:pPr algn="ctr">
                        <a:buNone/>
                      </a:pPr>
                      <a:r>
                        <a:rPr lang="en-US">
                          <a:solidFill>
                            <a:schemeClr val="tx1"/>
                          </a:solidFill>
                          <a:uFillTx/>
                          <a:latin typeface="Garamond" panose="02020404030301010803" charset="0"/>
                          <a:ea typeface="仿宋" panose="02010609060101010101" charset="-122"/>
                        </a:rPr>
                        <a:t>小明</a:t>
                      </a:r>
                      <a:r>
                        <a:rPr lang="zh-CN" altLang="en-US">
                          <a:solidFill>
                            <a:schemeClr val="tx1"/>
                          </a:solidFill>
                          <a:highlight>
                            <a:srgbClr val="FFFF00"/>
                          </a:highlight>
                          <a:uFillTx/>
                          <a:latin typeface="Garamond" panose="02020404030301010803" charset="0"/>
                          <a:ea typeface="仿宋" panose="02010609060101010101" charset="-122"/>
                        </a:rPr>
                        <a:t>不</a:t>
                      </a:r>
                      <a:r>
                        <a:rPr lang="en-US">
                          <a:solidFill>
                            <a:schemeClr val="tx1"/>
                          </a:solidFill>
                          <a:highlight>
                            <a:srgbClr val="FFFF00"/>
                          </a:highlight>
                          <a:uFillTx/>
                          <a:latin typeface="Garamond" panose="02020404030301010803" charset="0"/>
                          <a:ea typeface="仿宋" panose="02010609060101010101" charset="-122"/>
                        </a:rPr>
                        <a:t>能</a:t>
                      </a:r>
                      <a:r>
                        <a:rPr lang="en-US">
                          <a:solidFill>
                            <a:schemeClr val="tx1"/>
                          </a:solidFill>
                          <a:uFillTx/>
                          <a:latin typeface="Garamond" panose="02020404030301010803" charset="0"/>
                          <a:ea typeface="仿宋" panose="02010609060101010101" charset="-122"/>
                        </a:rPr>
                        <a:t>找小强八卦老马发布了消息m这则新闻。</a:t>
                      </a:r>
                      <a:endParaRPr lang="en-US">
                        <a:solidFill>
                          <a:schemeClr val="tx1"/>
                        </a:solidFill>
                        <a:uFillTx/>
                        <a:latin typeface="Garamond" panose="02020404030301010803" charset="0"/>
                        <a:ea typeface="仿宋" panose="02010609060101010101" charset="-122"/>
                      </a:endParaRPr>
                    </a:p>
                  </a:txBody>
                  <a:tcPr anchor="ctr" anchorCtr="0"/>
                </a:tc>
                <a:tc>
                  <a:txBody>
                    <a:bodyPr/>
                    <a:p>
                      <a:pPr algn="ctr">
                        <a:buNone/>
                      </a:pPr>
                      <a:r>
                        <a:rPr lang="zh-CN" altLang="en-US"/>
                        <a:t>指定验证者签名</a:t>
                      </a:r>
                      <a:endParaRPr lang="zh-CN" altLang="en-US"/>
                    </a:p>
                  </a:txBody>
                  <a:tcPr anchor="ctr" anchorCtr="0"/>
                </a:tc>
              </a:tr>
              <a:tr h="640080">
                <a:tc>
                  <a:txBody>
                    <a:bodyPr/>
                    <a:p>
                      <a:pPr algn="ctr">
                        <a:buNone/>
                      </a:pPr>
                      <a:r>
                        <a:rPr lang="en-US">
                          <a:solidFill>
                            <a:schemeClr val="tx1"/>
                          </a:solidFill>
                          <a:uFillTx/>
                          <a:latin typeface="Garamond" panose="02020404030301010803" charset="0"/>
                          <a:ea typeface="仿宋" panose="02010609060101010101" charset="-122"/>
                        </a:rPr>
                        <a:t>小明</a:t>
                      </a:r>
                      <a:r>
                        <a:rPr lang="en-US">
                          <a:solidFill>
                            <a:schemeClr val="tx1"/>
                          </a:solidFill>
                          <a:highlight>
                            <a:srgbClr val="00FF00"/>
                          </a:highlight>
                          <a:uFillTx/>
                          <a:latin typeface="Garamond" panose="02020404030301010803" charset="0"/>
                          <a:ea typeface="仿宋" panose="02010609060101010101" charset="-122"/>
                        </a:rPr>
                        <a:t>能</a:t>
                      </a:r>
                      <a:r>
                        <a:rPr lang="en-US">
                          <a:solidFill>
                            <a:schemeClr val="tx1"/>
                          </a:solidFill>
                          <a:uFillTx/>
                          <a:latin typeface="Garamond" panose="02020404030301010803" charset="0"/>
                          <a:ea typeface="仿宋" panose="02010609060101010101" charset="-122"/>
                        </a:rPr>
                        <a:t>对老马签名过的消息内容进行处理。</a:t>
                      </a:r>
                      <a:endParaRPr lang="en-US">
                        <a:solidFill>
                          <a:schemeClr val="tx1"/>
                        </a:solidFill>
                        <a:uFillTx/>
                        <a:latin typeface="Garamond" panose="02020404030301010803" charset="0"/>
                        <a:ea typeface="仿宋" panose="02010609060101010101" charset="-122"/>
                      </a:endParaRPr>
                    </a:p>
                  </a:txBody>
                  <a:tcPr anchor="ctr" anchorCtr="0"/>
                </a:tc>
                <a:tc>
                  <a:txBody>
                    <a:bodyPr/>
                    <a:p>
                      <a:pPr algn="ctr">
                        <a:buNone/>
                      </a:pPr>
                      <a:r>
                        <a:rPr lang="zh-CN" altLang="en-US"/>
                        <a:t>线性同态签名、函数同态签名、</a:t>
                      </a:r>
                      <a:endParaRPr lang="zh-CN" altLang="en-US"/>
                    </a:p>
                    <a:p>
                      <a:pPr algn="ctr">
                        <a:buNone/>
                      </a:pPr>
                      <a:r>
                        <a:rPr lang="zh-CN" altLang="en-US"/>
                        <a:t>可净化签名、可修订签名</a:t>
                      </a:r>
                      <a:endParaRPr lang="zh-CN" altLang="en-US"/>
                    </a:p>
                  </a:txBody>
                  <a:tcPr anchor="ctr" anchorCtr="0"/>
                </a:tc>
              </a:tr>
            </a:tbl>
          </a:graphicData>
        </a:graphic>
      </p:graphicFrame>
      <p:sp>
        <p:nvSpPr>
          <p:cNvPr id="9" name="Text Box 8"/>
          <p:cNvSpPr txBox="1"/>
          <p:nvPr/>
        </p:nvSpPr>
        <p:spPr>
          <a:xfrm>
            <a:off x="207010" y="4869180"/>
            <a:ext cx="8655050" cy="953135"/>
          </a:xfrm>
          <a:prstGeom prst="rect">
            <a:avLst/>
          </a:prstGeom>
          <a:noFill/>
        </p:spPr>
        <p:txBody>
          <a:bodyPr wrap="square" rtlCol="0" anchor="t">
            <a:spAutoFit/>
          </a:bodyPr>
          <a:p>
            <a:pPr algn="ctr"/>
            <a:r>
              <a:rPr lang="zh-CN" altLang="en-US" sz="2800" b="1">
                <a:solidFill>
                  <a:schemeClr val="tx1"/>
                </a:solidFill>
                <a:uFillTx/>
                <a:latin typeface="仿宋" panose="02010609060101010101" charset="-122"/>
                <a:ea typeface="仿宋" panose="02010609060101010101" charset="-122"/>
                <a:cs typeface="仿宋" panose="02010609060101010101" charset="-122"/>
                <a:sym typeface="+mn-ea"/>
              </a:rPr>
              <a:t>第三篇论文研究方法的介绍结束，我们即将进入第四篇论文的研究方法</a:t>
            </a:r>
            <a:r>
              <a:rPr lang="en-US" altLang="zh-CN" sz="2800" b="1">
                <a:solidFill>
                  <a:schemeClr val="tx1"/>
                </a:solidFill>
                <a:uFillTx/>
                <a:latin typeface="仿宋" panose="02010609060101010101" charset="-122"/>
                <a:ea typeface="仿宋" panose="02010609060101010101" charset="-122"/>
                <a:cs typeface="仿宋" panose="02010609060101010101" charset="-122"/>
                <a:sym typeface="+mn-ea"/>
              </a:rPr>
              <a:t>——</a:t>
            </a:r>
            <a:r>
              <a:rPr lang="zh-CN" altLang="en-US" sz="2800" b="1">
                <a:solidFill>
                  <a:schemeClr val="tx1"/>
                </a:solidFill>
                <a:uFillTx/>
                <a:latin typeface="仿宋" panose="02010609060101010101" charset="-122"/>
                <a:ea typeface="仿宋" panose="02010609060101010101" charset="-122"/>
                <a:cs typeface="仿宋" panose="02010609060101010101" charset="-122"/>
                <a:sym typeface="+mn-ea"/>
              </a:rPr>
              <a:t>一个百家争鸣的时代！</a:t>
            </a:r>
            <a:endParaRPr lang="zh-CN" altLang="en-US" sz="2800" b="1">
              <a:solidFill>
                <a:schemeClr val="tx1"/>
              </a:solidFill>
              <a:uFillTx/>
              <a:latin typeface="仿宋" panose="02010609060101010101" charset="-122"/>
              <a:ea typeface="仿宋" panose="02010609060101010101" charset="-122"/>
              <a:cs typeface="仿宋" panose="02010609060101010101" charset="-122"/>
              <a:sym typeface="+mn-ea"/>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020" y="2705735"/>
            <a:ext cx="8749665" cy="839470"/>
          </a:xfrm>
        </p:spPr>
        <p:txBody>
          <a:bodyPr/>
          <a:lstStyle/>
          <a:p>
            <a:pPr algn="ctr"/>
            <a:r>
              <a:rPr lang="zh-CN" altLang="en-US"/>
              <a:t>第11课（完）</a:t>
            </a:r>
            <a:endParaRPr lang="zh-CN" altLang="en-US"/>
          </a:p>
        </p:txBody>
      </p:sp>
      <p:sp>
        <p:nvSpPr>
          <p:cNvPr id="4" name="Footer Placeholder 3"/>
          <p:cNvSpPr>
            <a:spLocks noGrp="1"/>
          </p:cNvSpPr>
          <p:nvPr>
            <p:ph type="ftr" sz="quarter" idx="11"/>
          </p:nvPr>
        </p:nvSpPr>
        <p:spPr/>
        <p:txBody>
          <a:bodyPr/>
          <a:lstStyle/>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/47</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验证超越一：不可单独验证</a:t>
            </a:r>
            <a:r>
              <a:rPr lang="en-US" altLang="zh-CN"/>
              <a:t>     1/3</a:t>
            </a:r>
            <a:endParaRPr lang="zh-CN" altLang="en-US"/>
          </a:p>
        </p:txBody>
      </p:sp>
      <p:sp>
        <p:nvSpPr>
          <p:cNvPr id="3" name="Text Placeholder 2"/>
          <p:cNvSpPr>
            <a:spLocks noGrp="1"/>
          </p:cNvSpPr>
          <p:nvPr>
            <p:ph type="body" idx="1"/>
          </p:nvPr>
        </p:nvSpPr>
        <p:spPr>
          <a:xfrm>
            <a:off x="207010" y="1350645"/>
            <a:ext cx="8749665" cy="4923790"/>
          </a:xfrm>
        </p:spPr>
        <p:txBody>
          <a:bodyPr>
            <a:noAutofit/>
          </a:bodyPr>
          <a:p>
            <a:pPr algn="ctr">
              <a:buFont typeface="Wingdings" panose="05000000000000000000" charset="0"/>
            </a:pPr>
            <a:r>
              <a:rPr lang="en-US" altLang="zh-CN">
                <a:solidFill>
                  <a:srgbClr val="C00000"/>
                </a:solidFill>
                <a:latin typeface="+mn-lt"/>
                <a:ea typeface="+mn-ea"/>
                <a:sym typeface="+mn-ea"/>
              </a:rPr>
              <a:t>Verify(pk, m, S_m) → T/F</a:t>
            </a:r>
            <a:endParaRPr lang="en-US" altLang="zh-CN">
              <a:solidFill>
                <a:srgbClr val="C00000"/>
              </a:solidFill>
              <a:latin typeface="+mn-lt"/>
              <a:ea typeface="+mn-ea"/>
              <a:sym typeface="+mn-ea"/>
            </a:endParaRPr>
          </a:p>
          <a:p>
            <a:pPr marL="457200" indent="-457200">
              <a:buFont typeface="Wingdings" panose="05000000000000000000" charset="0"/>
              <a:buChar char="o"/>
            </a:pPr>
            <a:r>
              <a:rPr lang="en-US">
                <a:solidFill>
                  <a:schemeClr val="tx1"/>
                </a:solidFill>
                <a:uFillTx/>
              </a:rPr>
              <a:t>小明</a:t>
            </a:r>
            <a:r>
              <a:rPr lang="en-US">
                <a:solidFill>
                  <a:schemeClr val="tx1"/>
                </a:solidFill>
                <a:highlight>
                  <a:srgbClr val="FFFF00"/>
                </a:highlight>
                <a:uFillTx/>
              </a:rPr>
              <a:t>不能</a:t>
            </a:r>
            <a:r>
              <a:rPr lang="en-US">
                <a:solidFill>
                  <a:schemeClr val="tx1"/>
                </a:solidFill>
                <a:uFillTx/>
              </a:rPr>
              <a:t>自己验证签名的正确性。 </a:t>
            </a:r>
            <a:endParaRPr lang="en-US">
              <a:solidFill>
                <a:schemeClr val="tx1"/>
              </a:solidFill>
              <a:uFillTx/>
            </a:endParaRPr>
          </a:p>
          <a:p>
            <a:pPr marL="457200" indent="-457200">
              <a:buFont typeface="Wingdings" panose="05000000000000000000" charset="0"/>
              <a:buChar char="o"/>
            </a:pPr>
            <a:r>
              <a:rPr lang="en-US">
                <a:solidFill>
                  <a:schemeClr val="tx1"/>
                </a:solidFill>
                <a:uFillTx/>
              </a:rPr>
              <a:t>上述这句话对“不能”可以有不同方式的解读。</a:t>
            </a:r>
            <a:endParaRPr lang="en-US">
              <a:solidFill>
                <a:schemeClr val="tx1"/>
              </a:solidFill>
              <a:uFillTx/>
            </a:endParaRPr>
          </a:p>
          <a:p>
            <a:pPr marL="914400" lvl="1" indent="-457200">
              <a:buFont typeface="Wingdings" panose="05000000000000000000" charset="0"/>
              <a:buChar char="v"/>
            </a:pPr>
            <a:r>
              <a:rPr lang="en-US" sz="2800">
                <a:solidFill>
                  <a:schemeClr val="tx1"/>
                </a:solidFill>
                <a:uFillTx/>
                <a:latin typeface="Garamond" panose="02020404030301010803" charset="0"/>
                <a:ea typeface="仿宋" panose="02010609060101010101" charset="-122"/>
              </a:rPr>
              <a:t>第一种解读方法是小明一个人验证不了，他需要其它验证者的参与才可以验证老马的签名，对应的密码技术是门限签名验证（Threshold Signature Verification）。</a:t>
            </a:r>
            <a:endParaRPr lang="en-US" sz="2800">
              <a:solidFill>
                <a:schemeClr val="tx1"/>
              </a:solidFill>
              <a:uFillTx/>
              <a:latin typeface="Garamond" panose="02020404030301010803" charset="0"/>
              <a:ea typeface="仿宋" panose="02010609060101010101" charset="-122"/>
            </a:endParaRPr>
          </a:p>
          <a:p>
            <a:pPr marL="914400" lvl="1" indent="-457200">
              <a:buFont typeface="Wingdings" panose="05000000000000000000" charset="0"/>
              <a:buChar char="v"/>
            </a:pPr>
            <a:r>
              <a:rPr lang="en-US" sz="2800">
                <a:solidFill>
                  <a:schemeClr val="tx1"/>
                </a:solidFill>
                <a:uFillTx/>
                <a:latin typeface="Garamond" panose="02020404030301010803" charset="0"/>
                <a:ea typeface="仿宋" panose="02010609060101010101" charset="-122"/>
              </a:rPr>
              <a:t>第二种解读方法是小明一个人验证不了，他需要签名者老马的帮助才可以验证他的签名，对应的密码技术是不可否认签名(</a:t>
            </a:r>
            <a:r>
              <a:rPr lang="zh-CN" altLang="en-US" sz="2800">
                <a:solidFill>
                  <a:schemeClr val="tx1"/>
                </a:solidFill>
                <a:uFillTx/>
                <a:latin typeface="Garamond" panose="02020404030301010803" charset="0"/>
                <a:ea typeface="仿宋" panose="02010609060101010101" charset="-122"/>
              </a:rPr>
              <a:t>上节课内容</a:t>
            </a:r>
            <a:r>
              <a:rPr lang="en-US" sz="2800">
                <a:solidFill>
                  <a:schemeClr val="tx1"/>
                </a:solidFill>
                <a:uFillTx/>
                <a:latin typeface="Garamond" panose="02020404030301010803" charset="0"/>
                <a:ea typeface="仿宋" panose="02010609060101010101" charset="-122"/>
              </a:rPr>
              <a:t>)。</a:t>
            </a:r>
            <a:endParaRPr lang="en-US" sz="2800">
              <a:solidFill>
                <a:schemeClr val="tx1"/>
              </a:solidFill>
              <a:uFillTx/>
              <a:latin typeface="Garamond" panose="02020404030301010803" charset="0"/>
              <a:ea typeface="仿宋" panose="02010609060101010101" charset="-122"/>
            </a:endParaRPr>
          </a:p>
          <a:p>
            <a:pPr marL="0" lvl="0" indent="0">
              <a:buFont typeface="Wingdings" panose="05000000000000000000" charset="0"/>
              <a:buNone/>
            </a:pPr>
            <a:r>
              <a:rPr lang="en-US">
                <a:solidFill>
                  <a:schemeClr val="tx1"/>
                </a:solidFill>
                <a:uFillTx/>
              </a:rPr>
              <a:t>接下来重点介绍第一种解读方法。</a:t>
            </a:r>
            <a:endParaRPr lang="en-US">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验证超越一：不可单独验证</a:t>
            </a:r>
            <a:r>
              <a:rPr lang="en-US" altLang="zh-CN"/>
              <a:t>     2/3</a:t>
            </a:r>
            <a:endParaRPr lang="zh-CN" altLang="en-US"/>
          </a:p>
        </p:txBody>
      </p:sp>
      <p:sp>
        <p:nvSpPr>
          <p:cNvPr id="3" name="Text Placeholder 2"/>
          <p:cNvSpPr>
            <a:spLocks noGrp="1"/>
          </p:cNvSpPr>
          <p:nvPr>
            <p:ph type="body" idx="1"/>
          </p:nvPr>
        </p:nvSpPr>
        <p:spPr>
          <a:xfrm>
            <a:off x="207010" y="1350645"/>
            <a:ext cx="8749665" cy="4755515"/>
          </a:xfrm>
        </p:spPr>
        <p:txBody>
          <a:bodyPr>
            <a:noAutofit/>
          </a:bodyPr>
          <a:p>
            <a:pPr marL="457200" indent="-457200">
              <a:buFont typeface="Wingdings" panose="05000000000000000000" charset="0"/>
              <a:buChar char="o"/>
            </a:pPr>
            <a:r>
              <a:rPr lang="en-US" sz="2600">
                <a:solidFill>
                  <a:schemeClr val="tx1"/>
                </a:solidFill>
                <a:uFillTx/>
              </a:rPr>
              <a:t>门限签名验证强调</a:t>
            </a:r>
            <a:r>
              <a:rPr lang="en-US" sz="2600">
                <a:solidFill>
                  <a:schemeClr val="tx1"/>
                </a:solidFill>
                <a:highlight>
                  <a:srgbClr val="FFFF00"/>
                </a:highlight>
                <a:uFillTx/>
              </a:rPr>
              <a:t>签名验证的敏感性</a:t>
            </a:r>
            <a:r>
              <a:rPr lang="en-US" sz="2600">
                <a:solidFill>
                  <a:schemeClr val="tx1"/>
                </a:solidFill>
                <a:uFillTx/>
              </a:rPr>
              <a:t>，即老马认为他已对某一个消息m签名这件事是重要的，需要一群验证者共同参与才可以完成签名验证并最终确认这件事。</a:t>
            </a:r>
            <a:endParaRPr lang="en-US" sz="2600">
              <a:solidFill>
                <a:schemeClr val="tx1"/>
              </a:solidFill>
              <a:uFillTx/>
            </a:endParaRPr>
          </a:p>
          <a:p>
            <a:pPr marL="457200" indent="-457200">
              <a:buFont typeface="Wingdings" panose="05000000000000000000" charset="0"/>
              <a:buChar char="o"/>
            </a:pPr>
            <a:endParaRPr lang="en-US" sz="2600">
              <a:solidFill>
                <a:schemeClr val="tx1"/>
              </a:solidFill>
              <a:uFillTx/>
            </a:endParaRPr>
          </a:p>
          <a:p>
            <a:pPr marL="457200" indent="-457200">
              <a:buFont typeface="Wingdings" panose="05000000000000000000" charset="0"/>
              <a:buChar char="o"/>
            </a:pPr>
            <a:r>
              <a:rPr lang="zh-CN" altLang="en-US" sz="2600">
                <a:solidFill>
                  <a:schemeClr val="tx1"/>
                </a:solidFill>
                <a:uFillTx/>
              </a:rPr>
              <a:t>一</a:t>
            </a:r>
            <a:r>
              <a:rPr lang="en-US" sz="2600">
                <a:solidFill>
                  <a:schemeClr val="tx1"/>
                </a:solidFill>
                <a:uFillTx/>
              </a:rPr>
              <a:t>个例子</a:t>
            </a:r>
            <a:r>
              <a:rPr lang="zh-CN" altLang="en-US" sz="2600">
                <a:solidFill>
                  <a:schemeClr val="tx1"/>
                </a:solidFill>
                <a:uFillTx/>
              </a:rPr>
              <a:t>：</a:t>
            </a:r>
            <a:r>
              <a:rPr lang="en-US" sz="2600">
                <a:solidFill>
                  <a:schemeClr val="tx1"/>
                </a:solidFill>
                <a:uFillTx/>
              </a:rPr>
              <a:t>老马决定从有间银行各个地区的经理中提拔一位任副董事长。度假中的老马已经做了任命决定，但他希望目前的10位副董事长中至少有7名同意这一任命。于是，老马把签名分为10份发到现有10名副董事长的邮件里，而且只有其中7位以上的副董事长参与才可以恢复和验证老马的签名。如果签名未恢复成功，后续的行政通知和调派就无法展开。</a:t>
            </a:r>
            <a:endParaRPr lang="en-US" sz="2600">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验证超越一：不可单独验证</a:t>
            </a:r>
            <a:r>
              <a:rPr lang="en-US" altLang="zh-CN"/>
              <a:t>     3/3</a:t>
            </a:r>
            <a:endParaRPr lang="zh-CN" altLang="en-US"/>
          </a:p>
        </p:txBody>
      </p:sp>
      <p:sp>
        <p:nvSpPr>
          <p:cNvPr id="3" name="Text Placeholder 2"/>
          <p:cNvSpPr>
            <a:spLocks noGrp="1"/>
          </p:cNvSpPr>
          <p:nvPr>
            <p:ph type="body" idx="1"/>
          </p:nvPr>
        </p:nvSpPr>
        <p:spPr>
          <a:xfrm>
            <a:off x="207010" y="1350645"/>
            <a:ext cx="8749665" cy="4755515"/>
          </a:xfrm>
        </p:spPr>
        <p:txBody>
          <a:bodyPr>
            <a:noAutofit/>
          </a:bodyPr>
          <a:p>
            <a:pPr marL="457200" indent="-457200">
              <a:buFont typeface="Wingdings" panose="05000000000000000000" charset="0"/>
              <a:buChar char="o"/>
            </a:pPr>
            <a:r>
              <a:rPr lang="en-US">
                <a:solidFill>
                  <a:schemeClr val="tx1"/>
                </a:solidFill>
                <a:uFillTx/>
              </a:rPr>
              <a:t>研究人员喜欢限制签名的计算（</a:t>
            </a:r>
            <a:r>
              <a:rPr lang="zh-CN" altLang="en-US">
                <a:solidFill>
                  <a:schemeClr val="tx1"/>
                </a:solidFill>
                <a:uFillTx/>
              </a:rPr>
              <a:t>因此产生了</a:t>
            </a:r>
            <a:r>
              <a:rPr lang="en-US">
                <a:solidFill>
                  <a:schemeClr val="tx1"/>
                </a:solidFill>
                <a:uFillTx/>
              </a:rPr>
              <a:t>门限签名</a:t>
            </a:r>
            <a:r>
              <a:rPr lang="zh-CN" altLang="en-US">
                <a:solidFill>
                  <a:schemeClr val="tx1"/>
                </a:solidFill>
                <a:uFillTx/>
              </a:rPr>
              <a:t>这个技术概念</a:t>
            </a:r>
            <a:r>
              <a:rPr lang="en-US">
                <a:solidFill>
                  <a:schemeClr val="tx1"/>
                </a:solidFill>
                <a:uFillTx/>
              </a:rPr>
              <a:t>），胜过于限制签名的验证（门限签名验证）。</a:t>
            </a:r>
            <a:r>
              <a:rPr lang="zh-CN" altLang="en-US">
                <a:solidFill>
                  <a:schemeClr val="tx1"/>
                </a:solidFill>
                <a:uFillTx/>
              </a:rPr>
              <a:t>签名权力的重要性和签名验证知情权的重要性，哪个更重要？一目了然。</a:t>
            </a:r>
            <a:endParaRPr lang="en-US">
              <a:solidFill>
                <a:schemeClr val="tx1"/>
              </a:solidFill>
              <a:uFillTx/>
            </a:endParaRPr>
          </a:p>
          <a:p>
            <a:pPr marL="457200" indent="-457200">
              <a:buFont typeface="Wingdings" panose="05000000000000000000" charset="0"/>
              <a:buChar char="o"/>
            </a:pPr>
            <a:endParaRPr lang="en-US">
              <a:solidFill>
                <a:schemeClr val="tx1"/>
              </a:solidFill>
              <a:uFillTx/>
            </a:endParaRPr>
          </a:p>
          <a:p>
            <a:pPr marL="457200" indent="-457200">
              <a:buFont typeface="Wingdings" panose="05000000000000000000" charset="0"/>
              <a:buChar char="o"/>
            </a:pPr>
            <a:r>
              <a:rPr lang="en-US">
                <a:solidFill>
                  <a:schemeClr val="tx1"/>
                </a:solidFill>
                <a:uFillTx/>
              </a:rPr>
              <a:t>上述老马任命副董事长的故事很勉强。需要注意的是，没有烂泥扶不上墙的新密码技术，只有找不到的相关应用。</a:t>
            </a:r>
            <a:r>
              <a:rPr lang="zh-CN" altLang="en-US">
                <a:solidFill>
                  <a:schemeClr val="tx1"/>
                </a:solidFill>
                <a:uFillTx/>
              </a:rPr>
              <a:t>比如：</a:t>
            </a:r>
            <a:r>
              <a:rPr lang="en-US" altLang="zh-CN">
                <a:solidFill>
                  <a:schemeClr val="tx1"/>
                </a:solidFill>
                <a:uFillTx/>
              </a:rPr>
              <a:t> 1980</a:t>
            </a:r>
            <a:r>
              <a:rPr lang="zh-CN" altLang="en-US">
                <a:solidFill>
                  <a:schemeClr val="tx1"/>
                </a:solidFill>
                <a:uFillTx/>
              </a:rPr>
              <a:t>年代提出的</a:t>
            </a:r>
            <a:r>
              <a:rPr lang="en-US" altLang="zh-CN">
                <a:solidFill>
                  <a:schemeClr val="tx1"/>
                </a:solidFill>
                <a:uFillTx/>
              </a:rPr>
              <a:t>multi-signatures</a:t>
            </a:r>
            <a:r>
              <a:rPr lang="zh-CN" altLang="en-US">
                <a:solidFill>
                  <a:schemeClr val="tx1"/>
                </a:solidFill>
                <a:uFillTx/>
              </a:rPr>
              <a:t>一直不温不火，直到它遇到了区块链。</a:t>
            </a:r>
            <a:endParaRPr lang="en-US">
              <a:solidFill>
                <a:schemeClr val="tx1"/>
              </a:solidFill>
              <a:uFillTx/>
            </a:endParaRPr>
          </a:p>
          <a:p>
            <a:pPr marL="457200" indent="-457200">
              <a:buFont typeface="Wingdings" panose="05000000000000000000" charset="0"/>
              <a:buChar char="o"/>
            </a:pPr>
            <a:endParaRPr lang="en-US">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验证超越二：可验证加密签名</a:t>
            </a:r>
            <a:r>
              <a:rPr lang="en-US" altLang="zh-CN"/>
              <a:t>  1/8</a:t>
            </a:r>
            <a:endParaRPr lang="zh-CN" altLang="en-US"/>
          </a:p>
        </p:txBody>
      </p:sp>
      <p:sp>
        <p:nvSpPr>
          <p:cNvPr id="3" name="Text Placeholder 2"/>
          <p:cNvSpPr>
            <a:spLocks noGrp="1"/>
          </p:cNvSpPr>
          <p:nvPr>
            <p:ph type="body" idx="1"/>
          </p:nvPr>
        </p:nvSpPr>
        <p:spPr>
          <a:xfrm>
            <a:off x="207010" y="1350645"/>
            <a:ext cx="8749665" cy="4755515"/>
          </a:xfrm>
        </p:spPr>
        <p:txBody>
          <a:bodyPr>
            <a:noAutofit/>
          </a:bodyPr>
          <a:p>
            <a:pPr algn="ctr">
              <a:buFont typeface="Wingdings" panose="05000000000000000000" charset="0"/>
            </a:pPr>
            <a:r>
              <a:rPr lang="en-US" altLang="zh-CN">
                <a:solidFill>
                  <a:srgbClr val="C00000"/>
                </a:solidFill>
                <a:latin typeface="+mn-lt"/>
                <a:ea typeface="+mn-ea"/>
                <a:sym typeface="+mn-ea"/>
              </a:rPr>
              <a:t>Verify(pk, m, S_m) → T/F</a:t>
            </a:r>
            <a:endParaRPr lang="en-US" altLang="zh-CN">
              <a:solidFill>
                <a:srgbClr val="C00000"/>
              </a:solidFill>
              <a:latin typeface="+mn-lt"/>
              <a:ea typeface="+mn-ea"/>
              <a:sym typeface="+mn-ea"/>
            </a:endParaRPr>
          </a:p>
          <a:p>
            <a:pPr marL="457200" indent="-457200">
              <a:buFont typeface="Wingdings" panose="05000000000000000000" charset="0"/>
              <a:buChar char="o"/>
            </a:pPr>
            <a:r>
              <a:rPr lang="en-US">
                <a:solidFill>
                  <a:schemeClr val="tx1"/>
                </a:solidFill>
                <a:uFillTx/>
              </a:rPr>
              <a:t>小明</a:t>
            </a:r>
            <a:r>
              <a:rPr lang="en-US">
                <a:solidFill>
                  <a:schemeClr val="tx1"/>
                </a:solidFill>
                <a:highlight>
                  <a:srgbClr val="FFFF00"/>
                </a:highlight>
                <a:uFillTx/>
              </a:rPr>
              <a:t>不能</a:t>
            </a:r>
            <a:r>
              <a:rPr lang="en-US">
                <a:solidFill>
                  <a:schemeClr val="tx1"/>
                </a:solidFill>
                <a:uFillTx/>
              </a:rPr>
              <a:t>获得老马的签名。</a:t>
            </a:r>
            <a:endParaRPr lang="en-US">
              <a:solidFill>
                <a:schemeClr val="tx1"/>
              </a:solidFill>
              <a:uFillTx/>
            </a:endParaRPr>
          </a:p>
          <a:p>
            <a:pPr marL="457200" indent="-457200">
              <a:buFont typeface="Wingdings" panose="05000000000000000000" charset="0"/>
              <a:buChar char="o"/>
            </a:pPr>
            <a:endParaRPr lang="en-US">
              <a:solidFill>
                <a:schemeClr val="tx1"/>
              </a:solidFill>
              <a:uFillTx/>
            </a:endParaRPr>
          </a:p>
          <a:p>
            <a:pPr marL="457200" indent="-457200">
              <a:buFont typeface="Wingdings" panose="05000000000000000000" charset="0"/>
              <a:buChar char="o"/>
            </a:pPr>
            <a:r>
              <a:rPr lang="en-US">
                <a:solidFill>
                  <a:schemeClr val="tx1"/>
                </a:solidFill>
                <a:uFillTx/>
              </a:rPr>
              <a:t>这句话的意思是小明不能获得老马的签名，但可以验证老马已对消息m</a:t>
            </a:r>
            <a:r>
              <a:rPr lang="zh-CN" altLang="en-US">
                <a:solidFill>
                  <a:schemeClr val="tx1"/>
                </a:solidFill>
                <a:uFillTx/>
              </a:rPr>
              <a:t>完成</a:t>
            </a:r>
            <a:r>
              <a:rPr lang="en-US">
                <a:solidFill>
                  <a:schemeClr val="tx1"/>
                </a:solidFill>
                <a:uFillTx/>
              </a:rPr>
              <a:t>签名这件事。</a:t>
            </a:r>
            <a:endParaRPr lang="en-US">
              <a:solidFill>
                <a:schemeClr val="tx1"/>
              </a:solidFill>
              <a:uFillTx/>
            </a:endParaRPr>
          </a:p>
          <a:p>
            <a:pPr marL="457200" indent="-457200">
              <a:buFont typeface="Wingdings" panose="05000000000000000000" charset="0"/>
              <a:buChar char="o"/>
            </a:pPr>
            <a:r>
              <a:rPr lang="en-US">
                <a:solidFill>
                  <a:schemeClr val="tx1"/>
                </a:solidFill>
                <a:uFillTx/>
              </a:rPr>
              <a:t>在传统数字签名里，签名的验证需要同时输入消息、签名和公钥。没有签名</a:t>
            </a:r>
            <a:r>
              <a:rPr lang="zh-CN" altLang="en-US">
                <a:solidFill>
                  <a:schemeClr val="tx1"/>
                </a:solidFill>
                <a:uFillTx/>
              </a:rPr>
              <a:t>就</a:t>
            </a:r>
            <a:r>
              <a:rPr lang="en-US">
                <a:solidFill>
                  <a:schemeClr val="tx1"/>
                </a:solidFill>
                <a:uFillTx/>
              </a:rPr>
              <a:t>不能运行验证算法，没有验证算法的输出结果就判断不了签名的有效性。本次的功能升级可以看成“验证”和“获得”的成功分离。</a:t>
            </a:r>
            <a:endParaRPr lang="en-US">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验证超越二：可验证加密签名</a:t>
            </a:r>
            <a:r>
              <a:rPr lang="en-US" altLang="zh-CN"/>
              <a:t>  2/8</a:t>
            </a:r>
            <a:endParaRPr lang="zh-CN" altLang="en-US"/>
          </a:p>
        </p:txBody>
      </p:sp>
      <p:sp>
        <p:nvSpPr>
          <p:cNvPr id="3" name="Text Placeholder 2"/>
          <p:cNvSpPr>
            <a:spLocks noGrp="1"/>
          </p:cNvSpPr>
          <p:nvPr>
            <p:ph type="body" idx="1"/>
          </p:nvPr>
        </p:nvSpPr>
        <p:spPr>
          <a:xfrm>
            <a:off x="207010" y="1350645"/>
            <a:ext cx="8749665" cy="4755515"/>
          </a:xfrm>
        </p:spPr>
        <p:txBody>
          <a:bodyPr>
            <a:noAutofit/>
          </a:bodyPr>
          <a:p>
            <a:pPr>
              <a:buFont typeface="Wingdings" panose="05000000000000000000" charset="0"/>
            </a:pPr>
            <a:r>
              <a:rPr lang="en-US">
                <a:solidFill>
                  <a:schemeClr val="tx1"/>
                </a:solidFill>
                <a:uFillTx/>
              </a:rPr>
              <a:t>“验证”和“获得”的成功分离</a:t>
            </a:r>
            <a:r>
              <a:rPr lang="zh-CN" altLang="en-US">
                <a:solidFill>
                  <a:schemeClr val="tx1"/>
                </a:solidFill>
                <a:uFillTx/>
              </a:rPr>
              <a:t>与关系：</a:t>
            </a:r>
            <a:endParaRPr lang="zh-CN" altLang="en-US">
              <a:solidFill>
                <a:schemeClr val="tx1"/>
              </a:solidFill>
              <a:uFillTx/>
            </a:endParaRPr>
          </a:p>
          <a:p>
            <a:pPr marL="457200" indent="-457200">
              <a:buFont typeface="Wingdings" panose="05000000000000000000" charset="0"/>
              <a:buChar char="o"/>
            </a:pPr>
            <a:r>
              <a:rPr lang="zh-CN" altLang="en-US">
                <a:solidFill>
                  <a:schemeClr val="tx1"/>
                </a:solidFill>
                <a:highlight>
                  <a:srgbClr val="FFFF00"/>
                </a:highlight>
                <a:uFillTx/>
              </a:rPr>
              <a:t>能</a:t>
            </a:r>
            <a:r>
              <a:rPr lang="zh-CN" altLang="en-US">
                <a:solidFill>
                  <a:schemeClr val="tx1"/>
                </a:solidFill>
                <a:uFillTx/>
              </a:rPr>
              <a:t>验证但</a:t>
            </a:r>
            <a:r>
              <a:rPr lang="zh-CN" altLang="en-US">
                <a:solidFill>
                  <a:schemeClr val="tx1"/>
                </a:solidFill>
                <a:highlight>
                  <a:srgbClr val="00FF00"/>
                </a:highlight>
                <a:uFillTx/>
              </a:rPr>
              <a:t>不能</a:t>
            </a:r>
            <a:r>
              <a:rPr lang="zh-CN" altLang="en-US">
                <a:solidFill>
                  <a:schemeClr val="tx1"/>
                </a:solidFill>
                <a:uFillTx/>
              </a:rPr>
              <a:t>获得签名的技术叫可验证加密签名（Verifiably Encrypted Signatures，简称VES），因为签名已被加密起来，验证者得不到。</a:t>
            </a:r>
            <a:endParaRPr lang="zh-CN" altLang="en-US">
              <a:solidFill>
                <a:schemeClr val="tx1"/>
              </a:solidFill>
              <a:uFillTx/>
            </a:endParaRPr>
          </a:p>
          <a:p>
            <a:pPr marL="457200" indent="-457200">
              <a:buFont typeface="Wingdings" panose="05000000000000000000" charset="0"/>
              <a:buChar char="o"/>
            </a:pPr>
            <a:endParaRPr lang="zh-CN" altLang="en-US">
              <a:solidFill>
                <a:schemeClr val="tx1"/>
              </a:solidFill>
              <a:uFillTx/>
            </a:endParaRPr>
          </a:p>
          <a:p>
            <a:pPr marL="457200" indent="-457200">
              <a:buFont typeface="Wingdings" panose="05000000000000000000" charset="0"/>
              <a:buChar char="o"/>
            </a:pPr>
            <a:r>
              <a:rPr lang="zh-CN" altLang="en-US">
                <a:solidFill>
                  <a:schemeClr val="tx1"/>
                </a:solidFill>
                <a:highlight>
                  <a:srgbClr val="00FF00"/>
                </a:highlight>
                <a:uFillTx/>
              </a:rPr>
              <a:t>不能</a:t>
            </a:r>
            <a:r>
              <a:rPr lang="zh-CN" altLang="en-US">
                <a:solidFill>
                  <a:schemeClr val="tx1"/>
                </a:solidFill>
                <a:uFillTx/>
              </a:rPr>
              <a:t>验证但</a:t>
            </a:r>
            <a:r>
              <a:rPr lang="zh-CN" altLang="en-US">
                <a:solidFill>
                  <a:schemeClr val="tx1"/>
                </a:solidFill>
                <a:highlight>
                  <a:srgbClr val="FFFF00"/>
                </a:highlight>
                <a:uFillTx/>
              </a:rPr>
              <a:t>能</a:t>
            </a:r>
            <a:r>
              <a:rPr lang="zh-CN" altLang="en-US">
                <a:solidFill>
                  <a:schemeClr val="tx1"/>
                </a:solidFill>
                <a:uFillTx/>
              </a:rPr>
              <a:t>获得签名的技术叫不可否认签名（</a:t>
            </a:r>
            <a:r>
              <a:rPr lang="en-US" altLang="zh-CN">
                <a:solidFill>
                  <a:schemeClr val="tx1"/>
                </a:solidFill>
                <a:uFillTx/>
              </a:rPr>
              <a:t>Undeniable Signatures</a:t>
            </a:r>
            <a:r>
              <a:rPr lang="zh-CN" altLang="en-US">
                <a:solidFill>
                  <a:schemeClr val="tx1"/>
                </a:solidFill>
                <a:uFillTx/>
              </a:rPr>
              <a:t>），因为签名验证需要签名者老马的帮助才可以完成。</a:t>
            </a:r>
            <a:endParaRPr lang="zh-CN" altLang="en-US">
              <a:solidFill>
                <a:schemeClr val="tx1"/>
              </a:solidFill>
              <a:uFillTx/>
            </a:endParaRPr>
          </a:p>
          <a:p>
            <a:pPr>
              <a:buFont typeface="Wingdings" panose="05000000000000000000" charset="0"/>
            </a:pPr>
            <a:endParaRPr lang="zh-CN" altLang="en-US">
              <a:solidFill>
                <a:schemeClr val="tx1"/>
              </a:solidFill>
              <a:uFillTx/>
            </a:endParaRPr>
          </a:p>
          <a:p>
            <a:pPr>
              <a:buFont typeface="Wingdings" panose="05000000000000000000" charset="0"/>
            </a:pPr>
            <a:r>
              <a:rPr lang="zh-CN" altLang="en-US">
                <a:solidFill>
                  <a:schemeClr val="tx1"/>
                </a:solidFill>
                <a:uFillTx/>
              </a:rPr>
              <a:t>说明：学术研究得到了原来两者可分离这样的结果。</a:t>
            </a:r>
            <a:endParaRPr lang="zh-CN" altLang="en-US">
              <a:solidFill>
                <a:schemeClr val="tx1"/>
              </a:solidFill>
              <a:uFillTx/>
            </a:endParaRPr>
          </a:p>
        </p:txBody>
      </p:sp>
      <p:sp>
        <p:nvSpPr>
          <p:cNvPr id="4" name="Footer Placeholder 3"/>
          <p:cNvSpPr>
            <a:spLocks noGrp="1"/>
          </p:cNvSpPr>
          <p:nvPr>
            <p:ph type="ftr" sz="quarter" idx="11"/>
          </p:nvPr>
        </p:nvSpPr>
        <p:spPr/>
        <p:txBody>
          <a:bodyPr/>
          <a:p>
            <a:r>
              <a:rPr lang="zh-CN" altLang="en-US"/>
              <a:t>《公钥密码学研究方法论》第11课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/47</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lack 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lack 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11666</Words>
  <Application>WPS Presentation</Application>
  <PresentationFormat>On-screen Show (4:3)</PresentationFormat>
  <Paragraphs>652</Paragraphs>
  <Slides>47</Slides>
  <Notes>41</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47</vt:i4>
      </vt:variant>
    </vt:vector>
  </HeadingPairs>
  <TitlesOfParts>
    <vt:vector size="59" baseType="lpstr">
      <vt:lpstr>Arial</vt:lpstr>
      <vt:lpstr>宋体</vt:lpstr>
      <vt:lpstr>Wingdings</vt:lpstr>
      <vt:lpstr>微软雅黑</vt:lpstr>
      <vt:lpstr>Garamond</vt:lpstr>
      <vt:lpstr>仿宋</vt:lpstr>
      <vt:lpstr>黑体</vt:lpstr>
      <vt:lpstr>Wingdings</vt:lpstr>
      <vt:lpstr>Arial Unicode MS</vt:lpstr>
      <vt:lpstr>Calibri</vt:lpstr>
      <vt:lpstr>Office Theme</vt:lpstr>
      <vt:lpstr>1_Office Theme</vt:lpstr>
      <vt:lpstr>公钥密码学研究方法论  </vt:lpstr>
      <vt:lpstr>内容回顾</vt:lpstr>
      <vt:lpstr>Outline：密码学研究的第三篇论文（下）</vt:lpstr>
      <vt:lpstr>数字签名验证的能与不能</vt:lpstr>
      <vt:lpstr>验证超越一：不可单独验证     1/3</vt:lpstr>
      <vt:lpstr>验证超越一：不可单独验证     2/3</vt:lpstr>
      <vt:lpstr>验证超越一：不可单独验证     3/3</vt:lpstr>
      <vt:lpstr>验证超越二：可验证加密签名  1/8</vt:lpstr>
      <vt:lpstr>验证超越二：可验证加密签名  2/8</vt:lpstr>
      <vt:lpstr>验证超越二：可验证加密签名  3/8</vt:lpstr>
      <vt:lpstr>验证超越二：可验证加密签名  4/8</vt:lpstr>
      <vt:lpstr>验证超越二：可验证加密签名  5/8</vt:lpstr>
      <vt:lpstr>验证超越二：可验证加密签名  6/8</vt:lpstr>
      <vt:lpstr>验证超越二：可验证加密签名  7/8</vt:lpstr>
      <vt:lpstr>验证超越二：可验证加密签名  8/8</vt:lpstr>
      <vt:lpstr>验证超越三：签名身份隐私    1/2</vt:lpstr>
      <vt:lpstr>验证超越三：签名身份隐私    2/2</vt:lpstr>
      <vt:lpstr>验证超越三：群签名               1/3</vt:lpstr>
      <vt:lpstr>验证超越三：群签名               2/3</vt:lpstr>
      <vt:lpstr>验证超越三：群签名               3/3</vt:lpstr>
      <vt:lpstr>验证超越三：环签名               1/4</vt:lpstr>
      <vt:lpstr>验证超越三：环签名               2/4</vt:lpstr>
      <vt:lpstr>验证超越三：环签名               3/4</vt:lpstr>
      <vt:lpstr>验证超越三：环签名               4/4</vt:lpstr>
      <vt:lpstr>验证超越三：属性签名            1/5</vt:lpstr>
      <vt:lpstr>验证超越三：属性签名            2/5</vt:lpstr>
      <vt:lpstr>验证超越三：属性签名            3/5</vt:lpstr>
      <vt:lpstr>验证超越三：属性签名            4/5</vt:lpstr>
      <vt:lpstr>验证超越三：属性签名            5/5</vt:lpstr>
      <vt:lpstr>验证超越四：函数签名            1/6</vt:lpstr>
      <vt:lpstr>验证超越四：函数签名            2/6</vt:lpstr>
      <vt:lpstr>验证超越四：函数签名            3/6</vt:lpstr>
      <vt:lpstr>验证超越四：函数签名            4/6</vt:lpstr>
      <vt:lpstr>验证超越四：函数签名            5/6</vt:lpstr>
      <vt:lpstr>验证超越四：函数签名            6/6</vt:lpstr>
      <vt:lpstr>验证超越五：指定验证者签名  1/5</vt:lpstr>
      <vt:lpstr>验证超越五：指定验证者签名  2/5</vt:lpstr>
      <vt:lpstr>验证超越五：指定验证者签名  3/5</vt:lpstr>
      <vt:lpstr>验证超越五：指定验证者签名  4/5</vt:lpstr>
      <vt:lpstr>验证超越五：指定验证者签名  5/5</vt:lpstr>
      <vt:lpstr>验证超越六：同态签名            1/5</vt:lpstr>
      <vt:lpstr>验证超越六：线性同态签名     2/5</vt:lpstr>
      <vt:lpstr>验证超越六：函数同态签名     3/5</vt:lpstr>
      <vt:lpstr>验证超越六：可净化签名        4/5</vt:lpstr>
      <vt:lpstr>验证超越六：可修订签名        5/5</vt:lpstr>
      <vt:lpstr>小节：验证者小明能做的和不能做的                                        </vt:lpstr>
      <vt:lpstr>第11课（完）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fuchun</dc:creator>
  <cp:lastModifiedBy>fuchun</cp:lastModifiedBy>
  <cp:revision>270</cp:revision>
  <dcterms:created xsi:type="dcterms:W3CDTF">2023-09-01T10:24:00Z</dcterms:created>
  <dcterms:modified xsi:type="dcterms:W3CDTF">2023-10-03T01:15:43Z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796F623A12B24670BD5378CB9944AF64_12</vt:lpwstr>
  </property>
  <property fmtid="{D5CDD505-2E9C-101B-9397-08002B2CF9AE}" pid="3" name="KSOProductBuildVer">
    <vt:lpwstr>1033-12.2.0.13215</vt:lpwstr>
  </property>
</Properties>
</file>