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53"/>
  </p:handoutMasterIdLst>
  <p:sldIdLst>
    <p:sldId id="256" r:id="rId3"/>
    <p:sldId id="482" r:id="rId5"/>
    <p:sldId id="483" r:id="rId6"/>
    <p:sldId id="480" r:id="rId7"/>
    <p:sldId id="532" r:id="rId8"/>
    <p:sldId id="484" r:id="rId9"/>
    <p:sldId id="485" r:id="rId10"/>
    <p:sldId id="486" r:id="rId11"/>
    <p:sldId id="489" r:id="rId12"/>
    <p:sldId id="490" r:id="rId13"/>
    <p:sldId id="491" r:id="rId14"/>
    <p:sldId id="492" r:id="rId15"/>
    <p:sldId id="493" r:id="rId16"/>
    <p:sldId id="494" r:id="rId17"/>
    <p:sldId id="496" r:id="rId18"/>
    <p:sldId id="497" r:id="rId19"/>
    <p:sldId id="498" r:id="rId20"/>
    <p:sldId id="499" r:id="rId21"/>
    <p:sldId id="500" r:id="rId22"/>
    <p:sldId id="501" r:id="rId23"/>
    <p:sldId id="502" r:id="rId24"/>
    <p:sldId id="503" r:id="rId25"/>
    <p:sldId id="504" r:id="rId26"/>
    <p:sldId id="505" r:id="rId27"/>
    <p:sldId id="506" r:id="rId28"/>
    <p:sldId id="507" r:id="rId29"/>
    <p:sldId id="508" r:id="rId30"/>
    <p:sldId id="509" r:id="rId31"/>
    <p:sldId id="510" r:id="rId32"/>
    <p:sldId id="511" r:id="rId33"/>
    <p:sldId id="512" r:id="rId34"/>
    <p:sldId id="513" r:id="rId35"/>
    <p:sldId id="514" r:id="rId36"/>
    <p:sldId id="515" r:id="rId37"/>
    <p:sldId id="516" r:id="rId38"/>
    <p:sldId id="517" r:id="rId39"/>
    <p:sldId id="518" r:id="rId40"/>
    <p:sldId id="519" r:id="rId41"/>
    <p:sldId id="520" r:id="rId42"/>
    <p:sldId id="521" r:id="rId43"/>
    <p:sldId id="522" r:id="rId44"/>
    <p:sldId id="523" r:id="rId45"/>
    <p:sldId id="524" r:id="rId46"/>
    <p:sldId id="525" r:id="rId47"/>
    <p:sldId id="526" r:id="rId48"/>
    <p:sldId id="528" r:id="rId49"/>
    <p:sldId id="527" r:id="rId50"/>
    <p:sldId id="529" r:id="rId51"/>
    <p:sldId id="384"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DA8"/>
    <a:srgbClr val="000000"/>
    <a:srgbClr val="111924"/>
    <a:srgbClr val="090E10"/>
    <a:srgbClr val="213236"/>
    <a:srgbClr val="1F3135"/>
    <a:srgbClr val="C16B08"/>
    <a:srgbClr val="0C2340"/>
    <a:srgbClr val="203135"/>
    <a:srgbClr val="0C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showGuides="1">
      <p:cViewPr varScale="1">
        <p:scale>
          <a:sx n="92" d="100"/>
          <a:sy n="92" d="100"/>
        </p:scale>
        <p:origin x="-924" y="-102"/>
      </p:cViewPr>
      <p:guideLst>
        <p:guide orient="horz" pos="2221"/>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6" Type="http://schemas.openxmlformats.org/officeDocument/2006/relationships/tableStyles" Target="tableStyles.xml"/><Relationship Id="rId55" Type="http://schemas.openxmlformats.org/officeDocument/2006/relationships/viewProps" Target="viewProps.xml"/><Relationship Id="rId54" Type="http://schemas.openxmlformats.org/officeDocument/2006/relationships/presProps" Target="presProps.xml"/><Relationship Id="rId53" Type="http://schemas.openxmlformats.org/officeDocument/2006/relationships/handoutMaster" Target="handoutMasters/handoutMaster1.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帮忙？</a:t>
            </a:r>
            <a:r>
              <a:rPr lang="en-US" altLang="zh-CN"/>
              <a:t> </a:t>
            </a:r>
            <a:r>
              <a:rPr lang="zh-CN" altLang="en-US"/>
              <a:t>得给钱！</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F_m </a:t>
            </a:r>
            <a:r>
              <a:rPr lang="zh-CN" altLang="en-US"/>
              <a:t>可以看成一个不正确的签名</a:t>
            </a:r>
            <a:endParaRPr lang="zh-CN" altLang="en-US"/>
          </a:p>
          <a:p>
            <a:endParaRPr lang="zh-CN" altLang="en-US"/>
          </a:p>
          <a:p>
            <a:r>
              <a:rPr lang="zh-CN" altLang="en-US"/>
              <a:t>问：</a:t>
            </a:r>
            <a:r>
              <a:rPr lang="en-US" altLang="zh-CN"/>
              <a:t> </a:t>
            </a:r>
            <a:r>
              <a:rPr lang="zh-CN" altLang="en-US"/>
              <a:t>在不可否认签名里，谁是可能的敌人？</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1. </a:t>
            </a:r>
            <a:r>
              <a:rPr lang="zh-CN" altLang="en-US"/>
              <a:t>老马自己计算签名的方式和代理签名一样就行</a:t>
            </a:r>
            <a:endParaRPr lang="zh-CN" altLang="en-US"/>
          </a:p>
          <a:p>
            <a:endParaRPr lang="zh-CN" altLang="en-US"/>
          </a:p>
          <a:p>
            <a:r>
              <a:rPr lang="en-US" altLang="zh-CN"/>
              <a:t>2. </a:t>
            </a:r>
            <a:r>
              <a:rPr lang="zh-CN" altLang="en-US"/>
              <a:t>来钱自己产生密钥对，再把</a:t>
            </a:r>
            <a:r>
              <a:rPr lang="en-US" altLang="zh-CN"/>
              <a:t>pk_L</a:t>
            </a:r>
            <a:r>
              <a:rPr lang="zh-CN" altLang="en-US"/>
              <a:t>让老马授权就行</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pk*</a:t>
            </a:r>
            <a:r>
              <a:rPr lang="zh-CN" altLang="en-US"/>
              <a:t>对应的私钥，小迪知道</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第一类敌人和传统数字签名的敌人一样</a:t>
            </a:r>
            <a:endParaRPr lang="zh-CN" altLang="en-US"/>
          </a:p>
          <a:p>
            <a:endParaRPr lang="zh-CN" altLang="en-US"/>
          </a:p>
          <a:p>
            <a:r>
              <a:rPr lang="zh-CN" altLang="en-US"/>
              <a:t>第二类敌人就是签名者，想签发两个</a:t>
            </a:r>
            <a:r>
              <a:rPr lang="en-US" altLang="zh-CN"/>
              <a:t>m_o</a:t>
            </a:r>
            <a:r>
              <a:rPr lang="zh-CN" altLang="en-US"/>
              <a:t>一样的不同消息的签名，又不会泄露</a:t>
            </a:r>
            <a:r>
              <a:rPr lang="en-US" altLang="zh-CN"/>
              <a:t>sk</a:t>
            </a:r>
            <a:r>
              <a:rPr lang="zh-CN" altLang="en-US"/>
              <a:t>。</a:t>
            </a:r>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有价值的问题都是有趣的</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这页</a:t>
            </a:r>
            <a:r>
              <a:rPr lang="en-US" altLang="zh-CN"/>
              <a:t>PPT</a:t>
            </a:r>
            <a:r>
              <a:rPr lang="zh-CN" altLang="en-US"/>
              <a:t>需要讲解什么是</a:t>
            </a:r>
            <a:r>
              <a:rPr lang="en-US" altLang="zh-CN"/>
              <a:t>“</a:t>
            </a:r>
            <a:r>
              <a:rPr lang="zh-CN" altLang="en-US"/>
              <a:t>能</a:t>
            </a:r>
            <a:r>
              <a:rPr lang="en-US" altLang="zh-CN"/>
              <a:t>”</a:t>
            </a:r>
            <a:r>
              <a:rPr lang="zh-CN" altLang="en-US"/>
              <a:t>和</a:t>
            </a:r>
            <a:r>
              <a:rPr lang="en-US" altLang="zh-CN"/>
              <a:t>“</a:t>
            </a:r>
            <a:r>
              <a:rPr lang="zh-CN" altLang="en-US"/>
              <a:t>不能</a:t>
            </a:r>
            <a:r>
              <a:rPr lang="en-US" altLang="zh-CN"/>
              <a:t>”</a:t>
            </a:r>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由于该应用采用盲签名技术，老马看到(m, S_m )时无法确认之前将这一个签名签发给了哪一位同学，因此老马无法知道是哪一位同学购买了</a:t>
            </a:r>
            <a:r>
              <a:rPr lang="zh-CN" altLang="en-US"/>
              <a:t>商品</a:t>
            </a:r>
            <a:r>
              <a:rPr lang="en-US"/>
              <a:t>。消费者的隐私就这样得到了保护，这就是盲签名的用途。由于所有的数据容易被复制，老马必须记录已经被兑现的签名特别是消息m，否者小刚可以用同一个消息签名多次购买。换言之，每一个消息对应的签名只能兑现一次，这也是为什么小明、小强和小刚必须选择不同的消息让老马签名的原因。</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安全保证了一次协议只能得到一个签名</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问：</a:t>
            </a:r>
            <a:r>
              <a:rPr lang="en-US" altLang="zh-CN"/>
              <a:t> </a:t>
            </a:r>
            <a:r>
              <a:rPr lang="zh-CN" altLang="en-US"/>
              <a:t>在这个算法定义的安全模型里，敌人能知道什么？</a:t>
            </a:r>
            <a:endParaRPr lang="zh-CN" altLang="en-US"/>
          </a:p>
          <a:p>
            <a:endParaRPr lang="zh-CN" altLang="en-US"/>
          </a:p>
          <a:p>
            <a:r>
              <a:rPr lang="zh-CN" altLang="en-US"/>
              <a:t>答：</a:t>
            </a:r>
            <a:r>
              <a:rPr lang="en-US" altLang="zh-CN"/>
              <a:t> t-1</a:t>
            </a:r>
            <a:r>
              <a:rPr lang="zh-CN" altLang="en-US"/>
              <a:t>个私钥，以及</a:t>
            </a:r>
            <a:r>
              <a:rPr lang="en-US" altLang="zh-CN"/>
              <a:t> signature query on any m_i by  sk_j</a:t>
            </a:r>
            <a:endParaRPr lang="en-US" altLang="zh-CN"/>
          </a:p>
          <a:p>
            <a:endParaRPr lang="en-US" altLang="zh-CN"/>
          </a:p>
          <a:p>
            <a:r>
              <a:rPr lang="zh-CN" altLang="en-US"/>
              <a:t>问：</a:t>
            </a:r>
            <a:r>
              <a:rPr lang="en-US" altLang="zh-CN"/>
              <a:t> </a:t>
            </a:r>
            <a:r>
              <a:rPr lang="zh-CN" altLang="en-US"/>
              <a:t>这个密钥算法为什么要输入</a:t>
            </a:r>
            <a:r>
              <a:rPr lang="en-US" altLang="zh-CN"/>
              <a:t> n</a:t>
            </a:r>
            <a:r>
              <a:rPr lang="zh-CN" altLang="en-US"/>
              <a:t>和</a:t>
            </a:r>
            <a:r>
              <a:rPr lang="en-US" altLang="zh-CN"/>
              <a:t>t?</a:t>
            </a:r>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zh-CN" altLang="en-US"/>
              <a:t>帮忙？</a:t>
            </a:r>
            <a:r>
              <a:rPr lang="en-US" altLang="zh-CN"/>
              <a:t> </a:t>
            </a:r>
            <a:r>
              <a:rPr lang="zh-CN" altLang="en-US"/>
              <a:t>得给钱！</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pattFill prst="pct5">
          <a:fgClr>
            <a:schemeClr val="bg1">
              <a:lumMod val="75000"/>
            </a:schemeClr>
          </a:fgClr>
          <a:bgClr>
            <a:srgbClr val="213236"/>
          </a:bgClr>
        </a:patt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6230" y="1122680"/>
            <a:ext cx="8576310" cy="1479550"/>
          </a:xfrm>
          <a:solidFill>
            <a:schemeClr val="bg1"/>
          </a:solidFill>
        </p:spPr>
        <p:txBody>
          <a:bodyPr anchor="ctr" anchorCtr="0"/>
          <a:lstStyle/>
          <a:p>
            <a:pPr algn="ctr"/>
            <a:r>
              <a:rPr lang="en-US" altLang="zh-CN" sz="6600" b="1" dirty="0">
                <a:solidFill>
                  <a:srgbClr val="C16B08"/>
                </a:solidFill>
                <a:latin typeface="微软雅黑" panose="020B0503020204020204" charset="-122"/>
                <a:ea typeface="微软雅黑" panose="020B0503020204020204" charset="-122"/>
              </a:rPr>
              <a:t> </a:t>
            </a:r>
            <a:endParaRPr lang="en-US" altLang="zh-CN" sz="6600" b="1" dirty="0">
              <a:solidFill>
                <a:srgbClr val="C16B08"/>
              </a:solidFill>
              <a:latin typeface="微软雅黑" panose="020B0503020204020204" charset="-122"/>
              <a:ea typeface="微软雅黑" panose="020B0503020204020204" charset="-122"/>
            </a:endParaRPr>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en-US"/>
              <a:t>《数字签名研究方法论》第10课</a:t>
            </a:r>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pic>
        <p:nvPicPr>
          <p:cNvPr id="7" name="Picture 6"/>
          <p:cNvPicPr>
            <a:picLocks noChangeAspect="1"/>
          </p:cNvPicPr>
          <p:nvPr userDrawn="1"/>
        </p:nvPicPr>
        <p:blipFill>
          <a:blip r:embed="rId2"/>
          <a:stretch>
            <a:fillRect/>
          </a:stretch>
        </p:blipFill>
        <p:spPr>
          <a:xfrm>
            <a:off x="4182745" y="5848985"/>
            <a:ext cx="855980" cy="849630"/>
          </a:xfrm>
          <a:prstGeom prst="rect">
            <a:avLst/>
          </a:prstGeom>
        </p:spPr>
      </p:pic>
    </p:spTree>
  </p:cSld>
  <p:clrMapOvr>
    <a:overrideClrMapping bg1="lt1" tx1="dk1" bg2="lt2" tx2="dk2" accent1="accent1" accent2="accent2" accent3="accent3" accent4="accent4" accent5="accent5" accent6="accent6" hlink="hlink" folHlink="folHlink"/>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7010" y="170815"/>
            <a:ext cx="8749665" cy="839470"/>
          </a:xfrm>
        </p:spPr>
        <p:txBody>
          <a:bodyPr/>
          <a:lstStyle>
            <a:lvl1pPr>
              <a:defRPr b="1">
                <a:latin typeface="微软雅黑" panose="020B0503020204020204" charset="-122"/>
                <a:ea typeface="微软雅黑" panose="020B0503020204020204" charset="-122"/>
              </a:defRPr>
            </a:lvl1pPr>
          </a:lstStyle>
          <a:p>
            <a:r>
              <a:rPr lang="zh-CN" altLang="en-US"/>
              <a:t>我是标题</a:t>
            </a:r>
            <a:endParaRPr lang="zh-CN" alt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r>
              <a:rPr lang="zh-CN" altLang="en-US"/>
              <a:t>《公钥密码学研究方法论》第10课</a:t>
            </a:r>
            <a:endParaRPr lang="zh-CN" alt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r>
              <a:rPr lang="en-US" smtClean="0"/>
              <a:t>/49</a:t>
            </a:r>
            <a:endParaRPr lang="en-US"/>
          </a:p>
        </p:txBody>
      </p:sp>
      <p:sp>
        <p:nvSpPr>
          <p:cNvPr id="8" name="Text Placeholder 7"/>
          <p:cNvSpPr>
            <a:spLocks noGrp="1"/>
          </p:cNvSpPr>
          <p:nvPr>
            <p:ph type="body" idx="1" hasCustomPrompt="1"/>
          </p:nvPr>
        </p:nvSpPr>
        <p:spPr>
          <a:xfrm>
            <a:off x="207010" y="1350645"/>
            <a:ext cx="8749665" cy="4351655"/>
          </a:xfrm>
          <a:prstGeom prst="rect">
            <a:avLst/>
          </a:prstGeom>
        </p:spPr>
        <p:txBody>
          <a:bodyPr vert="horz" lIns="91440" tIns="45720" rIns="91440" bIns="45720" rtlCol="0">
            <a:normAutofit/>
          </a:bodyPr>
          <a:lstStyle>
            <a:lvl1pPr marL="0" indent="0">
              <a:lnSpc>
                <a:spcPct val="100000"/>
              </a:lnSpc>
              <a:buNone/>
              <a:defRPr u="none" strike="noStrike" kern="1200" cap="none" spc="0" normalizeH="0">
                <a:solidFill>
                  <a:schemeClr val="tx1"/>
                </a:solidFill>
                <a:uFillTx/>
                <a:latin typeface="Garamond" panose="02020404030301010803" charset="0"/>
                <a:ea typeface="仿宋" panose="02010609060101010101" charset="-122"/>
              </a:defRPr>
            </a:lvl1pPr>
            <a:lvl5pPr>
              <a:defRPr>
                <a:latin typeface="仿宋" panose="02010609060101010101" charset="-122"/>
                <a:ea typeface="仿宋" panose="02010609060101010101" charset="-122"/>
              </a:defRPr>
            </a:lvl5pPr>
          </a:lstStyle>
          <a:p>
            <a:pPr lvl="0"/>
            <a:r>
              <a:rPr lang="zh-CN" altLang="en-US"/>
              <a:t>这是内容区</a:t>
            </a:r>
            <a:endParaRPr lang="zh-CN" altLang="en-US"/>
          </a:p>
        </p:txBody>
      </p:sp>
      <p:pic>
        <p:nvPicPr>
          <p:cNvPr id="9" name="Picture 8"/>
          <p:cNvPicPr>
            <a:picLocks noChangeAspect="1"/>
          </p:cNvPicPr>
          <p:nvPr userDrawn="1"/>
        </p:nvPicPr>
        <p:blipFill>
          <a:blip r:embed="rId2"/>
          <a:srcRect r="19562" b="-13553"/>
          <a:stretch>
            <a:fillRect/>
          </a:stretch>
        </p:blipFill>
        <p:spPr>
          <a:xfrm>
            <a:off x="207010" y="6297295"/>
            <a:ext cx="8749665" cy="124460"/>
          </a:xfrm>
          <a:prstGeom prst="rect">
            <a:avLst/>
          </a:prstGeom>
        </p:spPr>
      </p:pic>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r>
              <a:rPr lang="en-US"/>
              <a:t>《数字签名研究方法论》第10课</a:t>
            </a:r>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pic>
        <p:nvPicPr>
          <p:cNvPr id="6" name="Picture 5" descr="u2"/>
          <p:cNvPicPr>
            <a:picLocks noChangeAspect="1"/>
          </p:cNvPicPr>
          <p:nvPr userDrawn="1"/>
        </p:nvPicPr>
        <p:blipFill>
          <a:blip r:embed="rId2"/>
          <a:stretch>
            <a:fillRect/>
          </a:stretch>
        </p:blipFill>
        <p:spPr>
          <a:xfrm>
            <a:off x="2495550" y="226695"/>
            <a:ext cx="3962400" cy="3876675"/>
          </a:xfrm>
          <a:prstGeom prst="rect">
            <a:avLst/>
          </a:prstGeom>
        </p:spPr>
      </p:pic>
      <p:sp>
        <p:nvSpPr>
          <p:cNvPr id="7" name="Text Box 6"/>
          <p:cNvSpPr txBox="1"/>
          <p:nvPr userDrawn="1"/>
        </p:nvSpPr>
        <p:spPr>
          <a:xfrm>
            <a:off x="635" y="4664710"/>
            <a:ext cx="9142730" cy="1076325"/>
          </a:xfrm>
          <a:prstGeom prst="rect">
            <a:avLst/>
          </a:prstGeom>
          <a:noFill/>
        </p:spPr>
        <p:txBody>
          <a:bodyPr wrap="square" rtlCol="0">
            <a:spAutoFit/>
          </a:bodyPr>
          <a:lstStyle/>
          <a:p>
            <a:pPr algn="ctr"/>
            <a:r>
              <a:rPr lang="zh-CN" altLang="en-US" sz="6400">
                <a:latin typeface="黑体" panose="02010609060101010101" charset="-122"/>
                <a:ea typeface="黑体" panose="02010609060101010101" charset="-122"/>
              </a:rPr>
              <a:t>道友，你终于还是来了！</a:t>
            </a:r>
            <a:endParaRPr lang="zh-CN" altLang="en-US" sz="6400">
              <a:latin typeface="黑体" panose="02010609060101010101" charset="-122"/>
              <a:ea typeface="黑体" panose="02010609060101010101" charset="-122"/>
            </a:endParaRPr>
          </a:p>
        </p:txBody>
      </p:sp>
    </p:spTree>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
            </a:r>
            <a:r>
              <a:rPr lang="zh-CN" altLang="en-US"/>
              <a:t>公钥密码学</a:t>
            </a:r>
            <a:r>
              <a:rPr lang="en-US"/>
              <a:t>研究方法论》第10课</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7.png"/><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1"/>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18440" y="1122680"/>
            <a:ext cx="8721725" cy="1479550"/>
          </a:xfrm>
          <a:solidFill>
            <a:schemeClr val="bg1"/>
          </a:solidFill>
        </p:spPr>
        <p:txBody>
          <a:bodyPr anchor="ctr" anchorCtr="0"/>
          <a:lstStyle/>
          <a:p>
            <a:pPr algn="ctr"/>
            <a:r>
              <a:rPr lang="zh-CN" altLang="en-US" sz="6000" b="1" dirty="0">
                <a:solidFill>
                  <a:srgbClr val="C16B08"/>
                </a:solidFill>
                <a:latin typeface="微软雅黑" panose="020B0503020204020204" charset="-122"/>
                <a:ea typeface="微软雅黑" panose="020B0503020204020204" charset="-122"/>
              </a:rPr>
              <a:t>公钥密码学研究方法论</a:t>
            </a:r>
            <a:r>
              <a:rPr lang="en-US" altLang="zh-CN" sz="6000" b="1" dirty="0">
                <a:solidFill>
                  <a:srgbClr val="C16B08"/>
                </a:solidFill>
                <a:latin typeface="微软雅黑" panose="020B0503020204020204" charset="-122"/>
                <a:ea typeface="微软雅黑" panose="020B0503020204020204" charset="-122"/>
              </a:rPr>
              <a:t>  </a:t>
            </a:r>
            <a:endParaRPr lang="en-US" altLang="zh-CN" sz="6000" b="1" dirty="0">
              <a:solidFill>
                <a:srgbClr val="C16B08"/>
              </a:solidFill>
              <a:latin typeface="微软雅黑" panose="020B0503020204020204" charset="-122"/>
              <a:ea typeface="微软雅黑" panose="020B0503020204020204" charset="-122"/>
            </a:endParaRPr>
          </a:p>
        </p:txBody>
      </p:sp>
      <p:sp>
        <p:nvSpPr>
          <p:cNvPr id="11" name="Rectangle 10"/>
          <p:cNvSpPr/>
          <p:nvPr/>
        </p:nvSpPr>
        <p:spPr>
          <a:xfrm>
            <a:off x="1750695" y="4001770"/>
            <a:ext cx="5719445" cy="1630045"/>
          </a:xfrm>
          <a:prstGeom prst="rect">
            <a:avLst/>
          </a:prstGeom>
          <a:solidFill>
            <a:schemeClr val="bg1">
              <a:alpha val="84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350" b="0" i="0" u="none" strike="noStrike" kern="1200" cap="none" spc="0" normalizeH="0" baseline="0" noProof="0" dirty="0">
              <a:ln>
                <a:noFill/>
              </a:ln>
              <a:solidFill>
                <a:srgbClr val="FF0000"/>
              </a:solidFill>
              <a:effectLst/>
              <a:uLnTx/>
              <a:uFillTx/>
              <a:latin typeface="+mn-lt"/>
              <a:ea typeface="+mn-ea"/>
              <a:cs typeface="+mn-cs"/>
            </a:endParaRPr>
          </a:p>
        </p:txBody>
      </p:sp>
      <p:sp>
        <p:nvSpPr>
          <p:cNvPr id="11272" name="Text Box 2"/>
          <p:cNvSpPr txBox="1"/>
          <p:nvPr/>
        </p:nvSpPr>
        <p:spPr>
          <a:xfrm>
            <a:off x="1750695" y="3988435"/>
            <a:ext cx="5719445" cy="1630045"/>
          </a:xfrm>
          <a:prstGeom prst="rect">
            <a:avLst/>
          </a:prstGeom>
          <a:noFill/>
          <a:ln w="9525">
            <a:noFill/>
          </a:ln>
        </p:spPr>
        <p:txBody>
          <a:bodyPr wrap="square" anchor="t" anchorCtr="0">
            <a:noAutofit/>
          </a:bodyPr>
          <a:lstStyle/>
          <a:p>
            <a:pPr algn="ctr">
              <a:lnSpc>
                <a:spcPct val="80000"/>
              </a:lnSpc>
              <a:spcBef>
                <a:spcPts val="0"/>
              </a:spcBef>
              <a:spcAft>
                <a:spcPts val="0"/>
              </a:spcAft>
            </a:pPr>
            <a:r>
              <a:rPr lang="en-US" altLang="zh-CN" sz="3200">
                <a:latin typeface="Arial" panose="020B0604020202020204" pitchFamily="34" charset="0"/>
              </a:rPr>
              <a:t>Xiaohan Zhao</a:t>
            </a:r>
            <a:endParaRPr lang="en-US" altLang="zh-CN" sz="3200">
              <a:latin typeface="Arial" panose="020B0604020202020204" pitchFamily="34" charset="0"/>
            </a:endParaRPr>
          </a:p>
          <a:p>
            <a:pPr algn="ctr">
              <a:lnSpc>
                <a:spcPct val="80000"/>
              </a:lnSpc>
              <a:spcBef>
                <a:spcPts val="0"/>
              </a:spcBef>
              <a:spcAft>
                <a:spcPts val="0"/>
              </a:spcAft>
            </a:pPr>
            <a:r>
              <a:rPr lang="zh-CN" altLang="en-US" sz="3200" b="1">
                <a:latin typeface="微软雅黑" panose="020B0503020204020204" charset="-122"/>
                <a:ea typeface="微软雅黑" panose="020B0503020204020204" charset="-122"/>
              </a:rPr>
              <a:t>赵小涵</a:t>
            </a:r>
            <a:endParaRPr lang="zh-CN" altLang="en-US" sz="3200">
              <a:latin typeface="微软雅黑" panose="020B0503020204020204" charset="-122"/>
              <a:ea typeface="微软雅黑" panose="020B0503020204020204" charset="-122"/>
            </a:endParaRPr>
          </a:p>
          <a:p>
            <a:pPr algn="ctr">
              <a:lnSpc>
                <a:spcPct val="80000"/>
              </a:lnSpc>
              <a:spcBef>
                <a:spcPts val="0"/>
              </a:spcBef>
              <a:spcAft>
                <a:spcPts val="0"/>
              </a:spcAft>
            </a:pPr>
            <a:endParaRPr lang="en-US" altLang="zh-CN" sz="3200">
              <a:latin typeface="Arial" panose="020B0604020202020204" pitchFamily="34" charset="0"/>
            </a:endParaRPr>
          </a:p>
          <a:p>
            <a:pPr algn="ctr">
              <a:lnSpc>
                <a:spcPct val="80000"/>
              </a:lnSpc>
              <a:spcBef>
                <a:spcPts val="0"/>
              </a:spcBef>
              <a:spcAft>
                <a:spcPts val="0"/>
              </a:spcAft>
            </a:pPr>
            <a:r>
              <a:rPr lang="zh-CN" altLang="en-US" sz="3200">
                <a:latin typeface="微软雅黑" panose="020B0503020204020204" charset="-122"/>
                <a:ea typeface="微软雅黑" panose="020B0503020204020204" charset="-122"/>
              </a:rPr>
              <a:t>西安电子科技大学</a:t>
            </a:r>
            <a:endParaRPr lang="zh-CN" altLang="en-US" sz="3200">
              <a:latin typeface="微软雅黑" panose="020B0503020204020204" charset="-122"/>
              <a:ea typeface="微软雅黑" panose="020B0503020204020204" charset="-122"/>
            </a:endParaRPr>
          </a:p>
        </p:txBody>
      </p:sp>
      <p:sp>
        <p:nvSpPr>
          <p:cNvPr id="4" name="Text Box 3"/>
          <p:cNvSpPr txBox="1"/>
          <p:nvPr/>
        </p:nvSpPr>
        <p:spPr>
          <a:xfrm>
            <a:off x="2286000" y="2875280"/>
            <a:ext cx="4572000" cy="706755"/>
          </a:xfrm>
          <a:prstGeom prst="rect">
            <a:avLst/>
          </a:prstGeom>
          <a:noFill/>
        </p:spPr>
        <p:txBody>
          <a:bodyPr wrap="square" rtlCol="0" anchor="t">
            <a:spAutoFit/>
          </a:bodyPr>
          <a:lstStyle/>
          <a:p>
            <a:pPr algn="ctr"/>
            <a:r>
              <a:rPr lang="zh-CN" altLang="en-US" sz="4000" b="1" dirty="0">
                <a:solidFill>
                  <a:srgbClr val="C16B08"/>
                </a:solidFill>
                <a:latin typeface="微软雅黑" panose="020B0503020204020204" charset="-122"/>
                <a:ea typeface="微软雅黑" panose="020B0503020204020204" charset="-122"/>
                <a:cs typeface="+mj-cs"/>
                <a:sym typeface="+mn-ea"/>
              </a:rPr>
              <a:t>第10课</a:t>
            </a:r>
            <a:endParaRPr lang="zh-CN" altLang="en-US" sz="4000" b="1" dirty="0">
              <a:solidFill>
                <a:srgbClr val="C16B08"/>
              </a:solidFill>
              <a:latin typeface="微软雅黑" panose="020B0503020204020204" charset="-122"/>
              <a:ea typeface="微软雅黑" panose="020B0503020204020204" charset="-122"/>
              <a:cs typeface="+mj-cs"/>
              <a:sym typeface="+mn-ea"/>
            </a:endParaRPr>
          </a:p>
        </p:txBody>
      </p:sp>
      <p:pic>
        <p:nvPicPr>
          <p:cNvPr id="11270" name="Picture 2"/>
          <p:cNvPicPr>
            <a:picLocks noChangeAspect="1"/>
          </p:cNvPicPr>
          <p:nvPr/>
        </p:nvPicPr>
        <p:blipFill>
          <a:blip r:embed="rId2"/>
          <a:srcRect l="8949" b="17923"/>
          <a:stretch>
            <a:fillRect/>
          </a:stretch>
        </p:blipFill>
        <p:spPr>
          <a:xfrm>
            <a:off x="8395335" y="1136650"/>
            <a:ext cx="511175" cy="542290"/>
          </a:xfrm>
          <a:prstGeom prst="rect">
            <a:avLst/>
          </a:prstGeom>
          <a:noFill/>
          <a:ln w="9525">
            <a:noFill/>
          </a:ln>
        </p:spPr>
      </p:pic>
      <p:pic>
        <p:nvPicPr>
          <p:cNvPr id="7" name="Picture 6"/>
          <p:cNvPicPr>
            <a:picLocks noChangeAspect="1"/>
          </p:cNvPicPr>
          <p:nvPr/>
        </p:nvPicPr>
        <p:blipFill>
          <a:blip r:embed="rId3"/>
          <a:stretch>
            <a:fillRect/>
          </a:stretch>
        </p:blipFill>
        <p:spPr>
          <a:xfrm>
            <a:off x="4182745" y="5848985"/>
            <a:ext cx="855980" cy="84963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5/9</a:t>
            </a:r>
            <a:endParaRPr lang="en-US"/>
          </a:p>
        </p:txBody>
      </p:sp>
      <p:sp>
        <p:nvSpPr>
          <p:cNvPr id="3" name="Text Placeholder 2"/>
          <p:cNvSpPr>
            <a:spLocks noGrp="1"/>
          </p:cNvSpPr>
          <p:nvPr>
            <p:ph type="body" idx="1"/>
          </p:nvPr>
        </p:nvSpPr>
        <p:spPr>
          <a:xfrm>
            <a:off x="207010" y="1350645"/>
            <a:ext cx="8749665" cy="5005705"/>
          </a:xfrm>
        </p:spPr>
        <p:txBody>
          <a:bodyPr>
            <a:normAutofit fontScale="90000"/>
          </a:bodyPr>
          <a:p>
            <a:pPr marL="457200" indent="-457200">
              <a:buFont typeface="Wingdings" panose="05000000000000000000" charset="0"/>
              <a:buChar char="o"/>
            </a:pPr>
            <a:r>
              <a:rPr>
                <a:highlight>
                  <a:srgbClr val="00FF00"/>
                </a:highlight>
              </a:rPr>
              <a:t>超越第二步</a:t>
            </a:r>
            <a:r>
              <a:t>。合理解读超越，避免无意义的功能升级。这一步的具体方法因选择的常识点而异</a:t>
            </a:r>
            <a:r>
              <a:rPr lang="zh-CN"/>
              <a:t>。</a:t>
            </a:r>
            <a:endParaRPr lang="zh-CN"/>
          </a:p>
          <a:p>
            <a:pPr>
              <a:buFont typeface="Wingdings" panose="05000000000000000000" charset="0"/>
            </a:pPr>
          </a:p>
          <a:p>
            <a:pPr>
              <a:buFont typeface="Wingdings" panose="05000000000000000000" charset="0"/>
            </a:pPr>
            <a:r>
              <a:rPr lang="zh-CN"/>
              <a:t>例子：</a:t>
            </a:r>
            <a:r>
              <a:t>在传统数字签名里，老马能对任意消息进行签名。如果升级方法是把“能”直接变成“不能”，那结果就是老马不能对任意消息进行签名。</a:t>
            </a:r>
          </a:p>
          <a:p>
            <a:pPr>
              <a:buFont typeface="Wingdings" panose="05000000000000000000" charset="0"/>
            </a:pPr>
          </a:p>
          <a:p>
            <a:pPr>
              <a:buFont typeface="Wingdings" panose="05000000000000000000" charset="0"/>
            </a:pPr>
            <a:r>
              <a:t>问题来了：如何</a:t>
            </a:r>
            <a:r>
              <a:rPr lang="zh-CN"/>
              <a:t>详细</a:t>
            </a:r>
            <a:r>
              <a:t>解读“老马不能对任意消息进行签名”呢？假如这句话被解读成“老马不能对任意一个消息进行签名”，那么</a:t>
            </a:r>
            <a:r>
              <a:rPr lang="zh-CN"/>
              <a:t>这种签名方案将没有任意任何实际应用的意义。</a:t>
            </a:r>
            <a:r>
              <a:t> 所以，如何有意义地解读超越需要依靠研究人员的经验和经历。</a:t>
            </a: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6/9</a:t>
            </a:r>
            <a:endParaRPr lang="en-US"/>
          </a:p>
        </p:txBody>
      </p:sp>
      <p:sp>
        <p:nvSpPr>
          <p:cNvPr id="3" name="Text Placeholder 2"/>
          <p:cNvSpPr>
            <a:spLocks noGrp="1"/>
          </p:cNvSpPr>
          <p:nvPr>
            <p:ph type="body" idx="1"/>
          </p:nvPr>
        </p:nvSpPr>
        <p:spPr>
          <a:xfrm>
            <a:off x="207010" y="1350645"/>
            <a:ext cx="8749665" cy="5005705"/>
          </a:xfrm>
        </p:spPr>
        <p:txBody>
          <a:bodyPr>
            <a:normAutofit/>
          </a:bodyPr>
          <a:p>
            <a:pPr marL="457200" indent="-457200">
              <a:buFont typeface="Wingdings" panose="05000000000000000000" charset="0"/>
              <a:buChar char="o"/>
            </a:pPr>
            <a:r>
              <a:rPr sz="2400">
                <a:highlight>
                  <a:srgbClr val="00FF00"/>
                </a:highlight>
              </a:rPr>
              <a:t>超越第二步</a:t>
            </a:r>
            <a:r>
              <a:rPr sz="2400"/>
              <a:t>。合理解读超越，避免无意义的功能升级。这一步的具体方法因选择的常识点而异</a:t>
            </a:r>
            <a:r>
              <a:rPr lang="zh-CN" sz="2400"/>
              <a:t>。</a:t>
            </a:r>
            <a:endParaRPr lang="zh-CN" sz="2400"/>
          </a:p>
          <a:p>
            <a:pPr>
              <a:buFont typeface="Wingdings" panose="05000000000000000000" charset="0"/>
            </a:pPr>
            <a:r>
              <a:rPr sz="2000"/>
              <a:t>在同一个常识点的升级上，</a:t>
            </a:r>
            <a:r>
              <a:rPr lang="zh-CN" sz="2000"/>
              <a:t>学术圈</a:t>
            </a:r>
            <a:r>
              <a:rPr sz="2000"/>
              <a:t>曾经出现多种多样的解读方法。从不能到能或从能到不能对某一个常识点进行升级时，</a:t>
            </a:r>
            <a:r>
              <a:rPr sz="2000">
                <a:highlight>
                  <a:srgbClr val="FFFF00"/>
                </a:highlight>
              </a:rPr>
              <a:t>并不是每一次的升级都只能得到一种新密码技术</a:t>
            </a:r>
            <a:r>
              <a:rPr sz="2000"/>
              <a:t>，而是每一种不同的解读方法都可能得到一种新密码技术。虽然得到的这些新密码技术有相似之处，但是它们的原理不同且方案构造方法有可能差别巨大，都是具有某种新颖性的研究结果。</a:t>
            </a:r>
            <a:endParaRPr sz="2000"/>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pic>
        <p:nvPicPr>
          <p:cNvPr id="6" name="Content Placeholder 1"/>
          <p:cNvPicPr>
            <a:picLocks noChangeAspect="1"/>
          </p:cNvPicPr>
          <p:nvPr/>
        </p:nvPicPr>
        <p:blipFill>
          <a:blip r:embed="rId1"/>
          <a:stretch>
            <a:fillRect/>
          </a:stretch>
        </p:blipFill>
        <p:spPr>
          <a:xfrm>
            <a:off x="2086610" y="3863340"/>
            <a:ext cx="4970145" cy="232029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7/9</a:t>
            </a:r>
            <a:endParaRPr lang="en-US"/>
          </a:p>
        </p:txBody>
      </p:sp>
      <p:sp>
        <p:nvSpPr>
          <p:cNvPr id="3" name="Text Placeholder 2"/>
          <p:cNvSpPr>
            <a:spLocks noGrp="1"/>
          </p:cNvSpPr>
          <p:nvPr>
            <p:ph type="body" idx="1"/>
          </p:nvPr>
        </p:nvSpPr>
        <p:spPr>
          <a:xfrm>
            <a:off x="207010" y="1350645"/>
            <a:ext cx="8749665" cy="4892040"/>
          </a:xfrm>
        </p:spPr>
        <p:txBody>
          <a:bodyPr>
            <a:normAutofit lnSpcReduction="10000"/>
          </a:bodyPr>
          <a:p>
            <a:pPr marL="342900" indent="-342900">
              <a:buFont typeface="Wingdings" panose="05000000000000000000" charset="0"/>
              <a:buChar char="o"/>
            </a:pPr>
            <a:r>
              <a:rPr lang="en-US">
                <a:highlight>
                  <a:srgbClr val="FF00FF"/>
                </a:highlight>
              </a:rPr>
              <a:t>超越第三步</a:t>
            </a:r>
            <a:r>
              <a:rPr lang="en-US"/>
              <a:t>。寻找合理应用确认升级具有意义。</a:t>
            </a:r>
            <a:endParaRPr lang="en-US"/>
          </a:p>
          <a:p>
            <a:pPr marL="342900" indent="-342900">
              <a:buFont typeface="Wingdings" panose="05000000000000000000" charset="0"/>
              <a:buChar char="o"/>
            </a:pPr>
            <a:endParaRPr lang="en-US"/>
          </a:p>
          <a:p>
            <a:pPr>
              <a:buFont typeface="Wingdings" panose="05000000000000000000" charset="0"/>
            </a:pPr>
            <a:r>
              <a:rPr lang="en-US"/>
              <a:t>数字签名的某个功能得到升级之后，它就变成一种全新的密码技术。</a:t>
            </a:r>
            <a:r>
              <a:rPr lang="zh-CN" altLang="en-US"/>
              <a:t>问题来了</a:t>
            </a:r>
            <a:r>
              <a:rPr lang="en-US"/>
              <a:t>：“</a:t>
            </a:r>
            <a:r>
              <a:rPr lang="en-US">
                <a:highlight>
                  <a:srgbClr val="FFFF00"/>
                </a:highlight>
              </a:rPr>
              <a:t>这一新密码技术有什么用</a:t>
            </a:r>
            <a:r>
              <a:rPr lang="en-US"/>
              <a:t>？”</a:t>
            </a:r>
            <a:endParaRPr lang="en-US"/>
          </a:p>
          <a:p>
            <a:pPr>
              <a:buFont typeface="Wingdings" panose="05000000000000000000" charset="0"/>
            </a:pPr>
            <a:endParaRPr lang="en-US"/>
          </a:p>
          <a:p>
            <a:pPr>
              <a:buFont typeface="Wingdings" panose="05000000000000000000" charset="0"/>
            </a:pPr>
            <a:r>
              <a:rPr lang="en-US"/>
              <a:t>密码学的研究发展经常涉及先有鸡还是先有蛋的问题，即是先有密码技术再有安全应用，还是反过来？</a:t>
            </a:r>
            <a:r>
              <a:rPr lang="zh-CN" altLang="en-US"/>
              <a:t>建议研究生</a:t>
            </a:r>
            <a:r>
              <a:rPr lang="en-US"/>
              <a:t>先</a:t>
            </a:r>
            <a:r>
              <a:rPr lang="zh-CN" altLang="en-US"/>
              <a:t>认识到</a:t>
            </a:r>
            <a:r>
              <a:rPr lang="en-US"/>
              <a:t>升级后的功能再寻找对应的安全应用。在</a:t>
            </a:r>
            <a:r>
              <a:rPr lang="zh-CN" altLang="en-US"/>
              <a:t>学术圈</a:t>
            </a:r>
            <a:r>
              <a:rPr lang="en-US"/>
              <a:t>，寻找应用的一个基本原理是</a:t>
            </a:r>
            <a:r>
              <a:rPr lang="en-US">
                <a:solidFill>
                  <a:srgbClr val="FF0000"/>
                </a:solidFill>
              </a:rPr>
              <a:t>放缩法</a:t>
            </a:r>
            <a:r>
              <a:rPr lang="zh-CN" altLang="en-US"/>
              <a:t>（后面介绍）</a:t>
            </a:r>
            <a:endParaRPr lang="zh-CN" alt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8/9</a:t>
            </a:r>
            <a:endParaRPr lang="en-US"/>
          </a:p>
        </p:txBody>
      </p:sp>
      <p:sp>
        <p:nvSpPr>
          <p:cNvPr id="3" name="Text Placeholder 2"/>
          <p:cNvSpPr>
            <a:spLocks noGrp="1"/>
          </p:cNvSpPr>
          <p:nvPr>
            <p:ph type="body" idx="1"/>
          </p:nvPr>
        </p:nvSpPr>
        <p:spPr>
          <a:xfrm>
            <a:off x="207010" y="1350645"/>
            <a:ext cx="8749665" cy="4892040"/>
          </a:xfrm>
        </p:spPr>
        <p:txBody>
          <a:bodyPr>
            <a:normAutofit lnSpcReduction="10000"/>
          </a:bodyPr>
          <a:p>
            <a:pPr marL="342900" indent="-342900">
              <a:buFont typeface="Wingdings" panose="05000000000000000000" charset="0"/>
              <a:buChar char="o"/>
            </a:pPr>
            <a:r>
              <a:rPr lang="en-US">
                <a:solidFill>
                  <a:schemeClr val="tx1"/>
                </a:solidFill>
                <a:highlight>
                  <a:srgbClr val="FF0000"/>
                </a:highlight>
              </a:rPr>
              <a:t>超越第四步</a:t>
            </a:r>
            <a:r>
              <a:rPr lang="en-US"/>
              <a:t>。最后是对这种具有新功能的数字签名建模，得到新算法定义模型和安全定义模型。</a:t>
            </a:r>
            <a:endParaRPr lang="en-US"/>
          </a:p>
          <a:p>
            <a:pPr marL="342900" indent="-342900">
              <a:buFont typeface="Wingdings" panose="05000000000000000000" charset="0"/>
              <a:buChar char="o"/>
            </a:pPr>
            <a:endParaRPr lang="en-US"/>
          </a:p>
          <a:p>
            <a:pPr>
              <a:buFont typeface="Wingdings" panose="05000000000000000000" charset="0"/>
            </a:pPr>
            <a:r>
              <a:rPr lang="en-US"/>
              <a:t>能</a:t>
            </a:r>
            <a:r>
              <a:rPr lang="zh-CN" altLang="en-US"/>
              <a:t>成功</a:t>
            </a:r>
            <a:r>
              <a:rPr lang="en-US"/>
              <a:t>走到这一步的都是</a:t>
            </a:r>
            <a:r>
              <a:rPr lang="zh-CN" altLang="en-US"/>
              <a:t>经验非常丰富的研究人员</a:t>
            </a:r>
            <a:r>
              <a:rPr lang="en-US"/>
              <a:t>，因为面对一个全新的密码技术，研究人员需要考虑的细节实在是太多了</a:t>
            </a:r>
            <a:r>
              <a:rPr lang="zh-CN" altLang="en-US"/>
              <a:t>。</a:t>
            </a:r>
            <a:endParaRPr lang="zh-CN" altLang="en-US"/>
          </a:p>
          <a:p>
            <a:pPr>
              <a:buFont typeface="Wingdings" panose="05000000000000000000" charset="0"/>
            </a:pPr>
            <a:endParaRPr lang="zh-CN" altLang="en-US"/>
          </a:p>
          <a:p>
            <a:pPr>
              <a:buFont typeface="Wingdings" panose="05000000000000000000" charset="0"/>
            </a:pPr>
            <a:r>
              <a:rPr lang="en-US"/>
              <a:t>没有经验的研究人员经常会翻车</a:t>
            </a:r>
            <a:r>
              <a:rPr lang="zh-CN" altLang="en-US"/>
              <a:t>（定义错误）</a:t>
            </a:r>
            <a:r>
              <a:rPr lang="en-US"/>
              <a:t>。算法定义需要准确地定义新功能，而且安全模型的定义也变得更加复杂。 </a:t>
            </a:r>
            <a:endParaRPr 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9/9</a:t>
            </a:r>
            <a:endParaRPr lang="en-US"/>
          </a:p>
        </p:txBody>
      </p:sp>
      <p:sp>
        <p:nvSpPr>
          <p:cNvPr id="3" name="Text Placeholder 2"/>
          <p:cNvSpPr>
            <a:spLocks noGrp="1"/>
          </p:cNvSpPr>
          <p:nvPr>
            <p:ph type="body" idx="1"/>
          </p:nvPr>
        </p:nvSpPr>
        <p:spPr>
          <a:xfrm>
            <a:off x="207010" y="1350645"/>
            <a:ext cx="8749665" cy="4691380"/>
          </a:xfrm>
        </p:spPr>
        <p:txBody>
          <a:bodyPr>
            <a:normAutofit lnSpcReduction="10000"/>
          </a:bodyPr>
          <a:p>
            <a:pPr marL="342900" indent="-342900">
              <a:buFont typeface="Wingdings" panose="05000000000000000000" charset="0"/>
              <a:buChar char="o"/>
            </a:pPr>
            <a:r>
              <a:rPr lang="en-US">
                <a:sym typeface="+mn-ea"/>
              </a:rPr>
              <a:t>第四步之后就是方案的构造阶段。根据</a:t>
            </a:r>
            <a:r>
              <a:rPr lang="zh-CN" altLang="en-US">
                <a:sym typeface="+mn-ea"/>
              </a:rPr>
              <a:t>研究人员</a:t>
            </a:r>
            <a:r>
              <a:rPr lang="en-US">
                <a:sym typeface="+mn-ea"/>
              </a:rPr>
              <a:t>的经验，有些功能升级在理想方面很丰满，但在现实方面就很骨感，因为</a:t>
            </a:r>
            <a:r>
              <a:rPr lang="en-US">
                <a:solidFill>
                  <a:srgbClr val="1F2DA8"/>
                </a:solidFill>
                <a:sym typeface="+mn-ea"/>
              </a:rPr>
              <a:t>我们可能</a:t>
            </a:r>
            <a:r>
              <a:rPr lang="zh-CN" altLang="en-US">
                <a:solidFill>
                  <a:srgbClr val="1F2DA8"/>
                </a:solidFill>
                <a:sym typeface="+mn-ea"/>
              </a:rPr>
              <a:t>（客观原因或能力有限）</a:t>
            </a:r>
            <a:r>
              <a:rPr lang="en-US">
                <a:solidFill>
                  <a:srgbClr val="1F2DA8"/>
                </a:solidFill>
                <a:sym typeface="+mn-ea"/>
              </a:rPr>
              <a:t>无法利用现有的技术构造出满足算法定义模型和安全定义模型的方案。</a:t>
            </a:r>
            <a:endParaRPr lang="en-US"/>
          </a:p>
          <a:p>
            <a:pPr marL="342900" indent="-342900">
              <a:buFont typeface="Wingdings" panose="05000000000000000000" charset="0"/>
              <a:buChar char="o"/>
            </a:pPr>
            <a:endParaRPr lang="en-US"/>
          </a:p>
          <a:p>
            <a:pPr marL="342900" indent="-342900">
              <a:buFont typeface="Wingdings" panose="05000000000000000000" charset="0"/>
              <a:buChar char="o"/>
            </a:pPr>
            <a:r>
              <a:rPr lang="en-US">
                <a:sym typeface="+mn-ea"/>
              </a:rPr>
              <a:t>怎么办？ 还是使用relax</a:t>
            </a:r>
            <a:r>
              <a:rPr lang="zh-CN" altLang="en-US">
                <a:sym typeface="+mn-ea"/>
              </a:rPr>
              <a:t>的方法</a:t>
            </a:r>
            <a:r>
              <a:rPr lang="en-US">
                <a:sym typeface="+mn-ea"/>
              </a:rPr>
              <a:t>——后退一步海阔天空。首先，</a:t>
            </a:r>
            <a:r>
              <a:rPr lang="en-US">
                <a:highlight>
                  <a:srgbClr val="FFFF00"/>
                </a:highlight>
                <a:sym typeface="+mn-ea"/>
              </a:rPr>
              <a:t>减弱</a:t>
            </a:r>
            <a:r>
              <a:rPr lang="zh-CN" altLang="en-US">
                <a:sym typeface="+mn-ea"/>
              </a:rPr>
              <a:t>（用户的功能弱了，敌人的攻击弱了）</a:t>
            </a:r>
            <a:r>
              <a:rPr lang="en-US">
                <a:sym typeface="+mn-ea"/>
              </a:rPr>
              <a:t>这两个模型中的某一个，然后尝试第二次构造。如果多次尝试后还是不成功，那就再次调整功能，尝试第三次构造。如果还是失败，那只能</a:t>
            </a:r>
            <a:r>
              <a:rPr lang="zh-CN" altLang="en-US">
                <a:sym typeface="+mn-ea"/>
              </a:rPr>
              <a:t>暂时把这个</a:t>
            </a:r>
            <a:r>
              <a:rPr lang="en-US" altLang="zh-CN">
                <a:sym typeface="+mn-ea"/>
              </a:rPr>
              <a:t>idea</a:t>
            </a:r>
            <a:r>
              <a:rPr lang="zh-CN" altLang="en-US">
                <a:sym typeface="+mn-ea"/>
              </a:rPr>
              <a:t>放弃。</a:t>
            </a:r>
            <a:endParaRPr lang="zh-CN" altLang="en-US">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签名者超越一：盲签名</a:t>
            </a:r>
            <a:r>
              <a:rPr lang="en-US" altLang="zh-CN"/>
              <a:t>            1/6</a:t>
            </a:r>
            <a:endParaRPr lang="zh-CN" altLang="en-US"/>
          </a:p>
        </p:txBody>
      </p:sp>
      <p:sp>
        <p:nvSpPr>
          <p:cNvPr id="3" name="Text Placeholder 2"/>
          <p:cNvSpPr>
            <a:spLocks noGrp="1"/>
          </p:cNvSpPr>
          <p:nvPr>
            <p:ph type="body" idx="1"/>
          </p:nvPr>
        </p:nvSpPr>
        <p:spPr>
          <a:xfrm>
            <a:off x="207010" y="1350645"/>
            <a:ext cx="8749665" cy="4750435"/>
          </a:xfrm>
        </p:spPr>
        <p:txBody>
          <a:bodyPr/>
          <a:p>
            <a:pPr algn="ctr"/>
            <a:r>
              <a:rPr lang="zh-CN" altLang="en-US">
                <a:solidFill>
                  <a:srgbClr val="C00000"/>
                </a:solidFill>
                <a:sym typeface="+mn-ea"/>
              </a:rPr>
              <a:t>签名算法：</a:t>
            </a:r>
            <a:r>
              <a:rPr lang="en-US" altLang="zh-CN">
                <a:solidFill>
                  <a:srgbClr val="C00000"/>
                </a:solidFill>
                <a:sym typeface="+mn-ea"/>
              </a:rPr>
              <a:t>Sign(sk, m)  → S_m</a:t>
            </a:r>
            <a:endParaRPr lang="en-US">
              <a:solidFill>
                <a:srgbClr val="C00000"/>
              </a:solidFill>
            </a:endParaRPr>
          </a:p>
          <a:p>
            <a:pPr marL="457200" indent="-457200">
              <a:buFont typeface="Wingdings" panose="05000000000000000000" charset="0"/>
              <a:buChar char="o"/>
            </a:pPr>
            <a:r>
              <a:rPr lang="en-US"/>
              <a:t>老马</a:t>
            </a:r>
            <a:r>
              <a:rPr lang="en-US">
                <a:highlight>
                  <a:srgbClr val="FFFF00"/>
                </a:highlight>
              </a:rPr>
              <a:t>不能</a:t>
            </a:r>
            <a:r>
              <a:rPr lang="en-US"/>
              <a:t>知道他即将发布的消息内容m</a:t>
            </a:r>
            <a:r>
              <a:rPr lang="zh-CN" altLang="en-US"/>
              <a:t>。</a:t>
            </a:r>
            <a:endParaRPr lang="zh-CN" altLang="en-US"/>
          </a:p>
          <a:p>
            <a:pPr marL="457200" indent="-457200">
              <a:buFont typeface="Wingdings" panose="05000000000000000000" charset="0"/>
              <a:buChar char="o"/>
            </a:pPr>
            <a:r>
              <a:rPr lang="en-US"/>
              <a:t>这是一个既奇葩又危险的新签名技术。如果老马签名时看不到消息，那么小齐</a:t>
            </a:r>
            <a:r>
              <a:rPr lang="zh-CN" altLang="en-US"/>
              <a:t>（坏人）</a:t>
            </a:r>
            <a:r>
              <a:rPr lang="en-US"/>
              <a:t>可以设置消息m为</a:t>
            </a:r>
            <a:r>
              <a:rPr lang="en-US">
                <a:sym typeface="+mn-ea"/>
              </a:rPr>
              <a:t>m=</a:t>
            </a:r>
            <a:r>
              <a:rPr lang="en-US"/>
              <a:t>“</a:t>
            </a:r>
            <a:r>
              <a:rPr lang="en-US">
                <a:solidFill>
                  <a:srgbClr val="1F2DA8"/>
                </a:solidFill>
              </a:rPr>
              <a:t>老马愿意将所持有的有间银行股份无偿转让给小齐</a:t>
            </a:r>
            <a:r>
              <a:rPr lang="en-US"/>
              <a:t>”，并让老马对其签名，最终成功接管老马在有间银行的资产。</a:t>
            </a:r>
            <a:endParaRPr lang="en-US"/>
          </a:p>
          <a:p>
            <a:pPr marL="457200" indent="-457200">
              <a:buFont typeface="Wingdings" panose="05000000000000000000" charset="0"/>
              <a:buChar char="o"/>
            </a:pPr>
            <a:r>
              <a:rPr lang="en-US"/>
              <a:t>这种理解和担忧没错</a:t>
            </a:r>
            <a:r>
              <a:rPr lang="zh-CN" altLang="en-US"/>
              <a:t>（直接应用盲签名有害）</a:t>
            </a:r>
            <a:r>
              <a:rPr lang="en-US"/>
              <a:t>，但是我们可以缩小盲签名的应用范围（超越第三步）。</a:t>
            </a:r>
            <a:endParaRPr lang="en-US"/>
          </a:p>
          <a:p>
            <a:endParaRPr 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签名者超越一：盲签名</a:t>
            </a:r>
            <a:r>
              <a:rPr lang="en-US" altLang="zh-CN">
                <a:sym typeface="+mn-ea"/>
              </a:rPr>
              <a:t>            2/6</a:t>
            </a:r>
            <a:endParaRPr lang="en-US"/>
          </a:p>
        </p:txBody>
      </p:sp>
      <p:sp>
        <p:nvSpPr>
          <p:cNvPr id="3" name="Text Placeholder 2"/>
          <p:cNvSpPr>
            <a:spLocks noGrp="1"/>
          </p:cNvSpPr>
          <p:nvPr>
            <p:ph type="body" idx="1"/>
          </p:nvPr>
        </p:nvSpPr>
        <p:spPr>
          <a:xfrm>
            <a:off x="207010" y="1350645"/>
            <a:ext cx="8749665" cy="4857115"/>
          </a:xfrm>
        </p:spPr>
        <p:txBody>
          <a:bodyPr>
            <a:normAutofit fontScale="90000"/>
          </a:bodyPr>
          <a:p>
            <a:r>
              <a:rPr lang="en-US"/>
              <a:t>假如(pk,sk)是老马的公钥和私钥，盲签名可以这么应用： </a:t>
            </a:r>
            <a:endParaRPr lang="en-US"/>
          </a:p>
          <a:p>
            <a:pPr marL="342900" indent="-342900">
              <a:buFont typeface="Wingdings" panose="05000000000000000000" charset="0"/>
              <a:buChar char="o"/>
            </a:pPr>
            <a:r>
              <a:rPr lang="en-US"/>
              <a:t>老马用sk对消息签名，但</a:t>
            </a:r>
            <a:r>
              <a:rPr lang="en-US">
                <a:highlight>
                  <a:srgbClr val="FFFF00"/>
                </a:highlight>
              </a:rPr>
              <a:t>消息内容已经不重要了</a:t>
            </a:r>
            <a:r>
              <a:rPr lang="en-US"/>
              <a:t>，重要的是签名，因为老马将用法律赋予每一个签名等同于一定数额的金钱，比如100块钱。对一个消息的签名代表100块钱，对两个不同消息的两个签名代表着200块钱</a:t>
            </a:r>
            <a:r>
              <a:rPr lang="zh-CN" altLang="en-US"/>
              <a:t>（</a:t>
            </a:r>
            <a:r>
              <a:rPr lang="en-US" altLang="zh-CN"/>
              <a:t>2</a:t>
            </a:r>
            <a:r>
              <a:rPr lang="zh-CN" altLang="en-US"/>
              <a:t>个</a:t>
            </a:r>
            <a:r>
              <a:rPr lang="en-US" altLang="zh-CN"/>
              <a:t>100</a:t>
            </a:r>
            <a:r>
              <a:rPr lang="zh-CN" altLang="en-US"/>
              <a:t>块）</a:t>
            </a:r>
            <a:r>
              <a:rPr lang="en-US"/>
              <a:t>。</a:t>
            </a:r>
            <a:endParaRPr lang="en-US"/>
          </a:p>
          <a:p>
            <a:pPr marL="342900" indent="-342900">
              <a:buFont typeface="Wingdings" panose="05000000000000000000" charset="0"/>
              <a:buChar char="o"/>
            </a:pPr>
            <a:r>
              <a:rPr lang="en-US"/>
              <a:t>小明、小强和小刚可以各自向老马支付100块钱从而获得一个老马</a:t>
            </a:r>
            <a:r>
              <a:rPr lang="en-US">
                <a:highlight>
                  <a:srgbClr val="00FF00"/>
                </a:highlight>
              </a:rPr>
              <a:t>看不到消息</a:t>
            </a:r>
            <a:r>
              <a:rPr lang="zh-CN" altLang="en-US"/>
              <a:t>的</a:t>
            </a:r>
            <a:r>
              <a:rPr lang="en-US"/>
              <a:t>签名（每一位同学都随机选一个数作为签名的消息）。假设小刚得到的签名为(m, S_m)</a:t>
            </a:r>
            <a:r>
              <a:rPr lang="zh-CN" altLang="en-US"/>
              <a:t>。</a:t>
            </a:r>
            <a:endParaRPr lang="zh-CN" altLang="en-US"/>
          </a:p>
          <a:p>
            <a:pPr marL="342900" indent="-342900">
              <a:buFont typeface="Wingdings" panose="05000000000000000000" charset="0"/>
              <a:buChar char="o"/>
            </a:pPr>
            <a:r>
              <a:rPr lang="en-US"/>
              <a:t>有一天，小刚需要从电商那里购买</a:t>
            </a:r>
            <a:r>
              <a:rPr lang="zh-CN" altLang="en-US"/>
              <a:t>价值</a:t>
            </a:r>
            <a:r>
              <a:rPr lang="en-US" altLang="zh-CN"/>
              <a:t>100</a:t>
            </a:r>
            <a:r>
              <a:rPr lang="zh-CN" altLang="en-US"/>
              <a:t>块的商品</a:t>
            </a:r>
            <a:r>
              <a:rPr lang="en-US"/>
              <a:t>，并利用(m,S_m)完成支付。电商收到数字签名(m, S_m)后找老马兑现并存到自己的账户。</a:t>
            </a:r>
            <a:endParaRPr 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签名者超越一：盲签名</a:t>
            </a:r>
            <a:r>
              <a:rPr lang="en-US" altLang="zh-CN">
                <a:sym typeface="+mn-ea"/>
              </a:rPr>
              <a:t>            3/6</a:t>
            </a:r>
            <a:endParaRPr lang="en-US"/>
          </a:p>
        </p:txBody>
      </p:sp>
      <p:sp>
        <p:nvSpPr>
          <p:cNvPr id="3" name="Text Placeholder 2"/>
          <p:cNvSpPr>
            <a:spLocks noGrp="1"/>
          </p:cNvSpPr>
          <p:nvPr>
            <p:ph type="body" idx="1"/>
          </p:nvPr>
        </p:nvSpPr>
        <p:spPr>
          <a:xfrm>
            <a:off x="207010" y="1350645"/>
            <a:ext cx="8749665" cy="4857115"/>
          </a:xfrm>
        </p:spPr>
        <p:txBody>
          <a:bodyPr>
            <a:noAutofit/>
          </a:bodyPr>
          <a:p>
            <a:pPr marL="342900" indent="-342900">
              <a:lnSpc>
                <a:spcPct val="90000"/>
              </a:lnSpc>
              <a:buFont typeface="Wingdings" panose="05000000000000000000" charset="0"/>
              <a:buChar char="o"/>
            </a:pPr>
            <a:r>
              <a:rPr lang="zh-CN" altLang="en-US" sz="2600">
                <a:solidFill>
                  <a:srgbClr val="C00000"/>
                </a:solidFill>
                <a:sym typeface="+mn-ea"/>
              </a:rPr>
              <a:t>签名算法：</a:t>
            </a:r>
            <a:r>
              <a:rPr lang="en-US" altLang="zh-CN" sz="2600">
                <a:solidFill>
                  <a:srgbClr val="C00000"/>
                </a:solidFill>
                <a:sym typeface="+mn-ea"/>
              </a:rPr>
              <a:t>Sign(sk, m)  → S_m</a:t>
            </a:r>
            <a:endParaRPr lang="en-US" sz="2600">
              <a:solidFill>
                <a:srgbClr val="C00000"/>
              </a:solidFill>
            </a:endParaRPr>
          </a:p>
          <a:p>
            <a:pPr marL="342900" indent="-342900">
              <a:lnSpc>
                <a:spcPct val="90000"/>
              </a:lnSpc>
              <a:buFont typeface="Wingdings" panose="05000000000000000000" charset="0"/>
              <a:buChar char="o"/>
            </a:pPr>
            <a:r>
              <a:rPr lang="en-US" sz="2600"/>
              <a:t>传统数字签名有一个签名算法，即输入私钥sk和待签名的消息m到签名算法，在运行之后，签名者就可以得到签名。</a:t>
            </a:r>
            <a:endParaRPr lang="en-US" sz="2600"/>
          </a:p>
          <a:p>
            <a:pPr marL="342900" indent="-342900">
              <a:lnSpc>
                <a:spcPct val="90000"/>
              </a:lnSpc>
              <a:buFont typeface="Wingdings" panose="05000000000000000000" charset="0"/>
              <a:buChar char="o"/>
            </a:pPr>
            <a:r>
              <a:rPr lang="en-US" sz="2600"/>
              <a:t>在盲签名里，签名算法变成一种</a:t>
            </a:r>
            <a:r>
              <a:rPr lang="en-US" sz="2600">
                <a:highlight>
                  <a:srgbClr val="FFFF00"/>
                </a:highlight>
              </a:rPr>
              <a:t>需要双方共同输入才可以完成签名计算的协议。</a:t>
            </a:r>
            <a:r>
              <a:rPr lang="en-US" sz="2600"/>
              <a:t>签名计算者输入私钥，而签名接收者输入签名者的公钥和待签名的消息m。双方运行签名协议，在协议完成之后，签名计算者只知道他对某一个消息完成了签名，且签名接收者成功获得一个对消息m的数字签名。</a:t>
            </a:r>
            <a:endParaRPr lang="en-US" sz="2600"/>
          </a:p>
          <a:p>
            <a:pPr marL="342900" indent="-342900">
              <a:lnSpc>
                <a:spcPct val="90000"/>
              </a:lnSpc>
              <a:buFont typeface="Wingdings" panose="05000000000000000000" charset="0"/>
              <a:buChar char="o"/>
            </a:pPr>
            <a:r>
              <a:rPr lang="en-US" sz="2600"/>
              <a:t>从签名算法变成签名协议是数字签名和盲签名的唯一区别，即两者的密钥产生算法和签名验证算法完全一样。</a:t>
            </a:r>
            <a:endParaRPr lang="en-US" sz="2600"/>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签名者超越一：盲签名</a:t>
            </a:r>
            <a:r>
              <a:rPr lang="en-US" altLang="zh-CN">
                <a:sym typeface="+mn-ea"/>
              </a:rPr>
              <a:t>            4/6</a:t>
            </a:r>
            <a:endParaRPr lang="en-US"/>
          </a:p>
        </p:txBody>
      </p:sp>
      <p:sp>
        <p:nvSpPr>
          <p:cNvPr id="3" name="Text Placeholder 2"/>
          <p:cNvSpPr>
            <a:spLocks noGrp="1"/>
          </p:cNvSpPr>
          <p:nvPr>
            <p:ph type="body" idx="1"/>
          </p:nvPr>
        </p:nvSpPr>
        <p:spPr>
          <a:xfrm>
            <a:off x="207010" y="1350645"/>
            <a:ext cx="8749665" cy="1586230"/>
          </a:xfrm>
        </p:spPr>
        <p:txBody>
          <a:bodyPr>
            <a:noAutofit/>
          </a:bodyPr>
          <a:p>
            <a:pPr marL="342900" lvl="0" indent="-342900">
              <a:lnSpc>
                <a:spcPct val="90000"/>
              </a:lnSpc>
              <a:buFont typeface="Wingdings" panose="05000000000000000000" charset="0"/>
              <a:buChar char="o"/>
            </a:pPr>
            <a:r>
              <a:rPr lang="zh-CN" altLang="en-US" sz="2600">
                <a:latin typeface="+mn-lt"/>
                <a:ea typeface="+mn-ea"/>
                <a:sym typeface="+mn-ea"/>
              </a:rPr>
              <a:t>密钥算法：</a:t>
            </a:r>
            <a:r>
              <a:rPr lang="en-US" altLang="zh-CN" sz="2600">
                <a:latin typeface="+mn-lt"/>
                <a:ea typeface="+mn-ea"/>
                <a:sym typeface="+mn-ea"/>
              </a:rPr>
              <a:t>KeyGen(1^k)  → (pk,sk)</a:t>
            </a:r>
            <a:endParaRPr lang="en-US" altLang="zh-CN" sz="2600">
              <a:latin typeface="+mn-lt"/>
              <a:ea typeface="+mn-ea"/>
            </a:endParaRPr>
          </a:p>
          <a:p>
            <a:pPr marL="342900" lvl="0" indent="-342900">
              <a:lnSpc>
                <a:spcPct val="90000"/>
              </a:lnSpc>
              <a:buFont typeface="Wingdings" panose="05000000000000000000" charset="0"/>
              <a:buChar char="o"/>
            </a:pPr>
            <a:r>
              <a:rPr lang="zh-CN" altLang="en-US" sz="2600">
                <a:latin typeface="+mn-lt"/>
                <a:ea typeface="+mn-ea"/>
                <a:sym typeface="+mn-ea"/>
              </a:rPr>
              <a:t>签名协议：</a:t>
            </a:r>
            <a:r>
              <a:rPr lang="en-US" altLang="zh-CN" sz="2600">
                <a:latin typeface="+mn-lt"/>
                <a:ea typeface="+mn-ea"/>
                <a:sym typeface="+mn-ea"/>
              </a:rPr>
              <a:t>Sign</a:t>
            </a:r>
            <a:r>
              <a:rPr lang="en-US" altLang="zh-CN" sz="2600">
                <a:highlight>
                  <a:srgbClr val="FFFF00"/>
                </a:highlight>
                <a:latin typeface="+mn-lt"/>
                <a:ea typeface="+mn-ea"/>
                <a:sym typeface="+mn-ea"/>
              </a:rPr>
              <a:t>([sk]</a:t>
            </a:r>
            <a:r>
              <a:rPr lang="en-US" altLang="zh-CN" sz="2600">
                <a:latin typeface="+mn-lt"/>
                <a:ea typeface="+mn-ea"/>
                <a:sym typeface="+mn-ea"/>
              </a:rPr>
              <a:t>, </a:t>
            </a:r>
            <a:r>
              <a:rPr lang="en-US" altLang="zh-CN" sz="2600">
                <a:highlight>
                  <a:srgbClr val="00FF00"/>
                </a:highlight>
                <a:latin typeface="+mn-lt"/>
                <a:ea typeface="+mn-ea"/>
                <a:sym typeface="+mn-ea"/>
              </a:rPr>
              <a:t>[m,pk])</a:t>
            </a:r>
            <a:r>
              <a:rPr lang="en-US" altLang="zh-CN" sz="2600">
                <a:latin typeface="+mn-lt"/>
                <a:ea typeface="+mn-ea"/>
                <a:sym typeface="+mn-ea"/>
              </a:rPr>
              <a:t>  → S_m</a:t>
            </a:r>
            <a:endParaRPr lang="en-US" altLang="zh-CN" sz="2600">
              <a:latin typeface="+mn-lt"/>
              <a:ea typeface="+mn-ea"/>
            </a:endParaRPr>
          </a:p>
          <a:p>
            <a:pPr marL="342900" lvl="0" indent="-342900">
              <a:lnSpc>
                <a:spcPct val="90000"/>
              </a:lnSpc>
              <a:buFont typeface="Wingdings" panose="05000000000000000000" charset="0"/>
              <a:buChar char="o"/>
            </a:pPr>
            <a:r>
              <a:rPr lang="zh-CN" altLang="en-US" sz="2600">
                <a:latin typeface="+mn-lt"/>
                <a:ea typeface="+mn-ea"/>
                <a:sym typeface="+mn-ea"/>
              </a:rPr>
              <a:t>验证算法：</a:t>
            </a:r>
            <a:r>
              <a:rPr lang="en-US" altLang="zh-CN" sz="2600">
                <a:latin typeface="+mn-lt"/>
                <a:ea typeface="+mn-ea"/>
                <a:sym typeface="+mn-ea"/>
              </a:rPr>
              <a:t>Verify(pk, m, S_m) → T/F</a:t>
            </a:r>
            <a:endParaRPr lang="en-US" sz="2600"/>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
        <p:nvSpPr>
          <p:cNvPr id="6" name="Text Placeholder 2"/>
          <p:cNvSpPr>
            <a:spLocks noGrp="1"/>
          </p:cNvSpPr>
          <p:nvPr/>
        </p:nvSpPr>
        <p:spPr>
          <a:xfrm>
            <a:off x="6377940" y="3423920"/>
            <a:ext cx="1322705" cy="569595"/>
          </a:xfrm>
          <a:prstGeom prst="rect">
            <a:avLst/>
          </a:prstGeom>
          <a:solidFill>
            <a:schemeClr val="accent1">
              <a:lumMod val="60000"/>
              <a:lumOff val="40000"/>
            </a:schemeClr>
          </a:solidFill>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charset="0"/>
            </a:pPr>
            <a:r>
              <a:rPr lang="zh-CN" altLang="en-US" sz="2800">
                <a:sym typeface="+mn-ea"/>
              </a:rPr>
              <a:t>接收者</a:t>
            </a:r>
            <a:endParaRPr lang="zh-CN" altLang="en-US" sz="2800">
              <a:sym typeface="+mn-ea"/>
            </a:endParaRPr>
          </a:p>
        </p:txBody>
      </p:sp>
      <p:sp>
        <p:nvSpPr>
          <p:cNvPr id="7" name="Text Placeholder 2"/>
          <p:cNvSpPr>
            <a:spLocks noGrp="1"/>
          </p:cNvSpPr>
          <p:nvPr/>
        </p:nvSpPr>
        <p:spPr>
          <a:xfrm>
            <a:off x="1452245" y="3423920"/>
            <a:ext cx="1322705" cy="569595"/>
          </a:xfrm>
          <a:prstGeom prst="rect">
            <a:avLst/>
          </a:prstGeom>
          <a:solidFill>
            <a:schemeClr val="accent1">
              <a:lumMod val="60000"/>
              <a:lumOff val="40000"/>
            </a:schemeClr>
          </a:solidFill>
        </p:spPr>
        <p:txBody>
          <a:bodyPr vert="horz" lIns="91440" tIns="45720" rIns="91440" bIns="4572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800" u="none" strike="noStrike" kern="1200" cap="none" spc="0" normalizeH="0">
                <a:solidFill>
                  <a:schemeClr val="tx1"/>
                </a:solidFill>
                <a:uFillTx/>
                <a:latin typeface="Garamond" panose="02020404030301010803" charset="0"/>
                <a:ea typeface="仿宋" panose="02010609060101010101"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仿宋" panose="02010609060101010101" charset="-122"/>
                <a:ea typeface="仿宋" panose="02010609060101010101"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anose="05000000000000000000" charset="0"/>
            </a:pPr>
            <a:r>
              <a:rPr lang="zh-CN" altLang="en-US" sz="2800">
                <a:sym typeface="+mn-ea"/>
              </a:rPr>
              <a:t>签名者</a:t>
            </a:r>
            <a:endParaRPr lang="zh-CN" altLang="en-US" sz="2800">
              <a:sym typeface="+mn-ea"/>
            </a:endParaRPr>
          </a:p>
        </p:txBody>
      </p:sp>
      <p:cxnSp>
        <p:nvCxnSpPr>
          <p:cNvPr id="8" name="Straight Arrow Connector 7"/>
          <p:cNvCxnSpPr/>
          <p:nvPr/>
        </p:nvCxnSpPr>
        <p:spPr>
          <a:xfrm flipV="1">
            <a:off x="3238500" y="4430395"/>
            <a:ext cx="2802255" cy="11430"/>
          </a:xfrm>
          <a:prstGeom prst="straightConnector1">
            <a:avLst/>
          </a:prstGeom>
          <a:ln w="0" cmpd="sng">
            <a:solidFill>
              <a:schemeClr val="tx1"/>
            </a:solidFill>
            <a:prstDash val="solid"/>
            <a:headEnd type="triangle" w="lg" len="lg"/>
            <a:tailEnd type="triangle" w="lg" len="lg"/>
          </a:ln>
        </p:spPr>
        <p:style>
          <a:lnRef idx="2">
            <a:schemeClr val="accent1"/>
          </a:lnRef>
          <a:fillRef idx="0">
            <a:srgbClr val="FFFFFF"/>
          </a:fillRef>
          <a:effectRef idx="0">
            <a:srgbClr val="FFFFFF"/>
          </a:effectRef>
          <a:fontRef idx="minor">
            <a:schemeClr val="tx1"/>
          </a:fontRef>
        </p:style>
      </p:cxnSp>
      <p:sp>
        <p:nvSpPr>
          <p:cNvPr id="12" name="Text Box 11"/>
          <p:cNvSpPr txBox="1"/>
          <p:nvPr/>
        </p:nvSpPr>
        <p:spPr>
          <a:xfrm>
            <a:off x="3322320" y="4037330"/>
            <a:ext cx="2621915" cy="368300"/>
          </a:xfrm>
          <a:prstGeom prst="rect">
            <a:avLst/>
          </a:prstGeom>
          <a:noFill/>
        </p:spPr>
        <p:txBody>
          <a:bodyPr wrap="square" rtlCol="0" anchor="t">
            <a:spAutoFit/>
          </a:bodyPr>
          <a:p>
            <a:pPr algn="ctr"/>
            <a:r>
              <a:rPr lang="zh-CN" altLang="en-US">
                <a:sym typeface="+mn-ea"/>
              </a:rPr>
              <a:t>交互</a:t>
            </a:r>
            <a:endParaRPr lang="zh-CN" altLang="en-US">
              <a:sym typeface="+mn-ea"/>
            </a:endParaRPr>
          </a:p>
        </p:txBody>
      </p:sp>
      <p:cxnSp>
        <p:nvCxnSpPr>
          <p:cNvPr id="10" name="Straight Arrow Connector 9"/>
          <p:cNvCxnSpPr/>
          <p:nvPr/>
        </p:nvCxnSpPr>
        <p:spPr>
          <a:xfrm flipV="1">
            <a:off x="3238500" y="4720590"/>
            <a:ext cx="2802255" cy="11430"/>
          </a:xfrm>
          <a:prstGeom prst="straightConnector1">
            <a:avLst/>
          </a:prstGeom>
          <a:ln w="0" cmpd="sng">
            <a:solidFill>
              <a:schemeClr val="tx1"/>
            </a:solidFill>
            <a:prstDash val="solid"/>
            <a:headEnd type="triangle" w="lg" len="lg"/>
            <a:tailEnd type="triangle" w="lg" len="lg"/>
          </a:ln>
        </p:spPr>
        <p:style>
          <a:lnRef idx="2">
            <a:schemeClr val="accent1"/>
          </a:lnRef>
          <a:fillRef idx="0">
            <a:srgbClr val="FFFFFF"/>
          </a:fillRef>
          <a:effectRef idx="0">
            <a:srgbClr val="FFFFFF"/>
          </a:effectRef>
          <a:fontRef idx="minor">
            <a:schemeClr val="tx1"/>
          </a:fontRef>
        </p:style>
      </p:cxnSp>
      <p:cxnSp>
        <p:nvCxnSpPr>
          <p:cNvPr id="11" name="Straight Arrow Connector 10"/>
          <p:cNvCxnSpPr/>
          <p:nvPr/>
        </p:nvCxnSpPr>
        <p:spPr>
          <a:xfrm flipV="1">
            <a:off x="3238500" y="5046980"/>
            <a:ext cx="2802255" cy="11430"/>
          </a:xfrm>
          <a:prstGeom prst="straightConnector1">
            <a:avLst/>
          </a:prstGeom>
          <a:ln w="0" cmpd="sng">
            <a:solidFill>
              <a:schemeClr val="tx1"/>
            </a:solidFill>
            <a:prstDash val="solid"/>
            <a:headEnd type="triangle" w="lg" len="lg"/>
            <a:tailEnd type="triangle" w="lg" len="lg"/>
          </a:ln>
        </p:spPr>
        <p:style>
          <a:lnRef idx="2">
            <a:schemeClr val="accent1"/>
          </a:lnRef>
          <a:fillRef idx="0">
            <a:srgbClr val="FFFFFF"/>
          </a:fillRef>
          <a:effectRef idx="0">
            <a:srgbClr val="FFFFFF"/>
          </a:effectRef>
          <a:fontRef idx="minor">
            <a:schemeClr val="tx1"/>
          </a:fontRef>
        </p:style>
      </p:cxnSp>
      <p:cxnSp>
        <p:nvCxnSpPr>
          <p:cNvPr id="14" name="Straight Arrow Connector 13"/>
          <p:cNvCxnSpPr/>
          <p:nvPr/>
        </p:nvCxnSpPr>
        <p:spPr>
          <a:xfrm>
            <a:off x="1329690" y="4627880"/>
            <a:ext cx="1621790" cy="0"/>
          </a:xfrm>
          <a:prstGeom prst="straightConnector1">
            <a:avLst/>
          </a:prstGeom>
          <a:ln>
            <a:tailEnd type="triangle" w="lg" len="lg"/>
          </a:ln>
        </p:spPr>
        <p:style>
          <a:lnRef idx="2">
            <a:schemeClr val="accent1"/>
          </a:lnRef>
          <a:fillRef idx="0">
            <a:srgbClr val="FFFFFF"/>
          </a:fillRef>
          <a:effectRef idx="0">
            <a:srgbClr val="FFFFFF"/>
          </a:effectRef>
          <a:fontRef idx="minor">
            <a:schemeClr val="tx1"/>
          </a:fontRef>
        </p:style>
      </p:cxnSp>
      <p:sp>
        <p:nvSpPr>
          <p:cNvPr id="15" name="Text Box 14"/>
          <p:cNvSpPr txBox="1"/>
          <p:nvPr/>
        </p:nvSpPr>
        <p:spPr>
          <a:xfrm>
            <a:off x="1329690" y="4116705"/>
            <a:ext cx="1445260" cy="491490"/>
          </a:xfrm>
          <a:prstGeom prst="rect">
            <a:avLst/>
          </a:prstGeom>
          <a:noFill/>
        </p:spPr>
        <p:txBody>
          <a:bodyPr wrap="square" rtlCol="0" anchor="t">
            <a:spAutoFit/>
          </a:bodyPr>
          <a:p>
            <a:pPr algn="ctr"/>
            <a:r>
              <a:rPr lang="en-US" altLang="zh-CN" sz="2600">
                <a:sym typeface="+mn-ea"/>
              </a:rPr>
              <a:t>sk</a:t>
            </a:r>
            <a:endParaRPr lang="en-US" altLang="zh-CN" sz="2600">
              <a:sym typeface="+mn-ea"/>
            </a:endParaRPr>
          </a:p>
        </p:txBody>
      </p:sp>
      <p:cxnSp>
        <p:nvCxnSpPr>
          <p:cNvPr id="16" name="Straight Arrow Connector 15"/>
          <p:cNvCxnSpPr/>
          <p:nvPr/>
        </p:nvCxnSpPr>
        <p:spPr>
          <a:xfrm>
            <a:off x="6364605" y="4647565"/>
            <a:ext cx="1621790" cy="0"/>
          </a:xfrm>
          <a:prstGeom prst="straightConnector1">
            <a:avLst/>
          </a:prstGeom>
          <a:ln>
            <a:headEnd type="triangle" w="lg" len="lg"/>
            <a:tailEnd type="none"/>
          </a:ln>
        </p:spPr>
        <p:style>
          <a:lnRef idx="2">
            <a:schemeClr val="accent1"/>
          </a:lnRef>
          <a:fillRef idx="0">
            <a:srgbClr val="FFFFFF"/>
          </a:fillRef>
          <a:effectRef idx="0">
            <a:srgbClr val="FFFFFF"/>
          </a:effectRef>
          <a:fontRef idx="minor">
            <a:schemeClr val="tx1"/>
          </a:fontRef>
        </p:style>
      </p:cxnSp>
      <p:sp>
        <p:nvSpPr>
          <p:cNvPr id="17" name="Text Box 16"/>
          <p:cNvSpPr txBox="1"/>
          <p:nvPr/>
        </p:nvSpPr>
        <p:spPr>
          <a:xfrm>
            <a:off x="6364605" y="4136390"/>
            <a:ext cx="1445260" cy="491490"/>
          </a:xfrm>
          <a:prstGeom prst="rect">
            <a:avLst/>
          </a:prstGeom>
          <a:noFill/>
        </p:spPr>
        <p:txBody>
          <a:bodyPr wrap="square" rtlCol="0" anchor="t">
            <a:spAutoFit/>
          </a:bodyPr>
          <a:p>
            <a:pPr algn="ctr"/>
            <a:r>
              <a:rPr lang="en-US" altLang="zh-CN" sz="2600">
                <a:sym typeface="+mn-ea"/>
              </a:rPr>
              <a:t>pk,m</a:t>
            </a:r>
            <a:endParaRPr lang="en-US" altLang="zh-CN" sz="2600">
              <a:sym typeface="+mn-ea"/>
            </a:endParaRPr>
          </a:p>
        </p:txBody>
      </p:sp>
      <p:cxnSp>
        <p:nvCxnSpPr>
          <p:cNvPr id="18" name="Straight Arrow Connector 17"/>
          <p:cNvCxnSpPr/>
          <p:nvPr/>
        </p:nvCxnSpPr>
        <p:spPr>
          <a:xfrm>
            <a:off x="1329690" y="5569585"/>
            <a:ext cx="1621790" cy="0"/>
          </a:xfrm>
          <a:prstGeom prst="straightConnector1">
            <a:avLst/>
          </a:prstGeom>
          <a:ln>
            <a:headEnd type="triangle" w="lg" len="lg"/>
            <a:tailEnd type="none"/>
          </a:ln>
        </p:spPr>
        <p:style>
          <a:lnRef idx="2">
            <a:schemeClr val="accent1"/>
          </a:lnRef>
          <a:fillRef idx="0">
            <a:srgbClr val="FFFFFF"/>
          </a:fillRef>
          <a:effectRef idx="0">
            <a:srgbClr val="FFFFFF"/>
          </a:effectRef>
          <a:fontRef idx="minor">
            <a:schemeClr val="tx1"/>
          </a:fontRef>
        </p:style>
      </p:cxnSp>
      <p:sp>
        <p:nvSpPr>
          <p:cNvPr id="19" name="Text Box 18"/>
          <p:cNvSpPr txBox="1"/>
          <p:nvPr/>
        </p:nvSpPr>
        <p:spPr>
          <a:xfrm>
            <a:off x="1329690" y="5058410"/>
            <a:ext cx="1445260" cy="460375"/>
          </a:xfrm>
          <a:prstGeom prst="rect">
            <a:avLst/>
          </a:prstGeom>
          <a:noFill/>
        </p:spPr>
        <p:txBody>
          <a:bodyPr wrap="square" rtlCol="0" anchor="t">
            <a:spAutoFit/>
          </a:bodyPr>
          <a:p>
            <a:pPr algn="ctr"/>
            <a:r>
              <a:rPr lang="zh-CN" altLang="en-US" sz="2400">
                <a:sym typeface="+mn-ea"/>
              </a:rPr>
              <a:t>空</a:t>
            </a:r>
            <a:endParaRPr lang="zh-CN" altLang="en-US" sz="2400">
              <a:sym typeface="+mn-ea"/>
            </a:endParaRPr>
          </a:p>
        </p:txBody>
      </p:sp>
      <p:cxnSp>
        <p:nvCxnSpPr>
          <p:cNvPr id="21" name="Straight Arrow Connector 20"/>
          <p:cNvCxnSpPr/>
          <p:nvPr/>
        </p:nvCxnSpPr>
        <p:spPr>
          <a:xfrm>
            <a:off x="6377940" y="5520055"/>
            <a:ext cx="1621790" cy="0"/>
          </a:xfrm>
          <a:prstGeom prst="straightConnector1">
            <a:avLst/>
          </a:prstGeom>
          <a:ln>
            <a:tailEnd type="triangle" w="lg" len="lg"/>
          </a:ln>
        </p:spPr>
        <p:style>
          <a:lnRef idx="2">
            <a:schemeClr val="accent1"/>
          </a:lnRef>
          <a:fillRef idx="0">
            <a:srgbClr val="FFFFFF"/>
          </a:fillRef>
          <a:effectRef idx="0">
            <a:srgbClr val="FFFFFF"/>
          </a:effectRef>
          <a:fontRef idx="minor">
            <a:schemeClr val="tx1"/>
          </a:fontRef>
        </p:style>
      </p:cxnSp>
      <p:sp>
        <p:nvSpPr>
          <p:cNvPr id="22" name="Text Box 21"/>
          <p:cNvSpPr txBox="1"/>
          <p:nvPr/>
        </p:nvSpPr>
        <p:spPr>
          <a:xfrm>
            <a:off x="6377940" y="5008880"/>
            <a:ext cx="1445260" cy="491490"/>
          </a:xfrm>
          <a:prstGeom prst="rect">
            <a:avLst/>
          </a:prstGeom>
          <a:noFill/>
        </p:spPr>
        <p:txBody>
          <a:bodyPr wrap="square" rtlCol="0" anchor="t">
            <a:spAutoFit/>
          </a:bodyPr>
          <a:p>
            <a:pPr algn="ctr"/>
            <a:r>
              <a:rPr lang="en-US" altLang="zh-CN" sz="2600">
                <a:sym typeface="+mn-ea"/>
              </a:rPr>
              <a:t>S_m</a:t>
            </a:r>
            <a:endParaRPr lang="en-US" altLang="zh-CN" sz="2600">
              <a:sym typeface="+mn-ea"/>
            </a:endParaRPr>
          </a:p>
        </p:txBody>
      </p:sp>
      <p:sp>
        <p:nvSpPr>
          <p:cNvPr id="23" name="Rectangles 22"/>
          <p:cNvSpPr/>
          <p:nvPr/>
        </p:nvSpPr>
        <p:spPr>
          <a:xfrm>
            <a:off x="502920" y="3124835"/>
            <a:ext cx="8123555" cy="2954655"/>
          </a:xfrm>
          <a:prstGeom prst="rect">
            <a:avLst/>
          </a:prstGeom>
          <a:noFill/>
          <a:ln>
            <a:solidFill>
              <a:srgbClr val="C00000"/>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签名者超越一：盲签名</a:t>
            </a:r>
            <a:r>
              <a:rPr lang="en-US" altLang="zh-CN">
                <a:sym typeface="+mn-ea"/>
              </a:rPr>
              <a:t>            5/6</a:t>
            </a:r>
            <a:endParaRPr lang="en-US"/>
          </a:p>
        </p:txBody>
      </p:sp>
      <p:sp>
        <p:nvSpPr>
          <p:cNvPr id="3" name="Text Placeholder 2"/>
          <p:cNvSpPr>
            <a:spLocks noGrp="1"/>
          </p:cNvSpPr>
          <p:nvPr>
            <p:ph type="body" idx="1"/>
          </p:nvPr>
        </p:nvSpPr>
        <p:spPr>
          <a:xfrm>
            <a:off x="207010" y="1350645"/>
            <a:ext cx="8749665" cy="5005705"/>
          </a:xfrm>
        </p:spPr>
        <p:txBody>
          <a:bodyPr>
            <a:noAutofit/>
          </a:bodyPr>
          <a:p>
            <a:pPr lvl="0">
              <a:lnSpc>
                <a:spcPct val="90000"/>
              </a:lnSpc>
              <a:buFont typeface="Wingdings" panose="05000000000000000000" charset="0"/>
            </a:pPr>
            <a:r>
              <a:rPr lang="zh-CN" altLang="en-US" sz="2600">
                <a:latin typeface="+mn-lt"/>
                <a:ea typeface="+mn-ea"/>
                <a:sym typeface="+mn-ea"/>
              </a:rPr>
              <a:t>标准安全模型</a:t>
            </a:r>
            <a:r>
              <a:rPr lang="en-US" altLang="zh-CN" sz="2600">
                <a:latin typeface="+mn-lt"/>
                <a:ea typeface="+mn-ea"/>
                <a:sym typeface="+mn-ea"/>
              </a:rPr>
              <a:t>EUF-CMA:</a:t>
            </a:r>
            <a:endParaRPr lang="zh-CN" altLang="en-US" sz="2600">
              <a:latin typeface="+mn-lt"/>
              <a:ea typeface="+mn-ea"/>
              <a:sym typeface="+mn-ea"/>
            </a:endParaRPr>
          </a:p>
          <a:p>
            <a:pPr marL="457200" indent="-457200">
              <a:lnSpc>
                <a:spcPct val="100000"/>
              </a:lnSpc>
              <a:buFont typeface="Wingdings" panose="05000000000000000000" charset="0"/>
              <a:buChar char="o"/>
            </a:pPr>
            <a:r>
              <a:rPr sz="2600">
                <a:latin typeface="仿宋" panose="02010609060101010101" charset="-122"/>
                <a:sym typeface="+mn-ea"/>
              </a:rPr>
              <a:t>敌人要求首先看到公钥</a:t>
            </a:r>
            <a:r>
              <a:rPr lang="en-US" sz="2600">
                <a:cs typeface="Garamond" panose="02020404030301010803" charset="0"/>
                <a:sym typeface="+mn-ea"/>
              </a:rPr>
              <a:t>pk</a:t>
            </a:r>
            <a:r>
              <a:rPr sz="2600">
                <a:latin typeface="仿宋" panose="02010609060101010101" charset="-122"/>
                <a:sym typeface="+mn-ea"/>
              </a:rPr>
              <a:t>，不见签名公钥就不点炮。</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敌人其次可以随心所欲地得到任意消息</a:t>
            </a:r>
            <a:r>
              <a:rPr lang="en-US" sz="2600">
                <a:cs typeface="Garamond" panose="02020404030301010803" charset="0"/>
                <a:sym typeface="+mn-ea"/>
              </a:rPr>
              <a:t>m_i</a:t>
            </a:r>
            <a:r>
              <a:rPr sz="2600">
                <a:latin typeface="仿宋" panose="02010609060101010101" charset="-122"/>
                <a:sym typeface="+mn-ea"/>
              </a:rPr>
              <a:t>的有效签名。</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敌人将伪造任意一个新消息</a:t>
            </a:r>
            <a:r>
              <a:rPr lang="en-US" sz="2600">
                <a:latin typeface="仿宋" panose="02010609060101010101" charset="-122"/>
                <a:sym typeface="+mn-ea"/>
              </a:rPr>
              <a:t>(</a:t>
            </a:r>
            <a:r>
              <a:rPr lang="zh-CN" altLang="en-US" sz="2600">
                <a:latin typeface="仿宋" panose="02010609060101010101" charset="-122"/>
                <a:sym typeface="+mn-ea"/>
              </a:rPr>
              <a:t>记为</a:t>
            </a:r>
            <a:r>
              <a:rPr lang="en-US" altLang="zh-CN" sz="2600">
                <a:cs typeface="Garamond" panose="02020404030301010803" charset="0"/>
                <a:sym typeface="+mn-ea"/>
              </a:rPr>
              <a:t>m*</a:t>
            </a:r>
            <a:r>
              <a:rPr lang="en-US" sz="2600">
                <a:latin typeface="仿宋" panose="02010609060101010101" charset="-122"/>
                <a:sym typeface="+mn-ea"/>
              </a:rPr>
              <a:t>)</a:t>
            </a:r>
            <a:r>
              <a:rPr sz="2600">
                <a:latin typeface="仿宋" panose="02010609060101010101" charset="-122"/>
                <a:sym typeface="+mn-ea"/>
              </a:rPr>
              <a:t>的</a:t>
            </a:r>
            <a:r>
              <a:rPr lang="zh-CN" sz="2600">
                <a:latin typeface="仿宋" panose="02010609060101010101" charset="-122"/>
                <a:sym typeface="+mn-ea"/>
              </a:rPr>
              <a:t>有效</a:t>
            </a:r>
            <a:r>
              <a:rPr sz="2600">
                <a:latin typeface="仿宋" panose="02010609060101010101" charset="-122"/>
                <a:sym typeface="+mn-ea"/>
              </a:rPr>
              <a:t>签名。</a:t>
            </a:r>
            <a:endParaRPr sz="2600">
              <a:latin typeface="仿宋" panose="02010609060101010101" charset="-122"/>
              <a:sym typeface="+mn-ea"/>
            </a:endParaRPr>
          </a:p>
          <a:p>
            <a:pPr>
              <a:lnSpc>
                <a:spcPct val="100000"/>
              </a:lnSpc>
              <a:buFont typeface="Wingdings" panose="05000000000000000000" charset="0"/>
            </a:pPr>
            <a:r>
              <a:rPr lang="zh-CN" sz="2600">
                <a:highlight>
                  <a:srgbClr val="FFFF00"/>
                </a:highlight>
                <a:latin typeface="仿宋" panose="02010609060101010101" charset="-122"/>
              </a:rPr>
              <a:t>说明</a:t>
            </a:r>
            <a:r>
              <a:rPr lang="zh-CN" sz="2600">
                <a:latin typeface="仿宋" panose="02010609060101010101" charset="-122"/>
              </a:rPr>
              <a:t>：在标准安全模型里，敌人可以选择任意消息，并把消息发送给（知道私钥的）挑战者。挑战者计算该消息对应的签名并返回给敌人。在盲签名的应用里， 敌人小迪可不会直接告诉挑战者他将获得哪个消息的签名。现实世界的小明、小强和小刚同样也不会告诉老马。</a:t>
            </a:r>
            <a:endParaRPr lang="zh-CN" sz="2600">
              <a:latin typeface="仿宋" panose="02010609060101010101" charset="-122"/>
            </a:endParaRPr>
          </a:p>
          <a:p>
            <a:pPr>
              <a:lnSpc>
                <a:spcPct val="100000"/>
              </a:lnSpc>
              <a:buFont typeface="Wingdings" panose="05000000000000000000" charset="0"/>
            </a:pPr>
            <a:r>
              <a:rPr lang="zh-CN" sz="2600">
                <a:highlight>
                  <a:srgbClr val="00FF00"/>
                </a:highlight>
                <a:latin typeface="仿宋" panose="02010609060101010101" charset="-122"/>
              </a:rPr>
              <a:t>问题来了</a:t>
            </a:r>
            <a:r>
              <a:rPr lang="zh-CN" sz="2600">
                <a:latin typeface="仿宋" panose="02010609060101010101" charset="-122"/>
              </a:rPr>
              <a:t>：我们怎么知道敌人伪造的</a:t>
            </a:r>
            <a:r>
              <a:rPr lang="en-US" altLang="zh-CN" sz="2600">
                <a:cs typeface="Garamond" panose="02020404030301010803" charset="0"/>
              </a:rPr>
              <a:t>m*</a:t>
            </a:r>
            <a:r>
              <a:rPr lang="zh-CN" altLang="en-US" sz="2600">
                <a:latin typeface="仿宋" panose="02010609060101010101" charset="-122"/>
              </a:rPr>
              <a:t>不是询问过的？</a:t>
            </a:r>
            <a:endParaRPr lang="zh-CN" sz="2600">
              <a:latin typeface="仿宋" panose="02010609060101010101" charset="-122"/>
            </a:endParaRPr>
          </a:p>
          <a:p>
            <a:pPr marL="342900" lvl="0" indent="-342900">
              <a:lnSpc>
                <a:spcPct val="90000"/>
              </a:lnSpc>
              <a:buFont typeface="Wingdings" panose="05000000000000000000" charset="0"/>
              <a:buChar char="o"/>
            </a:pPr>
            <a:endParaRPr lang="zh-CN" altLang="en-US" sz="2600">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内容回顾</a:t>
            </a:r>
            <a:r>
              <a:rPr lang="en-US" altLang="zh-CN"/>
              <a:t>                                1/3</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
        <p:nvSpPr>
          <p:cNvPr id="12" name="Text Box 11"/>
          <p:cNvSpPr txBox="1"/>
          <p:nvPr/>
        </p:nvSpPr>
        <p:spPr>
          <a:xfrm>
            <a:off x="347345" y="1243330"/>
            <a:ext cx="8435975" cy="4970145"/>
          </a:xfrm>
          <a:prstGeom prst="rect">
            <a:avLst/>
          </a:prstGeom>
          <a:noFill/>
        </p:spPr>
        <p:txBody>
          <a:bodyPr wrap="square" rtlCol="0" anchor="t">
            <a:noAutofit/>
          </a:bodyPr>
          <a:p>
            <a:pPr algn="l">
              <a:lnSpc>
                <a:spcPct val="110000"/>
              </a:lnSpc>
            </a:pPr>
            <a:r>
              <a:rPr lang="zh-CN" altLang="en-US" sz="2400">
                <a:uFillTx/>
                <a:sym typeface="+mn-ea"/>
              </a:rPr>
              <a:t>数字签名在</a:t>
            </a:r>
            <a:r>
              <a:rPr lang="zh-CN" altLang="en-US" sz="2400">
                <a:highlight>
                  <a:srgbClr val="FFFF00"/>
                </a:highlight>
                <a:uFillTx/>
                <a:sym typeface="+mn-ea"/>
              </a:rPr>
              <a:t>保护数据完整性方面的应用</a:t>
            </a:r>
            <a:r>
              <a:rPr lang="zh-CN" altLang="en-US" sz="2400">
                <a:uFillTx/>
                <a:sym typeface="+mn-ea"/>
              </a:rPr>
              <a:t>：</a:t>
            </a:r>
            <a:endParaRPr lang="zh-CN" altLang="en-US" sz="2400">
              <a:uFillTx/>
              <a:sym typeface="+mn-ea"/>
            </a:endParaRPr>
          </a:p>
          <a:p>
            <a:pPr algn="l">
              <a:lnSpc>
                <a:spcPct val="110000"/>
              </a:lnSpc>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老马（签名者）通过密钥算法产生一个密钥对(pk,sk)，以某种方式使得小明（验证者）相信pk的所有权属于老马。</a:t>
            </a:r>
            <a:endParaRPr lang="zh-CN" altLang="en-US" sz="2400">
              <a:uFillTx/>
              <a:sym typeface="+mn-ea"/>
            </a:endParaRPr>
          </a:p>
          <a:p>
            <a:pPr marL="342900" indent="-342900" algn="l">
              <a:lnSpc>
                <a:spcPct val="110000"/>
              </a:lnSpc>
              <a:buFont typeface="Wingdings" panose="05000000000000000000" charset="0"/>
              <a:buChar char="o"/>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当老马需要发布消息m时，他安全地取出私钥sk，把(sk, m)作为输入运行签名算法，得到消息m的签名记为</a:t>
            </a:r>
            <a:r>
              <a:rPr lang="en-US" altLang="zh-CN" sz="2400">
                <a:uFillTx/>
                <a:sym typeface="+mn-ea"/>
              </a:rPr>
              <a:t>S_m</a:t>
            </a:r>
            <a:r>
              <a:rPr lang="zh-CN" altLang="en-US" sz="2400">
                <a:uFillTx/>
                <a:sym typeface="+mn-ea"/>
              </a:rPr>
              <a:t>，最后发布消息m和签名</a:t>
            </a:r>
            <a:r>
              <a:rPr lang="en-US" altLang="zh-CN" sz="2400">
                <a:uFillTx/>
                <a:sym typeface="+mn-ea"/>
              </a:rPr>
              <a:t>S_m</a:t>
            </a:r>
            <a:r>
              <a:rPr lang="zh-CN" altLang="en-US" sz="2400">
                <a:uFillTx/>
                <a:sym typeface="+mn-ea"/>
              </a:rPr>
              <a:t>。</a:t>
            </a:r>
            <a:endParaRPr lang="zh-CN" altLang="en-US" sz="2400">
              <a:uFillTx/>
              <a:sym typeface="+mn-ea"/>
            </a:endParaRPr>
          </a:p>
          <a:p>
            <a:pPr marL="342900" indent="-342900" algn="l">
              <a:lnSpc>
                <a:spcPct val="110000"/>
              </a:lnSpc>
              <a:buFont typeface="Wingdings" panose="05000000000000000000" charset="0"/>
              <a:buChar char="o"/>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当小明收到老马发布的消息及签名后，他把(pk, m,</a:t>
            </a:r>
            <a:r>
              <a:rPr lang="en-US" altLang="zh-CN" sz="2400">
                <a:uFillTx/>
                <a:sym typeface="+mn-ea"/>
              </a:rPr>
              <a:t>S_m</a:t>
            </a:r>
            <a:r>
              <a:rPr lang="zh-CN" altLang="en-US" sz="2400">
                <a:uFillTx/>
                <a:sym typeface="+mn-ea"/>
              </a:rPr>
              <a:t>)作为输入运行验证算法。如果算法输出1，则小明接受消息m的确由老马发布。如果算法输出0，则小明拒绝接受该消息。</a:t>
            </a:r>
            <a:endParaRPr lang="zh-CN" altLang="en-US" sz="2800">
              <a:solidFill>
                <a:schemeClr val="bg1"/>
              </a:solidFill>
              <a:uFillTx/>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签名者超越一：盲签名</a:t>
            </a:r>
            <a:r>
              <a:rPr lang="en-US" altLang="zh-CN">
                <a:sym typeface="+mn-ea"/>
              </a:rPr>
              <a:t>            6/6</a:t>
            </a:r>
            <a:endParaRPr lang="en-US"/>
          </a:p>
        </p:txBody>
      </p:sp>
      <p:sp>
        <p:nvSpPr>
          <p:cNvPr id="3" name="Text Placeholder 2"/>
          <p:cNvSpPr>
            <a:spLocks noGrp="1"/>
          </p:cNvSpPr>
          <p:nvPr>
            <p:ph type="body" idx="1"/>
          </p:nvPr>
        </p:nvSpPr>
        <p:spPr>
          <a:xfrm>
            <a:off x="207010" y="1350645"/>
            <a:ext cx="8749665" cy="4834890"/>
          </a:xfrm>
        </p:spPr>
        <p:txBody>
          <a:bodyPr>
            <a:noAutofit/>
          </a:bodyPr>
          <a:p>
            <a:pPr lvl="0">
              <a:lnSpc>
                <a:spcPct val="90000"/>
              </a:lnSpc>
              <a:buFont typeface="Wingdings" panose="05000000000000000000" charset="0"/>
            </a:pPr>
            <a:r>
              <a:rPr lang="zh-CN" altLang="en-US" sz="2600">
                <a:latin typeface="+mn-lt"/>
                <a:ea typeface="+mn-ea"/>
                <a:sym typeface="+mn-ea"/>
              </a:rPr>
              <a:t>标准安全模型</a:t>
            </a:r>
            <a:r>
              <a:rPr lang="en-US" altLang="zh-CN" sz="2600">
                <a:latin typeface="+mn-lt"/>
                <a:ea typeface="+mn-ea"/>
                <a:sym typeface="+mn-ea"/>
              </a:rPr>
              <a:t>EUF-CMA:</a:t>
            </a:r>
            <a:endParaRPr lang="zh-CN" altLang="en-US" sz="2600">
              <a:latin typeface="+mn-lt"/>
              <a:ea typeface="+mn-ea"/>
              <a:sym typeface="+mn-ea"/>
            </a:endParaRPr>
          </a:p>
          <a:p>
            <a:pPr marL="457200" indent="-457200">
              <a:lnSpc>
                <a:spcPct val="100000"/>
              </a:lnSpc>
              <a:buFont typeface="Wingdings" panose="05000000000000000000" charset="0"/>
              <a:buChar char="o"/>
            </a:pPr>
            <a:r>
              <a:rPr sz="2600">
                <a:latin typeface="仿宋" panose="02010609060101010101" charset="-122"/>
                <a:sym typeface="+mn-ea"/>
              </a:rPr>
              <a:t>敌人要求首先看到公钥</a:t>
            </a:r>
            <a:r>
              <a:rPr lang="en-US" sz="2600">
                <a:cs typeface="Garamond" panose="02020404030301010803" charset="0"/>
                <a:sym typeface="+mn-ea"/>
              </a:rPr>
              <a:t>pk</a:t>
            </a:r>
            <a:r>
              <a:rPr sz="2600">
                <a:latin typeface="仿宋" panose="02010609060101010101" charset="-122"/>
                <a:sym typeface="+mn-ea"/>
              </a:rPr>
              <a:t>，不见签名公钥就不点炮。</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敌人其次可以随心所欲地得到任意消息</a:t>
            </a:r>
            <a:r>
              <a:rPr lang="en-US" sz="2600">
                <a:cs typeface="Garamond" panose="02020404030301010803" charset="0"/>
                <a:sym typeface="+mn-ea"/>
              </a:rPr>
              <a:t>m_i</a:t>
            </a:r>
            <a:r>
              <a:rPr sz="2600">
                <a:latin typeface="仿宋" panose="02010609060101010101" charset="-122"/>
                <a:sym typeface="+mn-ea"/>
              </a:rPr>
              <a:t>的有效签名。</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敌人将伪造任意一个新消息</a:t>
            </a:r>
            <a:r>
              <a:rPr lang="en-US" sz="2600">
                <a:latin typeface="仿宋" panose="02010609060101010101" charset="-122"/>
                <a:sym typeface="+mn-ea"/>
              </a:rPr>
              <a:t>(</a:t>
            </a:r>
            <a:r>
              <a:rPr lang="zh-CN" altLang="en-US" sz="2600">
                <a:latin typeface="仿宋" panose="02010609060101010101" charset="-122"/>
                <a:sym typeface="+mn-ea"/>
              </a:rPr>
              <a:t>记为</a:t>
            </a:r>
            <a:r>
              <a:rPr lang="en-US" altLang="zh-CN" sz="2600">
                <a:cs typeface="Garamond" panose="02020404030301010803" charset="0"/>
                <a:sym typeface="+mn-ea"/>
              </a:rPr>
              <a:t>m*</a:t>
            </a:r>
            <a:r>
              <a:rPr lang="en-US" sz="2600">
                <a:latin typeface="仿宋" panose="02010609060101010101" charset="-122"/>
                <a:sym typeface="+mn-ea"/>
              </a:rPr>
              <a:t>)</a:t>
            </a:r>
            <a:r>
              <a:rPr sz="2600">
                <a:latin typeface="仿宋" panose="02010609060101010101" charset="-122"/>
                <a:sym typeface="+mn-ea"/>
              </a:rPr>
              <a:t>的</a:t>
            </a:r>
            <a:r>
              <a:rPr lang="zh-CN" sz="2600">
                <a:latin typeface="仿宋" panose="02010609060101010101" charset="-122"/>
                <a:sym typeface="+mn-ea"/>
              </a:rPr>
              <a:t>有效</a:t>
            </a:r>
            <a:r>
              <a:rPr sz="2600">
                <a:latin typeface="仿宋" panose="02010609060101010101" charset="-122"/>
                <a:sym typeface="+mn-ea"/>
              </a:rPr>
              <a:t>签名。</a:t>
            </a:r>
            <a:endParaRPr sz="2600">
              <a:latin typeface="仿宋" panose="02010609060101010101" charset="-122"/>
              <a:sym typeface="+mn-ea"/>
            </a:endParaRPr>
          </a:p>
          <a:p>
            <a:pPr lvl="0">
              <a:lnSpc>
                <a:spcPct val="90000"/>
              </a:lnSpc>
              <a:buFont typeface="Wingdings" panose="05000000000000000000" charset="0"/>
            </a:pPr>
            <a:endParaRPr lang="zh-CN" altLang="en-US" sz="2600">
              <a:latin typeface="+mn-lt"/>
              <a:ea typeface="+mn-ea"/>
              <a:sym typeface="+mn-ea"/>
            </a:endParaRPr>
          </a:p>
          <a:p>
            <a:pPr lvl="0">
              <a:lnSpc>
                <a:spcPct val="90000"/>
              </a:lnSpc>
              <a:buFont typeface="Wingdings" panose="05000000000000000000" charset="0"/>
            </a:pPr>
            <a:r>
              <a:rPr lang="zh-CN" altLang="en-US" sz="2600">
                <a:highlight>
                  <a:srgbClr val="FFFF00"/>
                </a:highlight>
                <a:latin typeface="+mn-lt"/>
                <a:ea typeface="+mn-ea"/>
                <a:sym typeface="+mn-ea"/>
              </a:rPr>
              <a:t>适合盲签名的</a:t>
            </a:r>
            <a:r>
              <a:rPr lang="en-US" sz="2600">
                <a:highlight>
                  <a:srgbClr val="FFFF00"/>
                </a:highlight>
                <a:latin typeface="+mn-lt"/>
                <a:ea typeface="+mn-ea"/>
                <a:sym typeface="+mn-ea"/>
              </a:rPr>
              <a:t>n+1</a:t>
            </a:r>
            <a:r>
              <a:rPr lang="zh-CN" altLang="en-US" sz="2600">
                <a:highlight>
                  <a:srgbClr val="FFFF00"/>
                </a:highlight>
                <a:latin typeface="+mn-lt"/>
                <a:ea typeface="+mn-ea"/>
                <a:sym typeface="+mn-ea"/>
              </a:rPr>
              <a:t>安全模型</a:t>
            </a:r>
            <a:r>
              <a:rPr lang="en-US" altLang="zh-CN" sz="2600">
                <a:highlight>
                  <a:srgbClr val="FFFF00"/>
                </a:highlight>
                <a:latin typeface="+mn-lt"/>
                <a:ea typeface="+mn-ea"/>
                <a:sym typeface="+mn-ea"/>
              </a:rPr>
              <a:t>:</a:t>
            </a:r>
            <a:endParaRPr lang="zh-CN" altLang="en-US" sz="2600">
              <a:highlight>
                <a:srgbClr val="FFFF00"/>
              </a:highlight>
              <a:latin typeface="+mn-lt"/>
              <a:ea typeface="+mn-ea"/>
              <a:sym typeface="+mn-ea"/>
            </a:endParaRPr>
          </a:p>
          <a:p>
            <a:pPr marL="457200" indent="-457200">
              <a:lnSpc>
                <a:spcPct val="100000"/>
              </a:lnSpc>
              <a:buFont typeface="Wingdings" panose="05000000000000000000" charset="0"/>
              <a:buChar char="o"/>
            </a:pPr>
            <a:r>
              <a:rPr sz="2600">
                <a:latin typeface="仿宋" panose="02010609060101010101" charset="-122"/>
                <a:sym typeface="+mn-ea"/>
              </a:rPr>
              <a:t>敌人要求首先看到公钥</a:t>
            </a:r>
            <a:r>
              <a:rPr lang="en-US" sz="2600">
                <a:cs typeface="Garamond" panose="02020404030301010803" charset="0"/>
                <a:sym typeface="+mn-ea"/>
              </a:rPr>
              <a:t>pk</a:t>
            </a:r>
            <a:r>
              <a:rPr sz="2600">
                <a:latin typeface="仿宋" panose="02010609060101010101" charset="-122"/>
                <a:sym typeface="+mn-ea"/>
              </a:rPr>
              <a:t>，不见签名公钥就不点炮。</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敌人其次可以</a:t>
            </a:r>
            <a:r>
              <a:rPr lang="zh-CN" sz="2600">
                <a:latin typeface="仿宋" panose="02010609060101010101" charset="-122"/>
                <a:sym typeface="+mn-ea"/>
              </a:rPr>
              <a:t>和挑战者运行</a:t>
            </a:r>
            <a:r>
              <a:rPr lang="en-US" altLang="zh-CN" sz="2600">
                <a:cs typeface="Garamond" panose="02020404030301010803" charset="0"/>
                <a:sym typeface="+mn-ea"/>
              </a:rPr>
              <a:t>n</a:t>
            </a:r>
            <a:r>
              <a:rPr lang="zh-CN" altLang="en-US" sz="2600">
                <a:latin typeface="仿宋" panose="02010609060101010101" charset="-122"/>
                <a:sym typeface="+mn-ea"/>
              </a:rPr>
              <a:t>次的签名协议</a:t>
            </a:r>
            <a:r>
              <a:rPr sz="2600">
                <a:latin typeface="仿宋" panose="02010609060101010101" charset="-122"/>
                <a:sym typeface="+mn-ea"/>
              </a:rPr>
              <a:t>。</a:t>
            </a:r>
            <a:endParaRPr sz="2600">
              <a:latin typeface="仿宋" panose="02010609060101010101" charset="-122"/>
            </a:endParaRPr>
          </a:p>
          <a:p>
            <a:pPr marL="457200" indent="-457200">
              <a:lnSpc>
                <a:spcPct val="100000"/>
              </a:lnSpc>
              <a:buFont typeface="Wingdings" panose="05000000000000000000" charset="0"/>
              <a:buChar char="o"/>
            </a:pPr>
            <a:r>
              <a:rPr sz="2600">
                <a:latin typeface="仿宋" panose="02010609060101010101" charset="-122"/>
                <a:sym typeface="+mn-ea"/>
              </a:rPr>
              <a:t>敌人将</a:t>
            </a:r>
            <a:r>
              <a:rPr lang="zh-CN" sz="2600">
                <a:latin typeface="仿宋" panose="02010609060101010101" charset="-122"/>
                <a:sym typeface="+mn-ea"/>
              </a:rPr>
              <a:t>输出</a:t>
            </a:r>
            <a:r>
              <a:rPr lang="en-US" altLang="zh-CN" sz="2600">
                <a:cs typeface="Garamond" panose="02020404030301010803" charset="0"/>
                <a:sym typeface="+mn-ea"/>
              </a:rPr>
              <a:t>n+1</a:t>
            </a:r>
            <a:r>
              <a:rPr lang="zh-CN" altLang="en-US" sz="2600">
                <a:latin typeface="仿宋" panose="02010609060101010101" charset="-122"/>
                <a:sym typeface="+mn-ea"/>
              </a:rPr>
              <a:t>个有效不同消息的签名。</a:t>
            </a:r>
            <a:r>
              <a:rPr lang="en-US" sz="2600">
                <a:latin typeface="仿宋" panose="02010609060101010101" charset="-122"/>
                <a:sym typeface="+mn-ea"/>
              </a:rPr>
              <a:t>(</a:t>
            </a:r>
            <a:r>
              <a:rPr lang="zh-CN" altLang="en-US" sz="2600">
                <a:latin typeface="仿宋" panose="02010609060101010101" charset="-122"/>
                <a:sym typeface="+mn-ea"/>
              </a:rPr>
              <a:t>比询问多</a:t>
            </a:r>
            <a:r>
              <a:rPr lang="en-US" altLang="zh-CN" sz="2600">
                <a:latin typeface="仿宋" panose="02010609060101010101" charset="-122"/>
                <a:sym typeface="+mn-ea"/>
              </a:rPr>
              <a:t>1</a:t>
            </a:r>
            <a:r>
              <a:rPr lang="zh-CN" altLang="en-US" sz="2600">
                <a:latin typeface="仿宋" panose="02010609060101010101" charset="-122"/>
                <a:sym typeface="+mn-ea"/>
              </a:rPr>
              <a:t>个</a:t>
            </a:r>
            <a:r>
              <a:rPr lang="en-US" sz="2600">
                <a:latin typeface="仿宋" panose="02010609060101010101" charset="-122"/>
                <a:sym typeface="+mn-ea"/>
              </a:rPr>
              <a:t>)</a:t>
            </a:r>
            <a:endParaRPr sz="2600">
              <a:latin typeface="仿宋" panose="02010609060101010101" charset="-122"/>
              <a:sym typeface="+mn-ea"/>
            </a:endParaRPr>
          </a:p>
          <a:p>
            <a:pPr lvl="0">
              <a:lnSpc>
                <a:spcPct val="90000"/>
              </a:lnSpc>
              <a:buFont typeface="Wingdings" panose="05000000000000000000" charset="0"/>
            </a:pPr>
            <a:endParaRPr lang="zh-CN" altLang="en-US" sz="2600">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1/6</a:t>
            </a:r>
            <a:endParaRPr lang="zh-CN" altLang="en-US"/>
          </a:p>
        </p:txBody>
      </p:sp>
      <p:sp>
        <p:nvSpPr>
          <p:cNvPr id="3" name="Text Placeholder 2"/>
          <p:cNvSpPr>
            <a:spLocks noGrp="1"/>
          </p:cNvSpPr>
          <p:nvPr>
            <p:ph type="body" idx="1"/>
          </p:nvPr>
        </p:nvSpPr>
        <p:spPr>
          <a:xfrm>
            <a:off x="207010" y="1350645"/>
            <a:ext cx="8749665" cy="5005705"/>
          </a:xfrm>
        </p:spPr>
        <p:txBody>
          <a:bodyPr>
            <a:normAutofit fontScale="80000"/>
          </a:bodyPr>
          <a:p>
            <a:pPr algn="ctr"/>
            <a:r>
              <a:rPr lang="zh-CN" altLang="en-US">
                <a:solidFill>
                  <a:srgbClr val="C00000"/>
                </a:solidFill>
                <a:sym typeface="+mn-ea"/>
              </a:rPr>
              <a:t>签名算法：</a:t>
            </a:r>
            <a:r>
              <a:rPr lang="en-US" altLang="zh-CN">
                <a:solidFill>
                  <a:srgbClr val="C00000"/>
                </a:solidFill>
                <a:sym typeface="+mn-ea"/>
              </a:rPr>
              <a:t>Sign(sk, m)  → S_m</a:t>
            </a:r>
            <a:endParaRPr lang="en-US">
              <a:solidFill>
                <a:srgbClr val="C00000"/>
              </a:solidFill>
            </a:endParaRPr>
          </a:p>
          <a:p>
            <a:pPr marL="457200" indent="-457200">
              <a:buFont typeface="Wingdings" panose="05000000000000000000" charset="0"/>
              <a:buChar char="o"/>
            </a:pPr>
            <a:r>
              <a:t>老马</a:t>
            </a:r>
            <a:r>
              <a:rPr>
                <a:highlight>
                  <a:srgbClr val="FFFF00"/>
                </a:highlight>
              </a:rPr>
              <a:t>不能</a:t>
            </a:r>
            <a:r>
              <a:t>自己一个人完成签名计算</a:t>
            </a:r>
            <a:r>
              <a:rPr lang="zh-CN"/>
              <a:t>。</a:t>
            </a:r>
            <a:endParaRPr lang="zh-CN"/>
          </a:p>
          <a:p>
            <a:pPr marL="457200" indent="-457200">
              <a:buFont typeface="Wingdings" panose="05000000000000000000" charset="0"/>
              <a:buChar char="o"/>
            </a:pPr>
            <a:r>
              <a:rPr lang="en-US"/>
              <a:t>(</a:t>
            </a:r>
            <a:r>
              <a:rPr lang="zh-CN" altLang="en-US"/>
              <a:t>故事背景</a:t>
            </a:r>
            <a:r>
              <a:rPr lang="en-US"/>
              <a:t>)</a:t>
            </a:r>
            <a:r>
              <a:t>有间银行上市了，老马很开心。有间银行成立了一个董事会，老马担任董事长，并规定有间银行的重大经营决策需由100位董事会成员共同讨论决定。有间银行规定公司的董事大会议程内容必须经由2/3及以上董事会成员同意才具有法律执行效力，因此</a:t>
            </a:r>
            <a:r>
              <a:rPr>
                <a:solidFill>
                  <a:srgbClr val="C00000"/>
                </a:solidFill>
              </a:rPr>
              <a:t>老马不能自己一个人完成有法律意义的签名</a:t>
            </a:r>
            <a:r>
              <a:t>。</a:t>
            </a:r>
          </a:p>
          <a:p>
            <a:pPr marL="457200" indent="-457200">
              <a:buFont typeface="Wingdings" panose="05000000000000000000" charset="0"/>
              <a:buChar char="o"/>
            </a:pPr>
            <a:r>
              <a:t>在物理空间里，董事会秘书长可以打印大会议程内容，然后找2/3以上的成员（至少67位）在该文件上签字即可。在网络空间里，我们也可以通过数字签名完成类似的工作，也就是每一位董事先产生自己的密钥对(</a:t>
            </a:r>
            <a:r>
              <a:rPr lang="en-US"/>
              <a:t>pk_i,sk_i</a:t>
            </a:r>
            <a:r>
              <a:t>)，然后用私钥</a:t>
            </a:r>
            <a:r>
              <a:rPr lang="en-US"/>
              <a:t>sk_i</a:t>
            </a:r>
            <a:r>
              <a:t>对该文件签名。那么，我们能利用其它密码技术做得比传统数字签名更好吗？当然可以！这个密码技术就是门限签名（Threshold Signatures）。</a:t>
            </a: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2/6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marL="457200" indent="-457200" algn="l">
              <a:lnSpc>
                <a:spcPct val="110000"/>
              </a:lnSpc>
              <a:buFont typeface="Wingdings" panose="05000000000000000000" charset="0"/>
              <a:buChar char="o"/>
            </a:pPr>
            <a:r>
              <a:rPr>
                <a:solidFill>
                  <a:schemeClr val="tx1"/>
                </a:solidFill>
                <a:sym typeface="+mn-ea"/>
              </a:rPr>
              <a:t>在第一届董事大会上，这100位董事会成员一起产生了一个密钥对(</a:t>
            </a:r>
            <a:r>
              <a:rPr lang="en-US">
                <a:solidFill>
                  <a:schemeClr val="tx1"/>
                </a:solidFill>
                <a:sym typeface="+mn-ea"/>
              </a:rPr>
              <a:t>pk_T,sk_T</a:t>
            </a:r>
            <a:r>
              <a:rPr>
                <a:solidFill>
                  <a:schemeClr val="tx1"/>
                </a:solidFill>
                <a:sym typeface="+mn-ea"/>
              </a:rPr>
              <a:t>)，然后利用秘密共享的技术（即将给出介绍）把成功地分成100份</a:t>
            </a:r>
            <a:r>
              <a:rPr>
                <a:solidFill>
                  <a:srgbClr val="C00000"/>
                </a:solidFill>
                <a:sym typeface="+mn-ea"/>
              </a:rPr>
              <a:t>子私钥</a:t>
            </a:r>
            <a:r>
              <a:rPr>
                <a:solidFill>
                  <a:schemeClr val="tx1"/>
                </a:solidFill>
                <a:sym typeface="+mn-ea"/>
              </a:rPr>
              <a:t>。</a:t>
            </a:r>
            <a:endParaRPr>
              <a:solidFill>
                <a:schemeClr val="tx1"/>
              </a:solidFill>
              <a:sym typeface="+mn-ea"/>
            </a:endParaRPr>
          </a:p>
          <a:p>
            <a:pPr marL="457200" indent="-457200" algn="l">
              <a:lnSpc>
                <a:spcPct val="110000"/>
              </a:lnSpc>
              <a:buFont typeface="Wingdings" panose="05000000000000000000" charset="0"/>
              <a:buChar char="o"/>
            </a:pPr>
            <a:r>
              <a:rPr>
                <a:solidFill>
                  <a:schemeClr val="tx1"/>
                </a:solidFill>
                <a:sym typeface="+mn-ea"/>
              </a:rPr>
              <a:t>只要有67个以上的子私钥对同一个消息m分别签名得到</a:t>
            </a:r>
            <a:r>
              <a:rPr>
                <a:solidFill>
                  <a:schemeClr val="tx1"/>
                </a:solidFill>
                <a:highlight>
                  <a:srgbClr val="FFFF00"/>
                </a:highlight>
                <a:sym typeface="+mn-ea"/>
              </a:rPr>
              <a:t>子签名</a:t>
            </a:r>
            <a:r>
              <a:rPr>
                <a:solidFill>
                  <a:schemeClr val="tx1"/>
                </a:solidFill>
                <a:sym typeface="+mn-ea"/>
              </a:rPr>
              <a:t>，那么秘书长就可以通过这些子签名执行聚合计算，得到一个</a:t>
            </a:r>
            <a:r>
              <a:rPr lang="en-US">
                <a:solidFill>
                  <a:schemeClr val="tx1"/>
                </a:solidFill>
                <a:sym typeface="+mn-ea"/>
              </a:rPr>
              <a:t>sk_T</a:t>
            </a:r>
            <a:r>
              <a:rPr>
                <a:solidFill>
                  <a:schemeClr val="tx1"/>
                </a:solidFill>
                <a:sym typeface="+mn-ea"/>
              </a:rPr>
              <a:t>对消息m的签名，记为</a:t>
            </a:r>
            <a:r>
              <a:rPr lang="en-US">
                <a:solidFill>
                  <a:schemeClr val="tx1"/>
                </a:solidFill>
                <a:sym typeface="+mn-ea"/>
              </a:rPr>
              <a:t>S_m</a:t>
            </a:r>
            <a:r>
              <a:rPr>
                <a:solidFill>
                  <a:schemeClr val="tx1"/>
                </a:solidFill>
                <a:sym typeface="+mn-ea"/>
              </a:rPr>
              <a:t>，并且可以使用</a:t>
            </a:r>
            <a:r>
              <a:rPr lang="en-US">
                <a:solidFill>
                  <a:schemeClr val="tx1"/>
                </a:solidFill>
                <a:sym typeface="+mn-ea"/>
              </a:rPr>
              <a:t>pk_T</a:t>
            </a:r>
            <a:r>
              <a:rPr>
                <a:solidFill>
                  <a:schemeClr val="tx1"/>
                </a:solidFill>
                <a:sym typeface="+mn-ea"/>
              </a:rPr>
              <a:t>验证该签名，这就是门限签名。</a:t>
            </a:r>
            <a:endParaRPr>
              <a:solidFill>
                <a:schemeClr val="tx1"/>
              </a:solidFill>
              <a:sym typeface="+mn-ea"/>
            </a:endParaRPr>
          </a:p>
          <a:p>
            <a:pPr marL="457200" indent="-457200" algn="l">
              <a:lnSpc>
                <a:spcPct val="110000"/>
              </a:lnSpc>
              <a:buFont typeface="Wingdings" panose="05000000000000000000" charset="0"/>
              <a:buChar char="o"/>
            </a:pPr>
            <a:r>
              <a:rPr>
                <a:solidFill>
                  <a:schemeClr val="tx1"/>
                </a:solidFill>
                <a:sym typeface="+mn-ea"/>
              </a:rPr>
              <a:t>签名不要求所有董事会成员参与，只需要参与的签名者数量满足最低的门限值即可。</a:t>
            </a:r>
            <a:endParaRPr>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3/6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10000"/>
          </a:bodyPr>
          <a:p>
            <a:pPr algn="l">
              <a:lnSpc>
                <a:spcPct val="110000"/>
              </a:lnSpc>
              <a:buFont typeface="Wingdings" panose="05000000000000000000" charset="0"/>
            </a:pPr>
            <a:r>
              <a:rPr lang="zh-CN" altLang="en-US">
                <a:solidFill>
                  <a:schemeClr val="tx1"/>
                </a:solidFill>
                <a:highlight>
                  <a:srgbClr val="FFFF00"/>
                </a:highlight>
                <a:sym typeface="+mn-ea"/>
              </a:rPr>
              <a:t>好处</a:t>
            </a:r>
            <a:r>
              <a:rPr lang="zh-CN" altLang="en-US">
                <a:solidFill>
                  <a:schemeClr val="tx1"/>
                </a:solidFill>
                <a:sym typeface="+mn-ea"/>
              </a:rPr>
              <a:t>有三点：</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第一是签名验证变简单了，只需要用</a:t>
            </a:r>
            <a:r>
              <a:rPr lang="en-US" altLang="zh-CN">
                <a:solidFill>
                  <a:schemeClr val="tx1"/>
                </a:solidFill>
                <a:sym typeface="+mn-ea"/>
              </a:rPr>
              <a:t>pk_T</a:t>
            </a:r>
            <a:r>
              <a:rPr lang="zh-CN" altLang="en-US">
                <a:solidFill>
                  <a:schemeClr val="tx1"/>
                </a:solidFill>
                <a:sym typeface="+mn-ea"/>
              </a:rPr>
              <a:t>对签名进行一次验证即可，而传统数字签名需要验证至少67个签名的有效性；</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第二是签名总长度变短了，因为门限签名最终对每一个消息只有一个签名而不是67个以上的签名；</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第三是签名参与方看不到了，验证者只知道至少有67位董事会成员同意该文件内容（否则该签名是无法得到的），但不知道是哪些董事同意该文件，传统的数字签名技术无法达到这一方面的隐私保护。</a:t>
            </a:r>
            <a:endParaRPr lang="zh-CN" altLang="en-US">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4/6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10000"/>
          </a:bodyPr>
          <a:p>
            <a:pPr algn="l">
              <a:lnSpc>
                <a:spcPct val="110000"/>
              </a:lnSpc>
              <a:buFont typeface="Wingdings" panose="05000000000000000000" charset="0"/>
            </a:pPr>
            <a:r>
              <a:rPr lang="zh-CN" altLang="en-US">
                <a:solidFill>
                  <a:schemeClr val="tx1"/>
                </a:solidFill>
                <a:highlight>
                  <a:srgbClr val="FFFF00"/>
                </a:highlight>
                <a:sym typeface="+mn-ea"/>
              </a:rPr>
              <a:t>不足之处</a:t>
            </a:r>
            <a:r>
              <a:rPr lang="zh-CN" altLang="en-US">
                <a:solidFill>
                  <a:schemeClr val="tx1"/>
                </a:solidFill>
                <a:sym typeface="+mn-ea"/>
              </a:rPr>
              <a:t>：</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一旦董事会成员有变动，比如小齐退出而小曼加入，我们并不能简单地要求小齐把他的子私钥移交给小曼，因为所有数据包括私钥都容易复制，即小齐在把子私钥给小曼的同时可以复制一份自己保留。</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唯一的解决办法是所有的董事会成员重新运行门限签名，得到新的密钥对，并再一次完成私钥的秘密共享</a:t>
            </a:r>
            <a:r>
              <a:rPr lang="en-US" altLang="zh-CN">
                <a:solidFill>
                  <a:schemeClr val="tx1"/>
                </a:solidFill>
                <a:sym typeface="+mn-ea"/>
              </a:rPr>
              <a:t>(</a:t>
            </a:r>
            <a:r>
              <a:rPr lang="zh-CN" altLang="en-US">
                <a:solidFill>
                  <a:schemeClr val="tx1"/>
                </a:solidFill>
                <a:sym typeface="+mn-ea"/>
              </a:rPr>
              <a:t>这个非常麻烦和繁琐</a:t>
            </a:r>
            <a:r>
              <a:rPr lang="en-US" altLang="zh-CN">
                <a:solidFill>
                  <a:schemeClr val="tx1"/>
                </a:solidFill>
                <a:sym typeface="+mn-ea"/>
              </a:rPr>
              <a:t>)</a:t>
            </a:r>
            <a:r>
              <a:rPr lang="zh-CN" altLang="en-US">
                <a:solidFill>
                  <a:schemeClr val="tx1"/>
                </a:solidFill>
                <a:sym typeface="+mn-ea"/>
              </a:rPr>
              <a:t>。所以，门限签名的应用要求签名者成员不能经常更新。</a:t>
            </a:r>
            <a:endParaRPr lang="zh-CN" altLang="en-US">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5/6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20000"/>
          </a:bodyPr>
          <a:p>
            <a:pPr algn="l">
              <a:lnSpc>
                <a:spcPct val="110000"/>
              </a:lnSpc>
              <a:buFont typeface="Wingdings" panose="05000000000000000000" charset="0"/>
            </a:pPr>
            <a:r>
              <a:rPr lang="zh-CN" altLang="en-US">
                <a:solidFill>
                  <a:schemeClr val="tx1"/>
                </a:solidFill>
                <a:highlight>
                  <a:srgbClr val="FFFF00"/>
                </a:highlight>
                <a:sym typeface="+mn-ea"/>
              </a:rPr>
              <a:t>秘密共享（科普版）</a:t>
            </a:r>
            <a:r>
              <a:rPr lang="zh-CN" altLang="en-US">
                <a:solidFill>
                  <a:schemeClr val="tx1"/>
                </a:solidFill>
                <a:sym typeface="+mn-ea"/>
              </a:rPr>
              <a:t>：</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给定一个一元二次函数</a:t>
            </a:r>
            <a:r>
              <a:rPr lang="en-US" altLang="zh-CN">
                <a:solidFill>
                  <a:schemeClr val="tx1"/>
                </a:solidFill>
                <a:sym typeface="+mn-ea"/>
              </a:rPr>
              <a:t>f(x)=ax^2+</a:t>
            </a:r>
            <a:r>
              <a:rPr lang="zh-CN" altLang="en-US">
                <a:solidFill>
                  <a:schemeClr val="tx1"/>
                </a:solidFill>
                <a:sym typeface="+mn-ea"/>
              </a:rPr>
              <a:t>bx+c，其中c是需要共享的秘密值满足</a:t>
            </a:r>
            <a:r>
              <a:rPr lang="en-US" altLang="zh-CN">
                <a:solidFill>
                  <a:schemeClr val="tx1"/>
                </a:solidFill>
                <a:sym typeface="+mn-ea"/>
              </a:rPr>
              <a:t>f(0)=</a:t>
            </a:r>
            <a:r>
              <a:rPr lang="zh-CN" altLang="en-US">
                <a:solidFill>
                  <a:schemeClr val="tx1"/>
                </a:solidFill>
                <a:sym typeface="+mn-ea"/>
              </a:rPr>
              <a:t>c。一元二次函数可以通过函数的三个不同坐标点计算得出，从而可以得到秘密值。因此，我们可以随机选择数值</a:t>
            </a:r>
            <a:r>
              <a:rPr lang="en-US" altLang="zh-CN">
                <a:solidFill>
                  <a:schemeClr val="tx1"/>
                </a:solidFill>
                <a:sym typeface="+mn-ea"/>
              </a:rPr>
              <a:t>a</a:t>
            </a:r>
            <a:r>
              <a:rPr lang="zh-CN" altLang="en-US">
                <a:solidFill>
                  <a:schemeClr val="tx1"/>
                </a:solidFill>
                <a:sym typeface="+mn-ea"/>
              </a:rPr>
              <a:t>和</a:t>
            </a:r>
            <a:r>
              <a:rPr lang="en-US" altLang="zh-CN">
                <a:solidFill>
                  <a:schemeClr val="tx1"/>
                </a:solidFill>
                <a:sym typeface="+mn-ea"/>
              </a:rPr>
              <a:t>b</a:t>
            </a:r>
            <a:r>
              <a:rPr lang="zh-CN" altLang="en-US">
                <a:solidFill>
                  <a:schemeClr val="tx1"/>
                </a:solidFill>
                <a:sym typeface="+mn-ea"/>
              </a:rPr>
              <a:t>，而且每一位秘密共享成员拥有一个不同的坐标点</a:t>
            </a:r>
            <a:r>
              <a:rPr lang="en-US" altLang="zh-CN">
                <a:solidFill>
                  <a:schemeClr val="tx1"/>
                </a:solidFill>
                <a:sym typeface="+mn-ea"/>
              </a:rPr>
              <a:t>s_i</a:t>
            </a:r>
            <a:r>
              <a:rPr lang="zh-CN" altLang="en-US">
                <a:solidFill>
                  <a:schemeClr val="tx1"/>
                </a:solidFill>
                <a:sym typeface="+mn-ea"/>
              </a:rPr>
              <a:t>和</a:t>
            </a:r>
            <a:r>
              <a:rPr lang="en-US" altLang="zh-CN">
                <a:solidFill>
                  <a:schemeClr val="tx1"/>
                </a:solidFill>
                <a:sym typeface="+mn-ea"/>
              </a:rPr>
              <a:t>f(s_i)</a:t>
            </a:r>
            <a:r>
              <a:rPr lang="zh-CN" altLang="en-US">
                <a:solidFill>
                  <a:schemeClr val="tx1"/>
                </a:solidFill>
                <a:sym typeface="+mn-ea"/>
              </a:rPr>
              <a:t>，任何3个成员都可以一起恢复出秘密值。这就是(n,3)秘密共享技术，即秘密由n个成员共享而且任何3个成员都可以恢复出秘密值。 </a:t>
            </a:r>
            <a:endParaRPr lang="zh-CN" altLang="en-US">
              <a:solidFill>
                <a:schemeClr val="tx1"/>
              </a:solidFill>
              <a:sym typeface="+mn-ea"/>
            </a:endParaRPr>
          </a:p>
          <a:p>
            <a:pPr marL="457200" indent="-457200" algn="l">
              <a:lnSpc>
                <a:spcPct val="110000"/>
              </a:lnSpc>
              <a:buFont typeface="Wingdings" panose="05000000000000000000" charset="0"/>
              <a:buChar char="o"/>
            </a:pPr>
            <a:r>
              <a:rPr lang="zh-CN" altLang="en-US">
                <a:solidFill>
                  <a:schemeClr val="tx1"/>
                </a:solidFill>
                <a:sym typeface="+mn-ea"/>
              </a:rPr>
              <a:t>如果秘密共享要求至少k个成员才可以恢复出秘密值，那么只需要把函数从2次函数变为k-1次函数即可。</a:t>
            </a:r>
            <a:endParaRPr lang="en-US" altLang="zh-CN">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签名者超越二：门限签名</a:t>
            </a:r>
            <a:r>
              <a:rPr lang="en-US" altLang="zh-CN"/>
              <a:t>        6/6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20000"/>
          </a:bodyPr>
          <a:p>
            <a:pPr lvl="0">
              <a:lnSpc>
                <a:spcPct val="90000"/>
              </a:lnSpc>
              <a:buFont typeface="Wingdings" panose="05000000000000000000" charset="0"/>
            </a:pPr>
            <a:r>
              <a:rPr lang="zh-CN" altLang="en-US">
                <a:highlight>
                  <a:srgbClr val="FFFF00"/>
                </a:highlight>
                <a:latin typeface="+mn-lt"/>
                <a:ea typeface="+mn-ea"/>
                <a:sym typeface="+mn-ea"/>
              </a:rPr>
              <a:t>传统数字签名的算法定义：</a:t>
            </a:r>
            <a:endParaRPr lang="zh-CN" altLang="en-US">
              <a:highlight>
                <a:srgbClr val="FFFF00"/>
              </a:highlight>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  → (pk,sk)</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 m)  → S_m</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 m, S_m) → T/F</a:t>
            </a:r>
            <a:endParaRPr lang="en-US" altLang="zh-CN">
              <a:latin typeface="+mn-lt"/>
              <a:ea typeface="+mn-ea"/>
              <a:sym typeface="+mn-ea"/>
            </a:endParaRPr>
          </a:p>
          <a:p>
            <a:pPr lvl="0">
              <a:lnSpc>
                <a:spcPct val="90000"/>
              </a:lnSpc>
              <a:buFont typeface="Wingdings" panose="05000000000000000000" charset="0"/>
            </a:pPr>
            <a:endParaRPr lang="en-US" altLang="zh-CN">
              <a:solidFill>
                <a:schemeClr val="tx1"/>
              </a:solidFill>
              <a:latin typeface="+mn-lt"/>
              <a:ea typeface="+mn-ea"/>
              <a:sym typeface="+mn-ea"/>
            </a:endParaRPr>
          </a:p>
          <a:p>
            <a:pPr lvl="0">
              <a:lnSpc>
                <a:spcPct val="90000"/>
              </a:lnSpc>
              <a:buFont typeface="Wingdings" panose="05000000000000000000" charset="0"/>
            </a:pPr>
            <a:r>
              <a:rPr lang="zh-CN" altLang="en-US">
                <a:highlight>
                  <a:srgbClr val="00FF00"/>
                </a:highlight>
                <a:latin typeface="+mn-lt"/>
                <a:ea typeface="+mn-ea"/>
                <a:sym typeface="+mn-ea"/>
              </a:rPr>
              <a:t>门限签名的算法定义：</a:t>
            </a:r>
            <a:r>
              <a:rPr lang="zh-CN" altLang="en-US">
                <a:latin typeface="+mn-lt"/>
                <a:ea typeface="+mn-ea"/>
                <a:sym typeface="+mn-ea"/>
              </a:rPr>
              <a:t>（其中一种定义）</a:t>
            </a:r>
            <a:endParaRPr lang="zh-CN" altLang="en-US">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sym typeface="+mn-ea"/>
              </a:rPr>
              <a:t>密钥算法：</a:t>
            </a:r>
            <a:r>
              <a:rPr lang="en-US" altLang="zh-CN">
                <a:latin typeface="+mn-lt"/>
                <a:ea typeface="+mn-ea"/>
                <a:sym typeface="+mn-ea"/>
              </a:rPr>
              <a:t>KeyGen(1^k,n,t)  → (pk_T,sk_1,sk_2,..,sk_n)</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签名算法：</a:t>
            </a:r>
            <a:r>
              <a:rPr lang="en-US" altLang="zh-CN">
                <a:latin typeface="+mn-lt"/>
                <a:ea typeface="+mn-ea"/>
                <a:sym typeface="+mn-ea"/>
              </a:rPr>
              <a:t>Sign(sk_i, m)  → S^i_m</a:t>
            </a:r>
            <a:endParaRPr lang="en-US" altLang="zh-CN">
              <a:latin typeface="+mn-lt"/>
              <a:ea typeface="+mn-ea"/>
              <a:sym typeface="+mn-ea"/>
            </a:endParaRPr>
          </a:p>
          <a:p>
            <a:pPr marL="342900" lvl="0" indent="-342900">
              <a:lnSpc>
                <a:spcPct val="90000"/>
              </a:lnSpc>
              <a:buFont typeface="Wingdings" panose="05000000000000000000" charset="0"/>
              <a:buChar char="o"/>
            </a:pPr>
            <a:r>
              <a:rPr lang="zh-CN" altLang="en-US">
                <a:latin typeface="+mn-lt"/>
                <a:ea typeface="+mn-ea"/>
              </a:rPr>
              <a:t>合成算法：</a:t>
            </a:r>
            <a:r>
              <a:rPr lang="en-US" altLang="zh-CN">
                <a:latin typeface="+mn-lt"/>
                <a:ea typeface="+mn-ea"/>
              </a:rPr>
              <a:t>Comb(pk_T, </a:t>
            </a:r>
            <a:r>
              <a:rPr lang="en-US" altLang="zh-CN">
                <a:solidFill>
                  <a:srgbClr val="1F2DA8"/>
                </a:solidFill>
                <a:latin typeface="+mn-lt"/>
                <a:ea typeface="+mn-ea"/>
              </a:rPr>
              <a:t>{</a:t>
            </a:r>
            <a:r>
              <a:rPr lang="en-US" altLang="zh-CN">
                <a:solidFill>
                  <a:srgbClr val="1F2DA8"/>
                </a:solidFill>
                <a:latin typeface="+mn-lt"/>
                <a:ea typeface="+mn-ea"/>
                <a:sym typeface="+mn-ea"/>
              </a:rPr>
              <a:t>S^i_m: i\in T}</a:t>
            </a:r>
            <a:r>
              <a:rPr lang="en-US" altLang="zh-CN">
                <a:latin typeface="+mn-lt"/>
                <a:ea typeface="+mn-ea"/>
              </a:rPr>
              <a:t>) </a:t>
            </a:r>
            <a:r>
              <a:rPr lang="en-US" altLang="zh-CN">
                <a:latin typeface="+mn-lt"/>
                <a:ea typeface="+mn-ea"/>
                <a:sym typeface="+mn-ea"/>
              </a:rPr>
              <a:t>→ S_m</a:t>
            </a:r>
            <a:endParaRPr lang="en-US" altLang="zh-CN">
              <a:latin typeface="+mn-lt"/>
              <a:ea typeface="+mn-ea"/>
            </a:endParaRPr>
          </a:p>
          <a:p>
            <a:pPr marL="342900" lvl="0" indent="-342900">
              <a:lnSpc>
                <a:spcPct val="90000"/>
              </a:lnSpc>
              <a:buFont typeface="Wingdings" panose="05000000000000000000" charset="0"/>
              <a:buChar char="o"/>
            </a:pPr>
            <a:r>
              <a:rPr lang="zh-CN" altLang="en-US">
                <a:latin typeface="+mn-lt"/>
                <a:ea typeface="+mn-ea"/>
                <a:sym typeface="+mn-ea"/>
              </a:rPr>
              <a:t>验证算法：</a:t>
            </a:r>
            <a:r>
              <a:rPr lang="en-US" altLang="zh-CN">
                <a:latin typeface="+mn-lt"/>
                <a:ea typeface="+mn-ea"/>
                <a:sym typeface="+mn-ea"/>
              </a:rPr>
              <a:t>Verify(pk_T, m, S_m) → T/F</a:t>
            </a:r>
            <a:endParaRPr lang="en-US" altLang="zh-CN">
              <a:latin typeface="+mn-lt"/>
              <a:ea typeface="+mn-ea"/>
              <a:sym typeface="+mn-ea"/>
            </a:endParaRPr>
          </a:p>
          <a:p>
            <a:pPr lvl="0">
              <a:lnSpc>
                <a:spcPct val="90000"/>
              </a:lnSpc>
              <a:buFont typeface="Wingdings" panose="05000000000000000000" charset="0"/>
            </a:pPr>
            <a:endParaRPr lang="en-US" altLang="zh-CN">
              <a:solidFill>
                <a:schemeClr val="tx1"/>
              </a:solidFill>
              <a:latin typeface="+mn-lt"/>
              <a:ea typeface="+mn-ea"/>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1/6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algn="ctr"/>
            <a:r>
              <a:rPr lang="zh-CN" altLang="en-US">
                <a:solidFill>
                  <a:srgbClr val="C00000"/>
                </a:solidFill>
                <a:sym typeface="+mn-ea"/>
              </a:rPr>
              <a:t>签名算法：</a:t>
            </a:r>
            <a:r>
              <a:rPr lang="en-US" altLang="zh-CN">
                <a:solidFill>
                  <a:srgbClr val="C00000"/>
                </a:solidFill>
                <a:sym typeface="+mn-ea"/>
              </a:rPr>
              <a:t>Sign(sk, m)  → S_m</a:t>
            </a:r>
            <a:endParaRPr lang="en-US">
              <a:solidFill>
                <a:srgbClr val="C00000"/>
              </a:solidFill>
            </a:endParaRPr>
          </a:p>
          <a:p>
            <a:pPr marL="457200" indent="-457200">
              <a:buFont typeface="Wingdings" panose="05000000000000000000" charset="0"/>
              <a:buChar char="o"/>
            </a:pPr>
            <a:r>
              <a:t>老马</a:t>
            </a:r>
            <a:r>
              <a:rPr>
                <a:highlight>
                  <a:srgbClr val="00FF00"/>
                </a:highlight>
              </a:rPr>
              <a:t>能</a:t>
            </a:r>
            <a:r>
              <a:t>控制签名的验证（只有部分人能验证）。</a:t>
            </a:r>
          </a:p>
          <a:p>
            <a:pPr marL="457200" indent="-457200">
              <a:buFont typeface="Wingdings" panose="05000000000000000000" charset="0"/>
              <a:buChar char="o"/>
            </a:pPr>
            <a:r>
              <a:t>数字签名作为一种公钥密码技术就是用于支持数据完整性的公开验证，老马现在竟然要控制签名的验证，即</a:t>
            </a:r>
            <a:r>
              <a:rPr>
                <a:highlight>
                  <a:srgbClr val="FFFF00"/>
                </a:highlight>
              </a:rPr>
              <a:t>小明验证老马的签名需要老马的帮助</a:t>
            </a:r>
            <a:r>
              <a:t>。</a:t>
            </a:r>
          </a:p>
          <a:p>
            <a:pPr marL="457200" indent="-457200">
              <a:buFont typeface="Wingdings" panose="05000000000000000000" charset="0"/>
              <a:buChar char="o"/>
            </a:pPr>
            <a:r>
              <a:t>这种升级看起来不可理喻，因为如果小明需要老马的帮助才能验证是否为老马对m的签名，那么小明可以跳过验证直接问老马是否发布过消息m就可以。这种升级的做法看似有点多此一举。</a:t>
            </a:r>
            <a:r>
              <a:rPr lang="zh-CN"/>
              <a:t>（讲故事很重要）</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2/6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10000"/>
          </a:bodyPr>
          <a:p>
            <a:pPr marL="457200" indent="-457200" algn="l">
              <a:buFont typeface="Wingdings" panose="05000000000000000000" charset="0"/>
              <a:buChar char="o"/>
            </a:pPr>
            <a:r>
              <a:rPr lang="zh-CN"/>
              <a:t>老马不仅是有间银行的董事长，而且他还是个投资高手。最近，他很喜欢在各个网站发帖分析可以重点投资的对象。股民们每次在听从老马的建议之后都能大赚一笔。</a:t>
            </a:r>
            <a:endParaRPr lang="zh-CN"/>
          </a:p>
          <a:p>
            <a:pPr marL="457200" indent="-457200" algn="l">
              <a:buFont typeface="Wingdings" panose="05000000000000000000" charset="0"/>
              <a:buChar char="o"/>
            </a:pPr>
            <a:r>
              <a:rPr lang="zh-CN"/>
              <a:t>从此之后，股民们陆续退出老马开设的投资课程，因为认真阅读老马的这些帖子比参加老马的课程更重要和直接。老马的收入一下子少掉一大截，他郁闷得很想删帖。</a:t>
            </a:r>
            <a:endParaRPr lang="zh-CN"/>
          </a:p>
          <a:p>
            <a:pPr marL="457200" indent="-457200" algn="l">
              <a:buFont typeface="Wingdings" panose="05000000000000000000" charset="0"/>
              <a:buChar char="o"/>
            </a:pPr>
            <a:r>
              <a:rPr lang="zh-CN"/>
              <a:t>最后，当他看到密码圈的不可否认签名（Undeniable Signatures）时，他灵光一闪想到一个妙招——不仅可以继续发帖，而且还能弥补收入。</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3/6</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10000"/>
          </a:bodyPr>
          <a:p>
            <a:pPr marL="457200" indent="-457200" algn="l">
              <a:buFont typeface="Wingdings" panose="05000000000000000000" charset="0"/>
              <a:buChar char="o"/>
            </a:pPr>
            <a:r>
              <a:rPr lang="zh-CN"/>
              <a:t>首先，老马先产生自己的密钥对(pk,sk)并向股民们公布自己的公钥pk。 </a:t>
            </a:r>
            <a:endParaRPr lang="zh-CN"/>
          </a:p>
          <a:p>
            <a:pPr marL="457200" indent="-457200" algn="l">
              <a:buFont typeface="Wingdings" panose="05000000000000000000" charset="0"/>
              <a:buChar char="o"/>
            </a:pPr>
            <a:r>
              <a:rPr lang="zh-CN"/>
              <a:t>其次，老马预先准备一些真帖子（如何投资是老马认真分析出来的）和假帖子（如何投资是老马瞎掰忽悠出来的）。然后，老马通过不可否认签名技术用sk对真帖子签名，并用另一个随机选的假私钥对假帖子签名。</a:t>
            </a:r>
            <a:endParaRPr lang="zh-CN"/>
          </a:p>
          <a:p>
            <a:pPr marL="457200" indent="-457200" algn="l">
              <a:buFont typeface="Wingdings" panose="05000000000000000000" charset="0"/>
              <a:buChar char="o"/>
            </a:pPr>
            <a:r>
              <a:rPr lang="zh-CN"/>
              <a:t>最后，所有的真假帖子和它们的签名都被老马发布出来。 由于采用不可否认签名，股民们这回有点慌，因为他们无法通过签名验证知道哪些帖子属于真帖子。怎么办呢？股民们只能找老马帮忙验证签名了。</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内容回顾</a:t>
            </a:r>
            <a:r>
              <a:rPr lang="en-US" altLang="zh-CN"/>
              <a:t>                                2/3</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
        <p:nvSpPr>
          <p:cNvPr id="12" name="Text Box 11"/>
          <p:cNvSpPr txBox="1"/>
          <p:nvPr/>
        </p:nvSpPr>
        <p:spPr>
          <a:xfrm>
            <a:off x="347345" y="1243330"/>
            <a:ext cx="8435975" cy="4970145"/>
          </a:xfrm>
          <a:prstGeom prst="rect">
            <a:avLst/>
          </a:prstGeom>
          <a:noFill/>
        </p:spPr>
        <p:txBody>
          <a:bodyPr wrap="square" rtlCol="0" anchor="t">
            <a:noAutofit/>
          </a:bodyPr>
          <a:p>
            <a:pPr algn="l">
              <a:lnSpc>
                <a:spcPct val="110000"/>
              </a:lnSpc>
            </a:pPr>
            <a:r>
              <a:rPr lang="zh-CN" altLang="en-US" sz="2400">
                <a:uFillTx/>
                <a:sym typeface="+mn-ea"/>
              </a:rPr>
              <a:t>数字签名在</a:t>
            </a:r>
            <a:r>
              <a:rPr lang="zh-CN" altLang="en-US" sz="2400">
                <a:highlight>
                  <a:srgbClr val="FFFF00"/>
                </a:highlight>
                <a:uFillTx/>
                <a:sym typeface="+mn-ea"/>
              </a:rPr>
              <a:t>保护数据完整性方面的应用</a:t>
            </a:r>
            <a:r>
              <a:rPr lang="zh-CN" altLang="en-US" sz="2400">
                <a:uFillTx/>
                <a:sym typeface="+mn-ea"/>
              </a:rPr>
              <a:t>：</a:t>
            </a:r>
            <a:endParaRPr lang="zh-CN" altLang="en-US" sz="2400">
              <a:uFillTx/>
              <a:sym typeface="+mn-ea"/>
            </a:endParaRPr>
          </a:p>
          <a:p>
            <a:pPr algn="l">
              <a:lnSpc>
                <a:spcPct val="110000"/>
              </a:lnSpc>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数字签名具有保障数据完整性的功能，即任何人都无法篡改老马发布的消息内容m。</a:t>
            </a:r>
            <a:endParaRPr lang="zh-CN" altLang="en-US" sz="2400">
              <a:uFillTx/>
              <a:sym typeface="+mn-ea"/>
            </a:endParaRPr>
          </a:p>
          <a:p>
            <a:pPr marL="342900" indent="-342900" algn="l">
              <a:lnSpc>
                <a:spcPct val="110000"/>
              </a:lnSpc>
              <a:buFont typeface="Wingdings" panose="05000000000000000000" charset="0"/>
              <a:buChar char="o"/>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这是因为如果没有老马的私钥，小迪就不能成功伪造出一个篡改后的消息</a:t>
            </a:r>
            <a:r>
              <a:rPr lang="en-US" altLang="zh-CN" sz="2400">
                <a:uFillTx/>
                <a:sym typeface="+mn-ea"/>
              </a:rPr>
              <a:t>m*</a:t>
            </a:r>
            <a:r>
              <a:rPr lang="zh-CN" altLang="en-US" sz="2400">
                <a:uFillTx/>
                <a:sym typeface="+mn-ea"/>
              </a:rPr>
              <a:t>及其对应的有效签名</a:t>
            </a:r>
            <a:r>
              <a:rPr lang="en-US" altLang="zh-CN" sz="2400">
                <a:uFillTx/>
                <a:sym typeface="+mn-ea"/>
              </a:rPr>
              <a:t>(</a:t>
            </a:r>
            <a:r>
              <a:rPr lang="zh-CN" altLang="en-US" sz="2400">
                <a:uFillTx/>
                <a:sym typeface="+mn-ea"/>
              </a:rPr>
              <a:t>由安全性保障</a:t>
            </a:r>
            <a:r>
              <a:rPr lang="en-US" altLang="zh-CN" sz="2400">
                <a:uFillTx/>
                <a:sym typeface="+mn-ea"/>
              </a:rPr>
              <a:t>)</a:t>
            </a:r>
            <a:r>
              <a:rPr lang="zh-CN" altLang="en-US" sz="2400">
                <a:uFillTx/>
                <a:sym typeface="+mn-ea"/>
              </a:rPr>
              <a:t>。</a:t>
            </a:r>
            <a:endParaRPr lang="zh-CN" altLang="en-US" sz="2400">
              <a:uFillTx/>
              <a:sym typeface="+mn-ea"/>
            </a:endParaRPr>
          </a:p>
          <a:p>
            <a:pPr marL="342900" indent="-342900" algn="l">
              <a:lnSpc>
                <a:spcPct val="110000"/>
              </a:lnSpc>
              <a:buFont typeface="Wingdings" panose="05000000000000000000" charset="0"/>
              <a:buChar char="o"/>
            </a:pPr>
            <a:endParaRPr lang="zh-CN" altLang="en-US" sz="2400">
              <a:uFillTx/>
              <a:sym typeface="+mn-ea"/>
            </a:endParaRPr>
          </a:p>
          <a:p>
            <a:pPr marL="342900" indent="-342900" algn="l">
              <a:lnSpc>
                <a:spcPct val="110000"/>
              </a:lnSpc>
              <a:buFont typeface="Wingdings" panose="05000000000000000000" charset="0"/>
              <a:buChar char="o"/>
            </a:pPr>
            <a:r>
              <a:rPr lang="zh-CN" altLang="en-US" sz="2400">
                <a:uFillTx/>
                <a:sym typeface="+mn-ea"/>
              </a:rPr>
              <a:t>因此，消息虽然可以修改，但篡改后的消息将无法通过签名的验证，小明随即拒绝相信篡改后的消息</a:t>
            </a:r>
            <a:r>
              <a:rPr lang="en-US" altLang="zh-CN" sz="2400">
                <a:uFillTx/>
                <a:sym typeface="+mn-ea"/>
              </a:rPr>
              <a:t>m*</a:t>
            </a:r>
            <a:r>
              <a:rPr lang="zh-CN" altLang="en-US" sz="2400">
                <a:uFillTx/>
                <a:sym typeface="+mn-ea"/>
              </a:rPr>
              <a:t>是由老马发布的。</a:t>
            </a:r>
            <a:endParaRPr lang="zh-CN" altLang="en-US" sz="2400">
              <a:uFillTx/>
              <a:sym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4/6</a:t>
            </a:r>
            <a:endParaRPr lang="zh-CN" altLang="en-US"/>
          </a:p>
        </p:txBody>
      </p:sp>
      <p:sp>
        <p:nvSpPr>
          <p:cNvPr id="3" name="Text Placeholder 2"/>
          <p:cNvSpPr>
            <a:spLocks noGrp="1"/>
          </p:cNvSpPr>
          <p:nvPr>
            <p:ph type="body" idx="1"/>
          </p:nvPr>
        </p:nvSpPr>
        <p:spPr>
          <a:xfrm>
            <a:off x="207010" y="1350645"/>
            <a:ext cx="8749665" cy="5005705"/>
          </a:xfrm>
        </p:spPr>
        <p:txBody>
          <a:bodyPr>
            <a:normAutofit fontScale="90000" lnSpcReduction="10000"/>
          </a:bodyPr>
          <a:p>
            <a:pPr algn="l">
              <a:buFont typeface="Wingdings" panose="05000000000000000000" charset="0"/>
            </a:pPr>
            <a:r>
              <a:rPr lang="zh-CN"/>
              <a:t>不可否认签名有三个特点：</a:t>
            </a:r>
            <a:endParaRPr lang="zh-CN"/>
          </a:p>
          <a:p>
            <a:pPr marL="342900" indent="-342900" algn="l">
              <a:buFont typeface="Wingdings" panose="05000000000000000000" charset="0"/>
              <a:buChar char="o"/>
            </a:pPr>
            <a:r>
              <a:rPr lang="zh-CN"/>
              <a:t>如果该签名</a:t>
            </a:r>
            <a:r>
              <a:rPr lang="zh-CN">
                <a:highlight>
                  <a:srgbClr val="FFFF00"/>
                </a:highlight>
              </a:rPr>
              <a:t>的确是</a:t>
            </a:r>
            <a:r>
              <a:rPr lang="zh-CN"/>
              <a:t>老马用sk计算出来的，那么老马一定可以证明给股民们看。</a:t>
            </a:r>
            <a:endParaRPr lang="zh-CN"/>
          </a:p>
          <a:p>
            <a:pPr marL="342900" indent="-342900" algn="l">
              <a:buFont typeface="Wingdings" panose="05000000000000000000" charset="0"/>
              <a:buChar char="o"/>
            </a:pPr>
            <a:r>
              <a:rPr lang="zh-CN"/>
              <a:t>如果该签名</a:t>
            </a:r>
            <a:r>
              <a:rPr lang="zh-CN">
                <a:highlight>
                  <a:srgbClr val="FFFF00"/>
                </a:highlight>
              </a:rPr>
              <a:t>的确是</a:t>
            </a:r>
            <a:r>
              <a:rPr lang="zh-CN"/>
              <a:t>老马用sk计算出来的，那么老马不能耍赖证明该签名不是由自己计算产生的。</a:t>
            </a:r>
            <a:endParaRPr lang="zh-CN"/>
          </a:p>
          <a:p>
            <a:pPr marL="342900" indent="-342900" algn="l">
              <a:buFont typeface="Wingdings" panose="05000000000000000000" charset="0"/>
              <a:buChar char="o"/>
            </a:pPr>
            <a:r>
              <a:rPr lang="zh-CN"/>
              <a:t>如果该签名</a:t>
            </a:r>
            <a:r>
              <a:rPr lang="zh-CN">
                <a:highlight>
                  <a:srgbClr val="00FF00"/>
                </a:highlight>
              </a:rPr>
              <a:t>的确不是</a:t>
            </a:r>
            <a:r>
              <a:rPr lang="zh-CN"/>
              <a:t>由老马用sk计算出来的，那么老马也可以证明给股民们看。</a:t>
            </a:r>
            <a:endParaRPr lang="zh-CN"/>
          </a:p>
          <a:p>
            <a:pPr algn="l">
              <a:buFont typeface="Wingdings" panose="05000000000000000000" charset="0"/>
            </a:pPr>
            <a:r>
              <a:rPr lang="zh-CN"/>
              <a:t>有了上述三点的保障，在老马的帮助下，股民们可以区分哪些是真帖子以及哪些是假帖子。当然，</a:t>
            </a:r>
            <a:r>
              <a:rPr lang="zh-CN">
                <a:solidFill>
                  <a:srgbClr val="1F2DA8"/>
                </a:solidFill>
              </a:rPr>
              <a:t>只有缴费注册成为老马投资协会的会员，老马才会帮助</a:t>
            </a:r>
            <a:r>
              <a:rPr lang="zh-CN"/>
              <a:t>他们完成签名的验证。通过这种方式，老马又成功地从股民们那里赚到了钱，填补了课程方面收入的损失。</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5/6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marL="457200" indent="-457200" algn="l">
              <a:buFont typeface="Wingdings" panose="05000000000000000000" charset="0"/>
              <a:buChar char="o"/>
            </a:pPr>
            <a:r>
              <a:rPr lang="zh-CN"/>
              <a:t>在上述故事里，为什么老马要采用不可否认签名呢？也就是说，成为会员的股民们可以直接问老马哪些是真帖子就可以。</a:t>
            </a:r>
            <a:endParaRPr lang="zh-CN"/>
          </a:p>
          <a:p>
            <a:pPr marL="457200" indent="-457200" algn="l">
              <a:buFont typeface="Wingdings" panose="05000000000000000000" charset="0"/>
              <a:buChar char="o"/>
            </a:pPr>
            <a:r>
              <a:rPr lang="zh-CN"/>
              <a:t>老马使用这种签名是因为他做了一个霸气的保证：“凡是听从我的建议并跟进投资，如果一年内亏损10%以上，那这笔损失费用将由我老马替你承担！”而老马之前发布的真帖子和签名就是法律依据，因为老马一旦发布就再也不能否认这件事。 </a:t>
            </a:r>
            <a:endParaRPr lang="zh-CN"/>
          </a:p>
          <a:p>
            <a:pPr marL="457200" indent="-457200" algn="l">
              <a:buFont typeface="Wingdings" panose="05000000000000000000" charset="0"/>
              <a:buChar char="o"/>
            </a:pPr>
            <a:r>
              <a:rPr lang="zh-CN"/>
              <a:t>另外一个应用点：软件的验证（下载一个软件，到底是不是正版的，需要找软件公司缴费后验证）</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签名者超越三：不可否认签名</a:t>
            </a:r>
            <a:r>
              <a:rPr lang="en-US" altLang="zh-CN"/>
              <a:t>  6/6</a:t>
            </a:r>
            <a:endParaRPr lang="zh-CN" alt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
        <p:nvSpPr>
          <p:cNvPr id="6" name="Text Placeholder 5"/>
          <p:cNvSpPr/>
          <p:nvPr>
            <p:ph type="body" idx="1"/>
          </p:nvPr>
        </p:nvSpPr>
        <p:spPr>
          <a:xfrm>
            <a:off x="207010" y="1350645"/>
            <a:ext cx="8749665" cy="4783455"/>
          </a:xfrm>
        </p:spPr>
        <p:txBody>
          <a:bodyPr/>
          <a:p>
            <a:pPr lvl="0">
              <a:lnSpc>
                <a:spcPct val="90000"/>
              </a:lnSpc>
              <a:buFont typeface="Wingdings" panose="05000000000000000000" charset="0"/>
            </a:pPr>
            <a:r>
              <a:rPr lang="zh-CN" altLang="en-US" sz="2400">
                <a:highlight>
                  <a:srgbClr val="FFFF00"/>
                </a:highlight>
                <a:latin typeface="+mn-lt"/>
                <a:ea typeface="+mn-ea"/>
                <a:sym typeface="+mn-ea"/>
              </a:rPr>
              <a:t>传统数字签名的算法定义：</a:t>
            </a:r>
            <a:endParaRPr lang="zh-CN" altLang="en-US" sz="2400">
              <a:highlight>
                <a:srgbClr val="FFFF00"/>
              </a:highlight>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endParaRPr lang="en-US" sz="2400"/>
          </a:p>
          <a:p>
            <a:r>
              <a:rPr lang="zh-CN" altLang="en-US" sz="2400">
                <a:highlight>
                  <a:srgbClr val="00FF00"/>
                </a:highlight>
              </a:rPr>
              <a:t>不可否认签名的算法定义</a:t>
            </a:r>
            <a:r>
              <a:rPr lang="zh-CN" altLang="en-US" sz="2400"/>
              <a:t>：</a:t>
            </a:r>
            <a:endParaRPr lang="zh-CN" altLang="en-US" sz="2400"/>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确认协议：</a:t>
            </a:r>
            <a:r>
              <a:rPr lang="en-US" altLang="zh-CN" sz="2400">
                <a:latin typeface="+mn-lt"/>
                <a:ea typeface="+mn-ea"/>
                <a:sym typeface="+mn-ea"/>
              </a:rPr>
              <a:t>Confirm</a:t>
            </a:r>
            <a:r>
              <a:rPr lang="en-US" altLang="zh-CN" sz="2400">
                <a:latin typeface="+mn-lt"/>
                <a:ea typeface="+mn-ea"/>
                <a:sym typeface="+mn-ea"/>
              </a:rPr>
              <a:t>([sk,m] [pk, m, S_m]) → T/F</a:t>
            </a:r>
            <a:endParaRPr lang="en-US" altLang="zh-CN" sz="2400">
              <a:latin typeface="+mn-lt"/>
              <a:ea typeface="+mn-ea"/>
              <a:sym typeface="+mn-ea"/>
            </a:endParaRPr>
          </a:p>
          <a:p>
            <a:pPr marL="342900" indent="-342900">
              <a:buFont typeface="Wingdings" panose="05000000000000000000" charset="0"/>
              <a:buChar char="o"/>
            </a:pPr>
            <a:r>
              <a:rPr lang="zh-CN" altLang="en-US" sz="2400">
                <a:latin typeface="+mn-lt"/>
                <a:ea typeface="+mn-ea"/>
                <a:sym typeface="+mn-ea"/>
              </a:rPr>
              <a:t>否决协议：</a:t>
            </a:r>
            <a:r>
              <a:rPr lang="en-US" altLang="zh-CN" sz="2400">
                <a:latin typeface="+mn-lt"/>
                <a:ea typeface="+mn-ea"/>
                <a:sym typeface="+mn-ea"/>
              </a:rPr>
              <a:t>Deny([sk,m] [pk, m, F_m]) → T/F</a:t>
            </a:r>
            <a:endParaRPr lang="en-US" altLang="zh-CN" sz="2400">
              <a:latin typeface="+mn-lt"/>
              <a:ea typeface="+mn-ea"/>
              <a:sym typeface="+mn-ea"/>
            </a:endParaRPr>
          </a:p>
          <a:p>
            <a:endParaRPr lang="en-US" sz="2400"/>
          </a:p>
          <a:p>
            <a:endParaRPr lang="en-U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签名者超越四：代理签名</a:t>
            </a:r>
            <a:r>
              <a:rPr lang="en-US" altLang="zh-CN"/>
              <a:t>        1/6</a:t>
            </a:r>
            <a:endParaRPr lang="zh-CN" altLang="en-US"/>
          </a:p>
        </p:txBody>
      </p:sp>
      <p:sp>
        <p:nvSpPr>
          <p:cNvPr id="3" name="Text Placeholder 2"/>
          <p:cNvSpPr>
            <a:spLocks noGrp="1"/>
          </p:cNvSpPr>
          <p:nvPr>
            <p:ph type="body" idx="1"/>
          </p:nvPr>
        </p:nvSpPr>
        <p:spPr>
          <a:xfrm>
            <a:off x="207010" y="1350645"/>
            <a:ext cx="8749665" cy="5005705"/>
          </a:xfrm>
        </p:spPr>
        <p:txBody>
          <a:bodyPr>
            <a:normAutofit fontScale="90000"/>
          </a:bodyPr>
          <a:p>
            <a:pPr algn="ctr"/>
            <a:r>
              <a:rPr lang="zh-CN" altLang="en-US">
                <a:solidFill>
                  <a:srgbClr val="C00000"/>
                </a:solidFill>
                <a:sym typeface="+mn-ea"/>
              </a:rPr>
              <a:t>签名算法：</a:t>
            </a:r>
            <a:r>
              <a:rPr lang="en-US" altLang="zh-CN">
                <a:solidFill>
                  <a:srgbClr val="C00000"/>
                </a:solidFill>
                <a:sym typeface="+mn-ea"/>
              </a:rPr>
              <a:t>Sign(sk, m)  → S_m</a:t>
            </a:r>
            <a:endParaRPr lang="en-US">
              <a:solidFill>
                <a:srgbClr val="C00000"/>
              </a:solidFill>
            </a:endParaRPr>
          </a:p>
          <a:p>
            <a:pPr marL="457200" indent="-457200">
              <a:buFont typeface="Wingdings" panose="05000000000000000000" charset="0"/>
              <a:buChar char="o"/>
            </a:pPr>
            <a:r>
              <a:t>老马</a:t>
            </a:r>
            <a:r>
              <a:rPr>
                <a:highlight>
                  <a:srgbClr val="FFFF00"/>
                </a:highlight>
              </a:rPr>
              <a:t>能</a:t>
            </a:r>
            <a:r>
              <a:t>在不给私钥的前提下由他的秘书</a:t>
            </a:r>
            <a:r>
              <a:rPr u="sng"/>
              <a:t>来钱</a:t>
            </a:r>
            <a:r>
              <a:t>完成签名</a:t>
            </a:r>
            <a:r>
              <a:rPr lang="zh-CN"/>
              <a:t>运算</a:t>
            </a:r>
            <a:r>
              <a:t>。</a:t>
            </a:r>
          </a:p>
          <a:p>
            <a:pPr marL="457200" indent="-457200">
              <a:buFont typeface="Wingdings" panose="05000000000000000000" charset="0"/>
              <a:buChar char="o"/>
            </a:pPr>
            <a:r>
              <a:t>假如老马经常需要以董事长的名义对一些业务合同签名，但这几天老马不想处理任何工作。为了保证业务不中断，老马必须对签名权力进行移交和授权。</a:t>
            </a:r>
          </a:p>
          <a:p>
            <a:pPr marL="457200" indent="-457200">
              <a:buFont typeface="Wingdings" panose="05000000000000000000" charset="0"/>
              <a:buChar char="o"/>
            </a:pPr>
            <a:r>
              <a:t>最简单和粗暴的授权方法是老马把签名使用的私钥</a:t>
            </a:r>
            <a:r>
              <a:rPr lang="en-US"/>
              <a:t>sk</a:t>
            </a:r>
            <a:r>
              <a:t>交给秘书来钱，但是因为私钥可以随意复制，一旦老马授权给秘书来钱，他就再也不能安全地收回私钥了。</a:t>
            </a:r>
            <a:r>
              <a:rPr lang="zh-CN"/>
              <a:t>学术圈</a:t>
            </a:r>
            <a:r>
              <a:t>对签名授权这一问题提出了代理签名（Proxy Signatures），一种老马能在不给私钥的前提下授权他的秘书来钱代替他完成签名计算的方法。</a:t>
            </a: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签名者超越四：代理签名</a:t>
            </a:r>
            <a:r>
              <a:rPr lang="en-US" altLang="zh-CN"/>
              <a:t>        2/6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marL="457200" indent="-457200" algn="l">
              <a:buFont typeface="Wingdings" panose="05000000000000000000" charset="0"/>
              <a:buChar char="o"/>
            </a:pPr>
            <a:r>
              <a:rPr>
                <a:solidFill>
                  <a:schemeClr val="tx1"/>
                </a:solidFill>
                <a:sym typeface="+mn-ea"/>
              </a:rPr>
              <a:t>在密码学领域，如果秘书来钱能做某种计算但小齐却办不到，那么原因只有一个——</a:t>
            </a:r>
            <a:r>
              <a:rPr>
                <a:solidFill>
                  <a:schemeClr val="tx1"/>
                </a:solidFill>
                <a:highlight>
                  <a:srgbClr val="FFFF00"/>
                </a:highlight>
                <a:sym typeface="+mn-ea"/>
              </a:rPr>
              <a:t>就是秘书来钱知道的秘密要比小齐至少多一个</a:t>
            </a:r>
            <a:r>
              <a:rPr>
                <a:solidFill>
                  <a:schemeClr val="tx1"/>
                </a:solidFill>
                <a:sym typeface="+mn-ea"/>
              </a:rPr>
              <a:t>。</a:t>
            </a:r>
            <a:endParaRPr>
              <a:solidFill>
                <a:schemeClr val="tx1"/>
              </a:solidFill>
              <a:sym typeface="+mn-ea"/>
            </a:endParaRPr>
          </a:p>
          <a:p>
            <a:pPr marL="457200" indent="-457200" algn="l">
              <a:buFont typeface="Wingdings" panose="05000000000000000000" charset="0"/>
              <a:buChar char="o"/>
            </a:pPr>
            <a:endParaRPr>
              <a:solidFill>
                <a:schemeClr val="tx1"/>
              </a:solidFill>
              <a:sym typeface="+mn-ea"/>
            </a:endParaRPr>
          </a:p>
          <a:p>
            <a:pPr marL="457200" indent="-457200" algn="l">
              <a:buFont typeface="Wingdings" panose="05000000000000000000" charset="0"/>
              <a:buChar char="o"/>
            </a:pPr>
            <a:r>
              <a:rPr>
                <a:solidFill>
                  <a:schemeClr val="tx1"/>
                </a:solidFill>
                <a:sym typeface="+mn-ea"/>
              </a:rPr>
              <a:t>所以，在代理签名里，虽然老马没有直接把私钥</a:t>
            </a:r>
            <a:r>
              <a:rPr lang="en-US">
                <a:solidFill>
                  <a:schemeClr val="tx1"/>
                </a:solidFill>
                <a:sym typeface="+mn-ea"/>
              </a:rPr>
              <a:t>sk</a:t>
            </a:r>
            <a:r>
              <a:rPr>
                <a:solidFill>
                  <a:schemeClr val="tx1"/>
                </a:solidFill>
                <a:sym typeface="+mn-ea"/>
              </a:rPr>
              <a:t>交给秘书来钱，但老马必须计算</a:t>
            </a:r>
            <a:r>
              <a:rPr lang="zh-CN">
                <a:solidFill>
                  <a:schemeClr val="tx1"/>
                </a:solidFill>
                <a:sym typeface="+mn-ea"/>
              </a:rPr>
              <a:t>另外</a:t>
            </a:r>
            <a:r>
              <a:rPr>
                <a:solidFill>
                  <a:schemeClr val="tx1"/>
                </a:solidFill>
                <a:sym typeface="+mn-ea"/>
              </a:rPr>
              <a:t>一个秘密值交给秘书来钱，否则秘书无法代替老马行使董事长签名的权利。</a:t>
            </a:r>
            <a:endParaRPr>
              <a:solidFill>
                <a:schemeClr val="tx1"/>
              </a:solidFill>
              <a:sym typeface="+mn-ea"/>
            </a:endParaRPr>
          </a:p>
          <a:p>
            <a:pPr marL="457200" indent="-457200" algn="l">
              <a:buFont typeface="Wingdings" panose="05000000000000000000" charset="0"/>
              <a:buChar char="o"/>
            </a:pPr>
            <a:endParaRPr>
              <a:solidFill>
                <a:schemeClr val="tx1"/>
              </a:solidFill>
              <a:sym typeface="+mn-ea"/>
            </a:endParaRPr>
          </a:p>
          <a:p>
            <a:pPr marL="457200" indent="-457200" algn="l">
              <a:buFont typeface="Wingdings" panose="05000000000000000000" charset="0"/>
              <a:buChar char="o"/>
            </a:pPr>
            <a:r>
              <a:rPr lang="zh-CN">
                <a:solidFill>
                  <a:schemeClr val="tx1"/>
                </a:solidFill>
                <a:sym typeface="+mn-ea"/>
              </a:rPr>
              <a:t>如果不考虑其它功能的话，这个代理签名好像不难。</a:t>
            </a:r>
            <a:endParaRPr lang="zh-CN">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Picture 5"/>
          <p:cNvPicPr>
            <a:picLocks noChangeAspect="1"/>
          </p:cNvPicPr>
          <p:nvPr/>
        </p:nvPicPr>
        <p:blipFill>
          <a:blip r:embed="rId1"/>
          <a:srcRect b="7364"/>
          <a:stretch>
            <a:fillRect/>
          </a:stretch>
        </p:blipFill>
        <p:spPr>
          <a:xfrm>
            <a:off x="412750" y="4718050"/>
            <a:ext cx="7962900" cy="1517650"/>
          </a:xfrm>
          <a:prstGeom prst="rect">
            <a:avLst/>
          </a:prstGeom>
        </p:spPr>
      </p:pic>
      <p:sp>
        <p:nvSpPr>
          <p:cNvPr id="2" name="Title 1"/>
          <p:cNvSpPr>
            <a:spLocks noGrp="1"/>
          </p:cNvSpPr>
          <p:nvPr>
            <p:ph type="title"/>
          </p:nvPr>
        </p:nvSpPr>
        <p:spPr/>
        <p:txBody>
          <a:bodyPr/>
          <a:p>
            <a:r>
              <a:rPr lang="zh-CN" altLang="en-US"/>
              <a:t>签名者超越四：代理签名</a:t>
            </a:r>
            <a:r>
              <a:rPr lang="en-US" altLang="zh-CN"/>
              <a:t>        3/6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algn="l">
              <a:lnSpc>
                <a:spcPct val="80000"/>
              </a:lnSpc>
              <a:buFont typeface="Wingdings" panose="05000000000000000000" charset="0"/>
            </a:pPr>
            <a:r>
              <a:rPr sz="2200">
                <a:solidFill>
                  <a:schemeClr val="tx1"/>
                </a:solidFill>
                <a:sym typeface="+mn-ea"/>
              </a:rPr>
              <a:t>假如老马的密钥对为(pk,sk)，代理签名</a:t>
            </a:r>
            <a:r>
              <a:rPr lang="zh-CN" sz="2200">
                <a:solidFill>
                  <a:schemeClr val="tx1"/>
                </a:solidFill>
                <a:sym typeface="+mn-ea"/>
              </a:rPr>
              <a:t>可以这么做：</a:t>
            </a:r>
            <a:endParaRPr lang="zh-CN" sz="2200">
              <a:solidFill>
                <a:schemeClr val="tx1"/>
              </a:solidFill>
              <a:sym typeface="+mn-ea"/>
            </a:endParaRPr>
          </a:p>
          <a:p>
            <a:pPr marL="342900" indent="-342900" algn="l">
              <a:lnSpc>
                <a:spcPct val="80000"/>
              </a:lnSpc>
              <a:buFont typeface="Wingdings" panose="05000000000000000000" charset="0"/>
              <a:buChar char="o"/>
            </a:pPr>
            <a:r>
              <a:rPr sz="2200">
                <a:solidFill>
                  <a:schemeClr val="tx1"/>
                </a:solidFill>
                <a:sym typeface="+mn-ea"/>
              </a:rPr>
              <a:t>老马利用他的密钥对(pk, sk)产生一个临时密钥对(</a:t>
            </a:r>
            <a:r>
              <a:rPr lang="en-US" sz="2200">
                <a:solidFill>
                  <a:schemeClr val="tx1"/>
                </a:solidFill>
                <a:sym typeface="+mn-ea"/>
              </a:rPr>
              <a:t>pk_L,sk_L</a:t>
            </a:r>
            <a:r>
              <a:rPr sz="2200">
                <a:solidFill>
                  <a:schemeClr val="tx1"/>
                </a:solidFill>
                <a:sym typeface="+mn-ea"/>
              </a:rPr>
              <a:t>) 和一个有关授权内容的消息 W， 再用sk对W签名得</a:t>
            </a:r>
            <a:r>
              <a:rPr lang="en-US" sz="2200">
                <a:solidFill>
                  <a:schemeClr val="tx1"/>
                </a:solidFill>
                <a:sym typeface="+mn-ea"/>
              </a:rPr>
              <a:t>S_W</a:t>
            </a:r>
            <a:r>
              <a:rPr sz="2200">
                <a:solidFill>
                  <a:schemeClr val="tx1"/>
                </a:solidFill>
                <a:sym typeface="+mn-ea"/>
              </a:rPr>
              <a:t>，最后把</a:t>
            </a:r>
            <a:r>
              <a:rPr lang="en-US" sz="2200">
                <a:solidFill>
                  <a:schemeClr val="tx1"/>
                </a:solidFill>
                <a:sym typeface="+mn-ea"/>
              </a:rPr>
              <a:t> </a:t>
            </a:r>
            <a:r>
              <a:rPr sz="2200">
                <a:solidFill>
                  <a:schemeClr val="tx1"/>
                </a:solidFill>
                <a:sym typeface="+mn-ea"/>
              </a:rPr>
              <a:t>(W,</a:t>
            </a:r>
            <a:r>
              <a:rPr lang="en-US" sz="2200">
                <a:solidFill>
                  <a:schemeClr val="tx1"/>
                </a:solidFill>
                <a:sym typeface="+mn-ea"/>
              </a:rPr>
              <a:t> S_W</a:t>
            </a:r>
            <a:r>
              <a:rPr sz="2200">
                <a:solidFill>
                  <a:schemeClr val="tx1"/>
                </a:solidFill>
                <a:sym typeface="+mn-ea"/>
              </a:rPr>
              <a:t>,</a:t>
            </a:r>
            <a:r>
              <a:rPr lang="en-US" sz="2200">
                <a:solidFill>
                  <a:schemeClr val="tx1"/>
                </a:solidFill>
                <a:sym typeface="+mn-ea"/>
              </a:rPr>
              <a:t> pk_L</a:t>
            </a:r>
            <a:r>
              <a:rPr sz="2200">
                <a:solidFill>
                  <a:schemeClr val="tx1"/>
                </a:solidFill>
                <a:sym typeface="+mn-ea"/>
              </a:rPr>
              <a:t> ,</a:t>
            </a:r>
            <a:r>
              <a:rPr lang="en-US" sz="2200">
                <a:solidFill>
                  <a:schemeClr val="tx1"/>
                </a:solidFill>
                <a:sym typeface="+mn-ea"/>
              </a:rPr>
              <a:t> sk_L</a:t>
            </a:r>
            <a:r>
              <a:rPr sz="2200">
                <a:solidFill>
                  <a:schemeClr val="tx1"/>
                </a:solidFill>
                <a:sym typeface="+mn-ea"/>
              </a:rPr>
              <a:t> )交给秘书。 </a:t>
            </a:r>
            <a:endParaRPr sz="2200">
              <a:solidFill>
                <a:schemeClr val="tx1"/>
              </a:solidFill>
              <a:sym typeface="+mn-ea"/>
            </a:endParaRPr>
          </a:p>
          <a:p>
            <a:pPr marL="342900" indent="-342900" algn="l">
              <a:lnSpc>
                <a:spcPct val="80000"/>
              </a:lnSpc>
              <a:buFont typeface="Wingdings" panose="05000000000000000000" charset="0"/>
              <a:buChar char="o"/>
            </a:pPr>
            <a:r>
              <a:rPr sz="2200">
                <a:solidFill>
                  <a:schemeClr val="tx1"/>
                </a:solidFill>
                <a:sym typeface="+mn-ea"/>
              </a:rPr>
              <a:t>当秘书来钱需要行使董事长对消息m的签名时，秘书用</a:t>
            </a:r>
            <a:r>
              <a:rPr lang="en-US" sz="2200">
                <a:solidFill>
                  <a:schemeClr val="tx1"/>
                </a:solidFill>
                <a:sym typeface="+mn-ea"/>
              </a:rPr>
              <a:t>sk_L</a:t>
            </a:r>
            <a:r>
              <a:rPr sz="2200">
                <a:solidFill>
                  <a:schemeClr val="tx1"/>
                </a:solidFill>
                <a:sym typeface="+mn-ea"/>
              </a:rPr>
              <a:t>签名对消息m签名得</a:t>
            </a:r>
            <a:r>
              <a:rPr lang="en-US" sz="2200">
                <a:solidFill>
                  <a:schemeClr val="tx1"/>
                </a:solidFill>
                <a:sym typeface="+mn-ea"/>
              </a:rPr>
              <a:t>S_m</a:t>
            </a:r>
            <a:r>
              <a:rPr sz="2200">
                <a:solidFill>
                  <a:schemeClr val="tx1"/>
                </a:solidFill>
                <a:sym typeface="+mn-ea"/>
              </a:rPr>
              <a:t>, 然后把(</a:t>
            </a:r>
            <a:r>
              <a:rPr sz="2200">
                <a:sym typeface="+mn-ea"/>
              </a:rPr>
              <a:t>W,</a:t>
            </a:r>
            <a:r>
              <a:rPr lang="en-US" sz="2200">
                <a:sym typeface="+mn-ea"/>
              </a:rPr>
              <a:t> S_W</a:t>
            </a:r>
            <a:r>
              <a:rPr sz="2200">
                <a:sym typeface="+mn-ea"/>
              </a:rPr>
              <a:t>,</a:t>
            </a:r>
            <a:r>
              <a:rPr lang="en-US" sz="2200">
                <a:sym typeface="+mn-ea"/>
              </a:rPr>
              <a:t> pk_L</a:t>
            </a:r>
            <a:r>
              <a:rPr sz="2200">
                <a:sym typeface="+mn-ea"/>
              </a:rPr>
              <a:t> ,</a:t>
            </a:r>
            <a:r>
              <a:rPr lang="en-US" sz="2200">
                <a:sym typeface="+mn-ea"/>
              </a:rPr>
              <a:t> S_m</a:t>
            </a:r>
            <a:r>
              <a:rPr sz="2200">
                <a:solidFill>
                  <a:schemeClr val="tx1"/>
                </a:solidFill>
                <a:sym typeface="+mn-ea"/>
              </a:rPr>
              <a:t> )作为对消息m的代理签名。 从验证者的角度上看，既然董事长老马授权了在有效期内等同于pk，那么这意味着下有效期内的所有签名等同于董事长亲自签名。 </a:t>
            </a:r>
            <a:endParaRPr sz="2200">
              <a:solidFill>
                <a:schemeClr val="tx1"/>
              </a:solidFill>
              <a:sym typeface="+mn-ea"/>
            </a:endParaRPr>
          </a:p>
          <a:p>
            <a:pPr algn="l">
              <a:lnSpc>
                <a:spcPct val="80000"/>
              </a:lnSpc>
              <a:buFont typeface="Wingdings" panose="05000000000000000000" charset="0"/>
            </a:pPr>
            <a:r>
              <a:rPr sz="2200">
                <a:solidFill>
                  <a:schemeClr val="tx1"/>
                </a:solidFill>
                <a:sym typeface="+mn-ea"/>
              </a:rPr>
              <a:t>上述代理签名的授权撤销机制是基于时间的有效性，一旦超出指定时间，授权将会自动失效。</a:t>
            </a:r>
            <a:endParaRPr sz="22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签名者超越四：代理签名</a:t>
            </a:r>
            <a:r>
              <a:rPr lang="en-US" altLang="zh-CN"/>
              <a:t>        4/6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marL="457200" indent="-457200" algn="l">
              <a:lnSpc>
                <a:spcPct val="90000"/>
              </a:lnSpc>
              <a:buFont typeface="Wingdings" panose="05000000000000000000" charset="0"/>
              <a:buChar char="o"/>
            </a:pPr>
            <a:r>
              <a:rPr lang="en-US">
                <a:solidFill>
                  <a:schemeClr val="tx1"/>
                </a:solidFill>
                <a:sym typeface="+mn-ea"/>
              </a:rPr>
              <a:t>在我们提出一个新密码技术时，如果解决方法比较简单，我们就用更多的技术贡献来凑(</a:t>
            </a:r>
            <a:r>
              <a:rPr lang="zh-CN" altLang="en-US">
                <a:solidFill>
                  <a:schemeClr val="tx1"/>
                </a:solidFill>
                <a:sym typeface="+mn-ea"/>
              </a:rPr>
              <a:t>增加贡献量</a:t>
            </a:r>
            <a:r>
              <a:rPr lang="en-US">
                <a:solidFill>
                  <a:schemeClr val="tx1"/>
                </a:solidFill>
                <a:sym typeface="+mn-ea"/>
              </a:rPr>
              <a:t>)。</a:t>
            </a:r>
            <a:endParaRPr lang="en-US">
              <a:solidFill>
                <a:schemeClr val="tx1"/>
              </a:solidFill>
              <a:sym typeface="+mn-ea"/>
            </a:endParaRPr>
          </a:p>
          <a:p>
            <a:pPr marL="457200" indent="-457200" algn="l">
              <a:lnSpc>
                <a:spcPct val="90000"/>
              </a:lnSpc>
              <a:buFont typeface="Wingdings" panose="05000000000000000000" charset="0"/>
              <a:buChar char="o"/>
            </a:pPr>
            <a:endParaRPr lang="en-US">
              <a:solidFill>
                <a:schemeClr val="tx1"/>
              </a:solidFill>
              <a:sym typeface="+mn-ea"/>
            </a:endParaRPr>
          </a:p>
          <a:p>
            <a:pPr marL="457200" indent="-457200" algn="l">
              <a:lnSpc>
                <a:spcPct val="90000"/>
              </a:lnSpc>
              <a:buFont typeface="Wingdings" panose="05000000000000000000" charset="0"/>
              <a:buChar char="o"/>
            </a:pPr>
            <a:r>
              <a:rPr lang="en-US">
                <a:solidFill>
                  <a:schemeClr val="tx1"/>
                </a:solidFill>
                <a:sym typeface="+mn-ea"/>
              </a:rPr>
              <a:t>在上述技术方法里，每一个代理签名实际上包含着两个公钥下（pk和pk_L</a:t>
            </a:r>
            <a:r>
              <a:rPr lang="zh-CN" altLang="en-US">
                <a:solidFill>
                  <a:schemeClr val="tx1"/>
                </a:solidFill>
                <a:sym typeface="+mn-ea"/>
              </a:rPr>
              <a:t>）</a:t>
            </a:r>
            <a:r>
              <a:rPr lang="en-US">
                <a:solidFill>
                  <a:schemeClr val="tx1"/>
                </a:solidFill>
                <a:sym typeface="+mn-ea"/>
              </a:rPr>
              <a:t>的有效签名。这是一种平凡</a:t>
            </a:r>
            <a:r>
              <a:rPr lang="en-US">
                <a:solidFill>
                  <a:schemeClr val="tx1"/>
                </a:solidFill>
                <a:highlight>
                  <a:srgbClr val="FFFF00"/>
                </a:highlight>
                <a:sym typeface="+mn-ea"/>
              </a:rPr>
              <a:t>（Trivial）的解决方法</a:t>
            </a:r>
            <a:r>
              <a:rPr lang="en-US">
                <a:solidFill>
                  <a:schemeClr val="tx1"/>
                </a:solidFill>
                <a:sym typeface="+mn-ea"/>
              </a:rPr>
              <a:t>，不具有太多的技术新颖性，因为它可以基于任意的传统数字签名方案构造出来。</a:t>
            </a:r>
            <a:endParaRPr lang="en-US">
              <a:solidFill>
                <a:schemeClr val="tx1"/>
              </a:solidFill>
              <a:sym typeface="+mn-ea"/>
            </a:endParaRPr>
          </a:p>
          <a:p>
            <a:pPr marL="457200" indent="-457200" algn="l">
              <a:lnSpc>
                <a:spcPct val="90000"/>
              </a:lnSpc>
              <a:buFont typeface="Wingdings" panose="05000000000000000000" charset="0"/>
              <a:buChar char="o"/>
            </a:pPr>
            <a:r>
              <a:rPr lang="en-US">
                <a:solidFill>
                  <a:schemeClr val="tx1"/>
                </a:solidFill>
                <a:sym typeface="+mn-ea"/>
              </a:rPr>
              <a:t>能不能把两个签名捆绑在一起，使得最终的签名长度和一个签名长度差不多呢？如果可以，那么研究结果就不仅贡献了新密码技术，还贡献了方案构造技术的新颖性。</a:t>
            </a:r>
            <a:endParaRPr lang="en-US">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签名者超越四：代理签名</a:t>
            </a:r>
            <a:r>
              <a:rPr lang="en-US" altLang="zh-CN"/>
              <a:t>        5/6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lvl="0">
              <a:lnSpc>
                <a:spcPct val="70000"/>
              </a:lnSpc>
              <a:buFont typeface="Wingdings" panose="05000000000000000000" charset="0"/>
            </a:pPr>
            <a:r>
              <a:rPr lang="zh-CN" altLang="en-US" sz="2400">
                <a:highlight>
                  <a:srgbClr val="FFFF00"/>
                </a:highlight>
                <a:latin typeface="+mn-lt"/>
                <a:ea typeface="+mn-ea"/>
                <a:sym typeface="+mn-ea"/>
              </a:rPr>
              <a:t>传统数字签名的算法定义：</a:t>
            </a:r>
            <a:endParaRPr lang="zh-CN" altLang="en-US" sz="2400">
              <a:highlight>
                <a:srgbClr val="FFFF00"/>
              </a:highlight>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marL="457200" indent="-457200" algn="l">
              <a:lnSpc>
                <a:spcPct val="70000"/>
              </a:lnSpc>
              <a:buFont typeface="Wingdings" panose="05000000000000000000" charset="0"/>
              <a:buChar char="o"/>
            </a:pPr>
            <a:endParaRPr lang="en-US" sz="2400"/>
          </a:p>
          <a:p>
            <a:pPr algn="l">
              <a:lnSpc>
                <a:spcPct val="70000"/>
              </a:lnSpc>
              <a:buFont typeface="Wingdings" panose="05000000000000000000" charset="0"/>
            </a:pPr>
            <a:r>
              <a:rPr lang="zh-CN" altLang="en-US" sz="2400">
                <a:highlight>
                  <a:srgbClr val="00FF00"/>
                </a:highlight>
                <a:sym typeface="+mn-ea"/>
              </a:rPr>
              <a:t>代理签名的算法定义</a:t>
            </a:r>
            <a:r>
              <a:rPr lang="zh-CN" altLang="en-US" sz="2400">
                <a:sym typeface="+mn-ea"/>
              </a:rPr>
              <a:t>：（其中一种，取决于功能与安全）</a:t>
            </a:r>
            <a:endParaRPr lang="zh-CN" altLang="en-US" sz="2400"/>
          </a:p>
          <a:p>
            <a:pPr marL="342900" lvl="0" indent="-342900">
              <a:lnSpc>
                <a:spcPct val="7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Sig_M</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Sig_M) → T/F</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sym typeface="+mn-ea"/>
              </a:rPr>
              <a:t>代理算法：</a:t>
            </a:r>
            <a:r>
              <a:rPr lang="en-US" altLang="zh-CN" sz="2400">
                <a:latin typeface="+mn-lt"/>
                <a:ea typeface="+mn-ea"/>
                <a:sym typeface="+mn-ea"/>
              </a:rPr>
              <a:t>ProxyGen(sk,W) → (pk_L,sk_L)</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rPr>
              <a:t>代理签名：</a:t>
            </a:r>
            <a:r>
              <a:rPr lang="en-US" altLang="zh-CN" sz="2400">
                <a:latin typeface="+mn-lt"/>
                <a:ea typeface="+mn-ea"/>
              </a:rPr>
              <a:t>Proxy</a:t>
            </a:r>
            <a:r>
              <a:rPr lang="en-US" altLang="zh-CN" sz="2400">
                <a:latin typeface="+mn-lt"/>
                <a:ea typeface="+mn-ea"/>
                <a:sym typeface="+mn-ea"/>
              </a:rPr>
              <a:t>Sign(sk_L, m)  → S_m</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rPr>
              <a:t>代理验证：</a:t>
            </a:r>
            <a:r>
              <a:rPr lang="en-US" altLang="zh-CN" sz="2400">
                <a:latin typeface="+mn-lt"/>
                <a:ea typeface="+mn-ea"/>
              </a:rPr>
              <a:t>ProxyVerify(pk, pk_L, m, S_m)</a:t>
            </a:r>
            <a:r>
              <a:rPr lang="en-US" altLang="zh-CN" sz="2400">
                <a:latin typeface="+mn-lt"/>
                <a:ea typeface="+mn-ea"/>
                <a:sym typeface="+mn-ea"/>
              </a:rPr>
              <a:t>→ T/F</a:t>
            </a:r>
            <a:endParaRPr lang="en-US" altLang="zh-CN" sz="2400">
              <a:latin typeface="+mn-lt"/>
              <a:ea typeface="+mn-ea"/>
              <a:sym typeface="+mn-ea"/>
            </a:endParaRPr>
          </a:p>
          <a:p>
            <a:pPr marL="342900" lvl="0" indent="-342900">
              <a:lnSpc>
                <a:spcPct val="70000"/>
              </a:lnSpc>
              <a:buFont typeface="Wingdings" panose="05000000000000000000" charset="0"/>
              <a:buChar char="o"/>
            </a:pPr>
            <a:endParaRPr lang="en-US" altLang="zh-CN" sz="2400">
              <a:latin typeface="+mn-lt"/>
              <a:ea typeface="+mn-ea"/>
            </a:endParaRPr>
          </a:p>
          <a:p>
            <a:pPr marL="342900" lvl="0" indent="-342900">
              <a:lnSpc>
                <a:spcPct val="70000"/>
              </a:lnSpc>
              <a:buFont typeface="Wingdings" panose="05000000000000000000" charset="0"/>
              <a:buChar char="o"/>
            </a:pPr>
            <a:endParaRPr lang="en-US" altLang="zh-CN" sz="2400">
              <a:latin typeface="+mn-lt"/>
              <a:ea typeface="+mn-ea"/>
            </a:endParaRPr>
          </a:p>
          <a:p>
            <a:pPr marL="342900" lvl="0" indent="-342900">
              <a:lnSpc>
                <a:spcPct val="70000"/>
              </a:lnSpc>
              <a:buFont typeface="Wingdings" panose="05000000000000000000" charset="0"/>
              <a:buChar char="o"/>
            </a:pPr>
            <a:endParaRPr lang="en-US" altLang="zh-CN" sz="2400">
              <a:latin typeface="+mn-lt"/>
              <a:ea typeface="+mn-ea"/>
              <a:sym typeface="+mn-ea"/>
            </a:endParaRPr>
          </a:p>
          <a:p>
            <a:pPr marL="457200" indent="-457200" algn="l">
              <a:lnSpc>
                <a:spcPct val="90000"/>
              </a:lnSpc>
              <a:buFont typeface="Wingdings" panose="05000000000000000000" charset="0"/>
              <a:buChar char="o"/>
            </a:pPr>
            <a:endParaRPr lang="en-US" sz="2400"/>
          </a:p>
          <a:p>
            <a:pPr marL="457200" indent="-457200" algn="l">
              <a:lnSpc>
                <a:spcPct val="90000"/>
              </a:lnSpc>
              <a:buFont typeface="Wingdings" panose="05000000000000000000" charset="0"/>
              <a:buChar char="o"/>
            </a:pPr>
            <a:endParaRPr lang="en-US"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签名者超越四：代理签名</a:t>
            </a:r>
            <a:r>
              <a:rPr lang="en-US" altLang="zh-CN"/>
              <a:t>        6/6</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algn="l">
              <a:lnSpc>
                <a:spcPct val="70000"/>
              </a:lnSpc>
              <a:buFont typeface="Wingdings" panose="05000000000000000000" charset="0"/>
            </a:pPr>
            <a:r>
              <a:rPr lang="zh-CN" altLang="en-US" sz="2400">
                <a:highlight>
                  <a:srgbClr val="00FF00"/>
                </a:highlight>
                <a:sym typeface="+mn-ea"/>
              </a:rPr>
              <a:t>代理签名的算法定义</a:t>
            </a:r>
            <a:r>
              <a:rPr lang="zh-CN" altLang="en-US" sz="2400">
                <a:sym typeface="+mn-ea"/>
              </a:rPr>
              <a:t>：（其中一种，取决于功能与安全）</a:t>
            </a:r>
            <a:endParaRPr lang="zh-CN" altLang="en-US" sz="2400"/>
          </a:p>
          <a:p>
            <a:pPr marL="342900" lvl="0" indent="-342900">
              <a:lnSpc>
                <a:spcPct val="7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Sig_M</a:t>
            </a:r>
            <a:endParaRPr lang="en-US" altLang="zh-CN" sz="2400">
              <a:latin typeface="+mn-lt"/>
              <a:ea typeface="+mn-ea"/>
            </a:endParaRPr>
          </a:p>
          <a:p>
            <a:pPr marL="342900" lvl="0" indent="-342900">
              <a:lnSpc>
                <a:spcPct val="7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Sig_M) → T/F</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sym typeface="+mn-ea"/>
              </a:rPr>
              <a:t>代理算法：</a:t>
            </a:r>
            <a:r>
              <a:rPr lang="en-US" altLang="zh-CN" sz="2400">
                <a:latin typeface="+mn-lt"/>
                <a:ea typeface="+mn-ea"/>
                <a:sym typeface="+mn-ea"/>
              </a:rPr>
              <a:t>ProxyGen(sk,W) → (pk_L,sk_L)</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sym typeface="+mn-ea"/>
              </a:rPr>
              <a:t>代理签名：</a:t>
            </a:r>
            <a:r>
              <a:rPr lang="en-US" altLang="zh-CN" sz="2400">
                <a:latin typeface="+mn-lt"/>
                <a:ea typeface="+mn-ea"/>
                <a:sym typeface="+mn-ea"/>
              </a:rPr>
              <a:t>Proxy</a:t>
            </a:r>
            <a:r>
              <a:rPr lang="en-US" altLang="zh-CN" sz="2400">
                <a:latin typeface="+mn-lt"/>
                <a:ea typeface="+mn-ea"/>
                <a:sym typeface="+mn-ea"/>
              </a:rPr>
              <a:t>Sign(sk_L, m)  → S_m</a:t>
            </a:r>
            <a:endParaRPr lang="en-US" altLang="zh-CN" sz="2400">
              <a:latin typeface="+mn-lt"/>
              <a:ea typeface="+mn-ea"/>
              <a:sym typeface="+mn-ea"/>
            </a:endParaRPr>
          </a:p>
          <a:p>
            <a:pPr marL="342900" lvl="0" indent="-342900">
              <a:lnSpc>
                <a:spcPct val="70000"/>
              </a:lnSpc>
              <a:buFont typeface="Wingdings" panose="05000000000000000000" charset="0"/>
              <a:buChar char="o"/>
            </a:pPr>
            <a:r>
              <a:rPr lang="zh-CN" altLang="en-US" sz="2400">
                <a:latin typeface="+mn-lt"/>
                <a:ea typeface="+mn-ea"/>
                <a:sym typeface="+mn-ea"/>
              </a:rPr>
              <a:t>代理验证：</a:t>
            </a:r>
            <a:r>
              <a:rPr lang="en-US" altLang="zh-CN" sz="2400">
                <a:latin typeface="+mn-lt"/>
                <a:ea typeface="+mn-ea"/>
                <a:sym typeface="+mn-ea"/>
              </a:rPr>
              <a:t>ProxyVerify(pk, pk_L, m, S_m)</a:t>
            </a:r>
            <a:r>
              <a:rPr lang="en-US" altLang="zh-CN" sz="2400">
                <a:latin typeface="+mn-lt"/>
                <a:ea typeface="+mn-ea"/>
                <a:sym typeface="+mn-ea"/>
              </a:rPr>
              <a:t>→ T/F</a:t>
            </a:r>
            <a:endParaRPr lang="en-US" altLang="zh-CN" sz="2400">
              <a:latin typeface="+mn-lt"/>
              <a:ea typeface="+mn-ea"/>
              <a:sym typeface="+mn-ea"/>
            </a:endParaRPr>
          </a:p>
          <a:p>
            <a:pPr marL="342900" lvl="0" indent="-342900">
              <a:lnSpc>
                <a:spcPct val="70000"/>
              </a:lnSpc>
              <a:buFont typeface="Wingdings" panose="05000000000000000000" charset="0"/>
              <a:buChar char="o"/>
            </a:pPr>
            <a:endParaRPr lang="en-US" altLang="zh-CN" sz="2400">
              <a:latin typeface="+mn-lt"/>
              <a:ea typeface="+mn-ea"/>
            </a:endParaRPr>
          </a:p>
          <a:p>
            <a:pPr lvl="0">
              <a:lnSpc>
                <a:spcPct val="70000"/>
              </a:lnSpc>
              <a:buFont typeface="Wingdings" panose="05000000000000000000" charset="0"/>
            </a:pPr>
            <a:endParaRPr lang="en-US" altLang="zh-CN" sz="2400">
              <a:latin typeface="+mn-lt"/>
              <a:ea typeface="+mn-ea"/>
            </a:endParaRPr>
          </a:p>
          <a:p>
            <a:pPr lvl="0">
              <a:lnSpc>
                <a:spcPct val="70000"/>
              </a:lnSpc>
              <a:buFont typeface="Wingdings" panose="05000000000000000000" charset="0"/>
            </a:pPr>
            <a:r>
              <a:rPr lang="zh-CN" altLang="en-US" sz="2400">
                <a:highlight>
                  <a:srgbClr val="FF00FF"/>
                </a:highlight>
                <a:latin typeface="+mn-lt"/>
                <a:ea typeface="+mn-ea"/>
              </a:rPr>
              <a:t>若干问题</a:t>
            </a:r>
            <a:r>
              <a:rPr lang="zh-CN" altLang="en-US" sz="2400">
                <a:latin typeface="+mn-lt"/>
                <a:ea typeface="+mn-ea"/>
              </a:rPr>
              <a:t>：</a:t>
            </a:r>
            <a:endParaRPr lang="zh-CN" altLang="en-US" sz="2400">
              <a:latin typeface="+mn-lt"/>
              <a:ea typeface="+mn-ea"/>
            </a:endParaRPr>
          </a:p>
          <a:p>
            <a:pPr lvl="0">
              <a:lnSpc>
                <a:spcPct val="70000"/>
              </a:lnSpc>
              <a:buFont typeface="Wingdings" panose="05000000000000000000" charset="0"/>
            </a:pPr>
            <a:r>
              <a:rPr lang="en-US" altLang="zh-CN" sz="2400">
                <a:latin typeface="+mn-lt"/>
                <a:ea typeface="+mn-ea"/>
              </a:rPr>
              <a:t>1. </a:t>
            </a:r>
            <a:r>
              <a:rPr lang="zh-CN" altLang="en-US" sz="2400">
                <a:latin typeface="+mn-lt"/>
                <a:ea typeface="+mn-ea"/>
              </a:rPr>
              <a:t>如果代理签名和传统签名需要不可区分，简单方法怎么做？</a:t>
            </a:r>
            <a:endParaRPr lang="zh-CN" altLang="en-US" sz="2400">
              <a:latin typeface="+mn-lt"/>
              <a:ea typeface="+mn-ea"/>
            </a:endParaRPr>
          </a:p>
          <a:p>
            <a:pPr lvl="0">
              <a:lnSpc>
                <a:spcPct val="70000"/>
              </a:lnSpc>
              <a:buFont typeface="Wingdings" panose="05000000000000000000" charset="0"/>
            </a:pPr>
            <a:r>
              <a:rPr lang="en-US" altLang="zh-CN" sz="2400">
                <a:latin typeface="+mn-lt"/>
                <a:ea typeface="+mn-ea"/>
              </a:rPr>
              <a:t>2. </a:t>
            </a:r>
            <a:r>
              <a:rPr lang="zh-CN" altLang="en-US" sz="2400">
                <a:latin typeface="+mn-lt"/>
                <a:ea typeface="+mn-ea"/>
              </a:rPr>
              <a:t>如果来钱不想让他的</a:t>
            </a:r>
            <a:r>
              <a:rPr lang="en-US" altLang="zh-CN" sz="2400">
                <a:latin typeface="+mn-lt"/>
                <a:ea typeface="+mn-ea"/>
              </a:rPr>
              <a:t>sk_L</a:t>
            </a:r>
            <a:r>
              <a:rPr lang="zh-CN" altLang="en-US" sz="2400">
                <a:latin typeface="+mn-lt"/>
                <a:ea typeface="+mn-ea"/>
              </a:rPr>
              <a:t>让老马知道，该怎么做？</a:t>
            </a:r>
            <a:endParaRPr lang="en-US" altLang="zh-CN" sz="2400">
              <a:latin typeface="+mn-lt"/>
              <a:ea typeface="+mn-ea"/>
            </a:endParaRPr>
          </a:p>
          <a:p>
            <a:pPr marL="342900" lvl="0" indent="-342900">
              <a:lnSpc>
                <a:spcPct val="70000"/>
              </a:lnSpc>
              <a:buFont typeface="Wingdings" panose="05000000000000000000" charset="0"/>
              <a:buChar char="o"/>
            </a:pPr>
            <a:endParaRPr lang="en-US" altLang="zh-CN" sz="2400">
              <a:latin typeface="+mn-lt"/>
              <a:ea typeface="+mn-ea"/>
            </a:endParaRPr>
          </a:p>
          <a:p>
            <a:pPr marL="342900" lvl="0" indent="-342900">
              <a:lnSpc>
                <a:spcPct val="70000"/>
              </a:lnSpc>
              <a:buFont typeface="Wingdings" panose="05000000000000000000" charset="0"/>
              <a:buChar char="o"/>
            </a:pPr>
            <a:endParaRPr lang="en-US" altLang="zh-CN" sz="2400">
              <a:latin typeface="+mn-lt"/>
              <a:ea typeface="+mn-ea"/>
              <a:sym typeface="+mn-ea"/>
            </a:endParaRPr>
          </a:p>
          <a:p>
            <a:pPr marL="457200" indent="-457200" algn="l">
              <a:lnSpc>
                <a:spcPct val="90000"/>
              </a:lnSpc>
              <a:buFont typeface="Wingdings" panose="05000000000000000000" charset="0"/>
              <a:buChar char="o"/>
            </a:pPr>
            <a:endParaRPr lang="en-US" sz="2400"/>
          </a:p>
          <a:p>
            <a:pPr marL="457200" indent="-457200" algn="l">
              <a:lnSpc>
                <a:spcPct val="90000"/>
              </a:lnSpc>
              <a:buFont typeface="Wingdings" panose="05000000000000000000" charset="0"/>
              <a:buChar char="o"/>
            </a:pPr>
            <a:endParaRPr lang="en-US"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签名者超越五：</a:t>
            </a:r>
            <a:r>
              <a:rPr lang="en-US" altLang="zh-CN"/>
              <a:t>DAPS    </a:t>
            </a:r>
            <a:r>
              <a:rPr lang="en-US" altLang="zh-CN"/>
              <a:t>        1/5</a:t>
            </a:r>
            <a:endParaRPr lang="zh-CN" altLang="en-US"/>
          </a:p>
        </p:txBody>
      </p:sp>
      <p:sp>
        <p:nvSpPr>
          <p:cNvPr id="3" name="Text Placeholder 2"/>
          <p:cNvSpPr>
            <a:spLocks noGrp="1"/>
          </p:cNvSpPr>
          <p:nvPr>
            <p:ph type="body" idx="1"/>
          </p:nvPr>
        </p:nvSpPr>
        <p:spPr>
          <a:xfrm>
            <a:off x="207010" y="1350645"/>
            <a:ext cx="8749665" cy="5005705"/>
          </a:xfrm>
        </p:spPr>
        <p:txBody>
          <a:bodyPr>
            <a:normAutofit/>
          </a:bodyPr>
          <a:p>
            <a:pPr algn="ctr"/>
            <a:r>
              <a:rPr lang="zh-CN" altLang="en-US">
                <a:solidFill>
                  <a:srgbClr val="C00000"/>
                </a:solidFill>
                <a:sym typeface="+mn-ea"/>
              </a:rPr>
              <a:t>签名算法：</a:t>
            </a:r>
            <a:r>
              <a:rPr lang="en-US" altLang="zh-CN">
                <a:solidFill>
                  <a:srgbClr val="C00000"/>
                </a:solidFill>
                <a:sym typeface="+mn-ea"/>
              </a:rPr>
              <a:t>Sign(sk, m)  → S_m</a:t>
            </a:r>
            <a:endParaRPr lang="en-US">
              <a:solidFill>
                <a:srgbClr val="C00000"/>
              </a:solidFill>
            </a:endParaRPr>
          </a:p>
          <a:p>
            <a:pPr marL="457200" indent="-457200">
              <a:buFont typeface="Wingdings" panose="05000000000000000000" charset="0"/>
              <a:buChar char="o"/>
            </a:pPr>
            <a:r>
              <a:rPr sz="2600"/>
              <a:t>老马</a:t>
            </a:r>
            <a:r>
              <a:rPr sz="2600">
                <a:highlight>
                  <a:srgbClr val="FFFF00"/>
                </a:highlight>
              </a:rPr>
              <a:t>不能</a:t>
            </a:r>
            <a:r>
              <a:rPr sz="2600"/>
              <a:t>用他的私钥对任意消息进行签名。</a:t>
            </a:r>
            <a:endParaRPr sz="2600"/>
          </a:p>
          <a:p>
            <a:pPr marL="457200" indent="-457200">
              <a:buFont typeface="Wingdings" panose="05000000000000000000" charset="0"/>
              <a:buChar char="o"/>
            </a:pPr>
            <a:endParaRPr sz="2600"/>
          </a:p>
          <a:p>
            <a:pPr marL="457200" indent="-457200">
              <a:buFont typeface="Wingdings" panose="05000000000000000000" charset="0"/>
              <a:buChar char="o"/>
            </a:pPr>
            <a:r>
              <a:rPr sz="2600"/>
              <a:t>为什么要限制老马的签名权力呢？这是本次超越必须回答清楚的问题，而答案</a:t>
            </a:r>
            <a:r>
              <a:rPr lang="zh-CN" sz="2600"/>
              <a:t>通过</a:t>
            </a:r>
            <a:r>
              <a:rPr sz="2600"/>
              <a:t>应用</a:t>
            </a:r>
            <a:r>
              <a:rPr lang="zh-CN" sz="2600"/>
              <a:t>给予合理的解释</a:t>
            </a:r>
            <a:r>
              <a:rPr sz="2600"/>
              <a:t>。</a:t>
            </a:r>
            <a:endParaRPr sz="2600"/>
          </a:p>
          <a:p>
            <a:pPr marL="457200" indent="-457200">
              <a:buFont typeface="Wingdings" panose="05000000000000000000" charset="0"/>
              <a:buChar char="o"/>
            </a:pPr>
            <a:endParaRPr sz="2600"/>
          </a:p>
          <a:p>
            <a:pPr marL="457200" indent="-457200">
              <a:buFont typeface="Wingdings" panose="05000000000000000000" charset="0"/>
              <a:buChar char="o"/>
            </a:pPr>
            <a:r>
              <a:rPr sz="2600"/>
              <a:t>需要注意的是，只要可以找到合理的应用，本次超越可以定义出各种各样的“不能”限制。</a:t>
            </a:r>
            <a:r>
              <a:rPr lang="zh-CN" sz="2600"/>
              <a:t>这里</a:t>
            </a:r>
            <a:r>
              <a:rPr sz="2600"/>
              <a:t>只介绍2014年提出的双重认证防止签名（Double-Authentication-Preventing Signatures，简称DAPS）的具体限制及应用。</a:t>
            </a:r>
            <a:endParaRPr sz="2600"/>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内容回顾</a:t>
            </a:r>
            <a:r>
              <a:rPr lang="en-US" altLang="zh-CN"/>
              <a:t>                                3/3</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graphicFrame>
        <p:nvGraphicFramePr>
          <p:cNvPr id="6" name="Table 5"/>
          <p:cNvGraphicFramePr/>
          <p:nvPr/>
        </p:nvGraphicFramePr>
        <p:xfrm>
          <a:off x="347345" y="935355"/>
          <a:ext cx="8435340" cy="2753360"/>
        </p:xfrm>
        <a:graphic>
          <a:graphicData uri="http://schemas.openxmlformats.org/drawingml/2006/table">
            <a:tbl>
              <a:tblPr firstRow="1" bandRow="1">
                <a:tableStyleId>{5C22544A-7EE6-4342-B048-85BDC9FD1C3A}</a:tableStyleId>
              </a:tblPr>
              <a:tblGrid>
                <a:gridCol w="1369060"/>
                <a:gridCol w="3331210"/>
                <a:gridCol w="3735070"/>
              </a:tblGrid>
              <a:tr h="688340">
                <a:tc>
                  <a:txBody>
                    <a:bodyPr/>
                    <a:p>
                      <a:pPr algn="ctr">
                        <a:buNone/>
                      </a:pPr>
                      <a:endParaRPr lang="en-US" sz="2400"/>
                    </a:p>
                  </a:txBody>
                  <a:tcPr anchor="ctr" anchorCtr="0"/>
                </a:tc>
                <a:tc>
                  <a:txBody>
                    <a:bodyPr/>
                    <a:p>
                      <a:pPr algn="ctr">
                        <a:buNone/>
                      </a:pPr>
                      <a:r>
                        <a:rPr lang="zh-CN" altLang="en-US" sz="3600">
                          <a:solidFill>
                            <a:schemeClr val="bg1"/>
                          </a:solidFill>
                        </a:rPr>
                        <a:t>效率</a:t>
                      </a:r>
                      <a:endParaRPr lang="zh-CN" altLang="en-US" sz="3600">
                        <a:solidFill>
                          <a:schemeClr val="bg1"/>
                        </a:solidFill>
                      </a:endParaRPr>
                    </a:p>
                  </a:txBody>
                  <a:tcPr anchor="ctr" anchorCtr="0"/>
                </a:tc>
                <a:tc>
                  <a:txBody>
                    <a:bodyPr/>
                    <a:p>
                      <a:pPr algn="ctr">
                        <a:buNone/>
                      </a:pPr>
                      <a:r>
                        <a:rPr lang="zh-CN" altLang="en-US" sz="3600"/>
                        <a:t>安全</a:t>
                      </a:r>
                      <a:endParaRPr lang="zh-CN" altLang="en-US" sz="3600"/>
                    </a:p>
                  </a:txBody>
                  <a:tcPr anchor="ctr" anchorCtr="0"/>
                </a:tc>
              </a:tr>
              <a:tr h="688340">
                <a:tc>
                  <a:txBody>
                    <a:bodyPr/>
                    <a:p>
                      <a:pPr algn="ctr">
                        <a:buNone/>
                      </a:pPr>
                      <a:r>
                        <a:rPr lang="zh-CN" altLang="en-US" sz="2800" b="1"/>
                        <a:t>新构造</a:t>
                      </a:r>
                      <a:endParaRPr lang="zh-CN" altLang="en-US" sz="2800" b="1"/>
                    </a:p>
                  </a:txBody>
                  <a:tcPr anchor="ctr" anchorCtr="0"/>
                </a:tc>
                <a:tc>
                  <a:txBody>
                    <a:bodyPr/>
                    <a:p>
                      <a:pPr algn="ctr">
                        <a:buNone/>
                      </a:pPr>
                      <a:r>
                        <a:rPr lang="zh-CN" altLang="en-US" sz="2400"/>
                        <a:t>计算效率，存储效率，通讯效率，实现效率，应用范围</a:t>
                      </a:r>
                      <a:endParaRPr lang="zh-CN" altLang="en-US" sz="2400"/>
                    </a:p>
                  </a:txBody>
                  <a:tcPr anchor="ctr" anchorCtr="0"/>
                </a:tc>
                <a:tc>
                  <a:txBody>
                    <a:bodyPr/>
                    <a:p>
                      <a:pPr algn="ctr">
                        <a:buNone/>
                      </a:pPr>
                      <a:r>
                        <a:rPr lang="zh-CN" altLang="en-US" sz="2400"/>
                        <a:t>困难问题</a:t>
                      </a:r>
                      <a:endParaRPr lang="zh-CN" altLang="en-US" sz="2400"/>
                    </a:p>
                    <a:p>
                      <a:pPr algn="ctr">
                        <a:buNone/>
                      </a:pPr>
                      <a:r>
                        <a:rPr lang="zh-CN" altLang="en-US" sz="2400"/>
                        <a:t>归约效率</a:t>
                      </a:r>
                      <a:endParaRPr lang="zh-CN" altLang="en-US" sz="2400"/>
                    </a:p>
                    <a:p>
                      <a:pPr algn="ctr">
                        <a:buNone/>
                      </a:pPr>
                      <a:r>
                        <a:rPr lang="zh-CN" altLang="en-US" sz="2400"/>
                        <a:t>证明模型</a:t>
                      </a:r>
                      <a:endParaRPr lang="zh-CN" altLang="en-US" sz="2400"/>
                    </a:p>
                  </a:txBody>
                  <a:tcPr anchor="ctr" anchorCtr="0"/>
                </a:tc>
              </a:tr>
              <a:tr h="688340">
                <a:tc>
                  <a:txBody>
                    <a:bodyPr/>
                    <a:p>
                      <a:pPr algn="ctr">
                        <a:buNone/>
                      </a:pPr>
                      <a:r>
                        <a:rPr lang="zh-CN" altLang="en-US" sz="2800" b="1"/>
                        <a:t>新起点</a:t>
                      </a:r>
                      <a:endParaRPr lang="zh-CN" altLang="en-US" sz="2800" b="1"/>
                    </a:p>
                  </a:txBody>
                  <a:tcPr anchor="ctr" anchorCtr="0"/>
                </a:tc>
                <a:tc>
                  <a:txBody>
                    <a:bodyPr/>
                    <a:p>
                      <a:pPr algn="ctr">
                        <a:buNone/>
                      </a:pPr>
                      <a:r>
                        <a:rPr lang="zh-CN" altLang="en-US" sz="2400"/>
                        <a:t>使方案更高效的新起点</a:t>
                      </a:r>
                      <a:endParaRPr lang="zh-CN" altLang="en-US" sz="2400"/>
                    </a:p>
                  </a:txBody>
                  <a:tcPr anchor="ctr" anchorCtr="0"/>
                </a:tc>
                <a:tc>
                  <a:txBody>
                    <a:bodyPr/>
                    <a:p>
                      <a:pPr algn="ctr">
                        <a:buNone/>
                      </a:pPr>
                      <a:r>
                        <a:rPr lang="zh-CN" altLang="en-US" sz="2400"/>
                        <a:t>使方案更安全的新起点</a:t>
                      </a:r>
                      <a:endParaRPr lang="zh-CN" altLang="en-US" sz="2400"/>
                    </a:p>
                    <a:p>
                      <a:pPr algn="ctr">
                        <a:buNone/>
                      </a:pPr>
                      <a:r>
                        <a:rPr lang="zh-CN" altLang="en-US" sz="2400"/>
                        <a:t>具有战略意义的新起点</a:t>
                      </a:r>
                      <a:endParaRPr lang="zh-CN" altLang="en-US" sz="2400"/>
                    </a:p>
                  </a:txBody>
                  <a:tcPr anchor="ctr" anchorCtr="0"/>
                </a:tc>
              </a:tr>
              <a:tr h="688340">
                <a:tc>
                  <a:txBody>
                    <a:bodyPr/>
                    <a:p>
                      <a:pPr algn="ctr">
                        <a:buNone/>
                      </a:pPr>
                      <a:r>
                        <a:rPr lang="zh-CN" altLang="en-US" sz="2800" b="1"/>
                        <a:t>新模型</a:t>
                      </a:r>
                      <a:endParaRPr lang="zh-CN" altLang="en-US" sz="2800" b="1"/>
                    </a:p>
                  </a:txBody>
                  <a:tcPr anchor="ctr" anchorCtr="0"/>
                </a:tc>
                <a:tc>
                  <a:txBody>
                    <a:bodyPr/>
                    <a:p>
                      <a:pPr algn="ctr">
                        <a:buNone/>
                      </a:pPr>
                      <a:r>
                        <a:rPr lang="zh-CN" altLang="en-US" sz="2400"/>
                        <a:t>计算委托，计算提前，捆绑销售，应用精进。</a:t>
                      </a:r>
                      <a:endParaRPr lang="zh-CN" altLang="en-US" sz="2400"/>
                    </a:p>
                  </a:txBody>
                  <a:tcPr anchor="ctr" anchorCtr="0"/>
                </a:tc>
                <a:tc>
                  <a:txBody>
                    <a:bodyPr/>
                    <a:p>
                      <a:pPr algn="ctr">
                        <a:buNone/>
                      </a:pPr>
                      <a:r>
                        <a:rPr lang="zh-CN" altLang="en-US" sz="2400"/>
                        <a:t>敌人是谁</a:t>
                      </a:r>
                      <a:endParaRPr lang="zh-CN" altLang="en-US" sz="2400"/>
                    </a:p>
                    <a:p>
                      <a:pPr algn="ctr">
                        <a:buNone/>
                      </a:pPr>
                      <a:r>
                        <a:rPr lang="zh-CN" altLang="en-US" sz="2400"/>
                        <a:t>敌人攻击什么</a:t>
                      </a:r>
                      <a:endParaRPr lang="zh-CN" altLang="en-US" sz="2400"/>
                    </a:p>
                    <a:p>
                      <a:pPr algn="ctr">
                        <a:buNone/>
                      </a:pPr>
                      <a:r>
                        <a:rPr lang="zh-CN" altLang="en-US" sz="2400"/>
                        <a:t>敌人知道什么</a:t>
                      </a:r>
                      <a:endParaRPr lang="zh-CN" altLang="en-US" sz="2400"/>
                    </a:p>
                  </a:txBody>
                  <a:tcPr anchor="ctr" anchorCtr="0"/>
                </a:tc>
              </a:tr>
            </a:tbl>
          </a:graphicData>
        </a:graphic>
      </p:graphicFrame>
      <p:sp>
        <p:nvSpPr>
          <p:cNvPr id="12" name="Text Box 11"/>
          <p:cNvSpPr txBox="1"/>
          <p:nvPr/>
        </p:nvSpPr>
        <p:spPr>
          <a:xfrm>
            <a:off x="347345" y="5014595"/>
            <a:ext cx="8435975" cy="1198880"/>
          </a:xfrm>
          <a:prstGeom prst="rect">
            <a:avLst/>
          </a:prstGeom>
          <a:noFill/>
        </p:spPr>
        <p:txBody>
          <a:bodyPr wrap="square" rtlCol="0" anchor="t">
            <a:spAutoFit/>
          </a:bodyPr>
          <a:p>
            <a:pPr algn="ctr"/>
            <a:r>
              <a:rPr lang="zh-CN" altLang="en-US" sz="2400">
                <a:highlight>
                  <a:srgbClr val="FFFF00"/>
                </a:highlight>
                <a:uFillTx/>
                <a:sym typeface="+mn-ea"/>
              </a:rPr>
              <a:t>以上仅仅是以保护数据完整性（数字签名）作为研究对象</a:t>
            </a:r>
            <a:endParaRPr lang="zh-CN" altLang="en-US" sz="2400">
              <a:highlight>
                <a:srgbClr val="FFFF00"/>
              </a:highlight>
              <a:uFillTx/>
              <a:sym typeface="+mn-ea"/>
            </a:endParaRPr>
          </a:p>
          <a:p>
            <a:pPr algn="ctr"/>
            <a:endParaRPr lang="zh-CN" altLang="en-US" sz="2400">
              <a:highlight>
                <a:srgbClr val="FFFF00"/>
              </a:highlight>
              <a:uFillTx/>
              <a:sym typeface="+mn-ea"/>
            </a:endParaRPr>
          </a:p>
          <a:p>
            <a:pPr algn="ctr"/>
            <a:r>
              <a:rPr lang="zh-CN" altLang="en-US" sz="2400">
                <a:solidFill>
                  <a:schemeClr val="bg1"/>
                </a:solidFill>
                <a:highlight>
                  <a:srgbClr val="FF0000"/>
                </a:highlight>
                <a:uFillTx/>
                <a:sym typeface="+mn-ea"/>
              </a:rPr>
              <a:t>如果应用超越了</a:t>
            </a:r>
            <a:r>
              <a:rPr lang="en-US" altLang="zh-CN" sz="2400">
                <a:solidFill>
                  <a:schemeClr val="bg1"/>
                </a:solidFill>
                <a:highlight>
                  <a:srgbClr val="FF0000"/>
                </a:highlight>
                <a:uFillTx/>
                <a:sym typeface="+mn-ea"/>
              </a:rPr>
              <a:t>“</a:t>
            </a:r>
            <a:r>
              <a:rPr lang="zh-CN" altLang="en-US" sz="2400">
                <a:solidFill>
                  <a:schemeClr val="bg1"/>
                </a:solidFill>
                <a:highlight>
                  <a:srgbClr val="FF0000"/>
                </a:highlight>
                <a:uFillTx/>
                <a:sym typeface="+mn-ea"/>
              </a:rPr>
              <a:t>数据完整性</a:t>
            </a:r>
            <a:r>
              <a:rPr lang="en-US" altLang="zh-CN" sz="2400">
                <a:solidFill>
                  <a:schemeClr val="bg1"/>
                </a:solidFill>
                <a:highlight>
                  <a:srgbClr val="FF0000"/>
                </a:highlight>
                <a:uFillTx/>
                <a:sym typeface="+mn-ea"/>
              </a:rPr>
              <a:t>”</a:t>
            </a:r>
            <a:r>
              <a:rPr lang="zh-CN" altLang="en-US" sz="2400">
                <a:solidFill>
                  <a:schemeClr val="bg1"/>
                </a:solidFill>
                <a:highlight>
                  <a:srgbClr val="FF0000"/>
                </a:highlight>
                <a:uFillTx/>
                <a:sym typeface="+mn-ea"/>
              </a:rPr>
              <a:t>，那又会有什么样的研究故事？</a:t>
            </a:r>
            <a:endParaRPr lang="zh-CN" altLang="en-US" sz="2400">
              <a:solidFill>
                <a:schemeClr val="bg1"/>
              </a:solidFill>
              <a:highlight>
                <a:srgbClr val="FF0000"/>
              </a:highlight>
              <a:uFillTx/>
              <a:sym typeface="+mn-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签名者超越五：</a:t>
            </a:r>
            <a:r>
              <a:rPr lang="en-US" altLang="zh-CN"/>
              <a:t>DAPS    </a:t>
            </a:r>
            <a:r>
              <a:rPr lang="en-US" altLang="zh-CN"/>
              <a:t>        2/5</a:t>
            </a:r>
            <a:endParaRPr lang="zh-CN" altLang="en-US"/>
          </a:p>
        </p:txBody>
      </p:sp>
      <p:sp>
        <p:nvSpPr>
          <p:cNvPr id="3" name="Text Placeholder 2"/>
          <p:cNvSpPr>
            <a:spLocks noGrp="1"/>
          </p:cNvSpPr>
          <p:nvPr>
            <p:ph type="body" idx="1"/>
          </p:nvPr>
        </p:nvSpPr>
        <p:spPr>
          <a:xfrm>
            <a:off x="207010" y="1350645"/>
            <a:ext cx="8749665" cy="5005705"/>
          </a:xfrm>
        </p:spPr>
        <p:txBody>
          <a:bodyPr>
            <a:normAutofit fontScale="90000" lnSpcReduction="10000"/>
          </a:bodyPr>
          <a:p>
            <a:pPr marL="342900" indent="-342900" algn="l">
              <a:lnSpc>
                <a:spcPct val="110000"/>
              </a:lnSpc>
              <a:buFont typeface="Wingdings" panose="05000000000000000000" charset="0"/>
              <a:buChar char="o"/>
            </a:pPr>
            <a:r>
              <a:rPr sz="2400">
                <a:solidFill>
                  <a:schemeClr val="tx1"/>
                </a:solidFill>
                <a:sym typeface="+mn-ea"/>
              </a:rPr>
              <a:t>在数字签名里，消息空间往往是一个提前定义好的数集。为了更好地说明本次应用里的限制，我们将消息空间分为消息对象（Object）和消息内容（Content）两个不同功能的子空间，即m=(</a:t>
            </a:r>
            <a:r>
              <a:rPr lang="en-US" sz="2400">
                <a:solidFill>
                  <a:schemeClr val="tx1"/>
                </a:solidFill>
                <a:sym typeface="+mn-ea"/>
              </a:rPr>
              <a:t>m_o, m_c</a:t>
            </a:r>
            <a:r>
              <a:rPr sz="2400">
                <a:solidFill>
                  <a:schemeClr val="tx1"/>
                </a:solidFill>
                <a:sym typeface="+mn-ea"/>
              </a:rPr>
              <a:t>) ，其中</a:t>
            </a:r>
            <a:r>
              <a:rPr lang="en-US" sz="2400">
                <a:solidFill>
                  <a:schemeClr val="tx1"/>
                </a:solidFill>
                <a:sym typeface="+mn-ea"/>
              </a:rPr>
              <a:t>m_o</a:t>
            </a:r>
            <a:r>
              <a:rPr sz="2400">
                <a:solidFill>
                  <a:schemeClr val="tx1"/>
                </a:solidFill>
                <a:sym typeface="+mn-ea"/>
              </a:rPr>
              <a:t>代表消息对象，</a:t>
            </a:r>
            <a:r>
              <a:rPr lang="en-US" sz="2400">
                <a:solidFill>
                  <a:schemeClr val="tx1"/>
                </a:solidFill>
                <a:sym typeface="+mn-ea"/>
              </a:rPr>
              <a:t>m_c</a:t>
            </a:r>
            <a:r>
              <a:rPr sz="2400">
                <a:solidFill>
                  <a:schemeClr val="tx1"/>
                </a:solidFill>
                <a:sym typeface="+mn-ea"/>
              </a:rPr>
              <a:t>代表消息内容。</a:t>
            </a:r>
            <a:endParaRPr sz="2400">
              <a:solidFill>
                <a:schemeClr val="tx1"/>
              </a:solidFill>
              <a:sym typeface="+mn-ea"/>
            </a:endParaRPr>
          </a:p>
          <a:p>
            <a:pPr marL="342900" indent="-342900" algn="l">
              <a:lnSpc>
                <a:spcPct val="110000"/>
              </a:lnSpc>
              <a:buFont typeface="Wingdings" panose="05000000000000000000" charset="0"/>
              <a:buChar char="o"/>
            </a:pPr>
            <a:r>
              <a:rPr sz="2400">
                <a:solidFill>
                  <a:schemeClr val="tx1"/>
                </a:solidFill>
                <a:sym typeface="+mn-ea"/>
              </a:rPr>
              <a:t>首先，老马可以对任意的</a:t>
            </a:r>
            <a:r>
              <a:rPr sz="2400">
                <a:solidFill>
                  <a:schemeClr val="tx1"/>
                </a:solidFill>
                <a:highlight>
                  <a:srgbClr val="FFFF00"/>
                </a:highlight>
                <a:sym typeface="+mn-ea"/>
              </a:rPr>
              <a:t>第一个消息</a:t>
            </a:r>
            <a:r>
              <a:rPr sz="2400">
                <a:solidFill>
                  <a:schemeClr val="tx1"/>
                </a:solidFill>
                <a:sym typeface="+mn-ea"/>
              </a:rPr>
              <a:t>m=(</a:t>
            </a:r>
            <a:r>
              <a:rPr lang="en-US" sz="2400">
                <a:solidFill>
                  <a:schemeClr val="tx1"/>
                </a:solidFill>
                <a:sym typeface="+mn-ea"/>
              </a:rPr>
              <a:t>m_o,m_c</a:t>
            </a:r>
            <a:r>
              <a:rPr sz="2400">
                <a:solidFill>
                  <a:schemeClr val="tx1"/>
                </a:solidFill>
                <a:sym typeface="+mn-ea"/>
              </a:rPr>
              <a:t>)进行DAPS签名。当老马要对</a:t>
            </a:r>
            <a:r>
              <a:rPr sz="2400">
                <a:solidFill>
                  <a:schemeClr val="tx1"/>
                </a:solidFill>
                <a:highlight>
                  <a:srgbClr val="00FF00"/>
                </a:highlight>
                <a:sym typeface="+mn-ea"/>
              </a:rPr>
              <a:t>第二个消息</a:t>
            </a:r>
            <a:r>
              <a:rPr sz="2400">
                <a:solidFill>
                  <a:schemeClr val="tx1"/>
                </a:solidFill>
                <a:sym typeface="+mn-ea"/>
              </a:rPr>
              <a:t> m=(</a:t>
            </a:r>
            <a:r>
              <a:rPr lang="en-US" sz="2400">
                <a:solidFill>
                  <a:schemeClr val="tx1"/>
                </a:solidFill>
                <a:sym typeface="+mn-ea"/>
              </a:rPr>
              <a:t>m’_o, m’_c</a:t>
            </a:r>
            <a:r>
              <a:rPr sz="2400">
                <a:solidFill>
                  <a:schemeClr val="tx1"/>
                </a:solidFill>
                <a:sym typeface="+mn-ea"/>
              </a:rPr>
              <a:t>)签名时，他就必须睁大眼睛：</a:t>
            </a:r>
            <a:endParaRPr sz="2400">
              <a:solidFill>
                <a:schemeClr val="tx1"/>
              </a:solidFill>
              <a:sym typeface="+mn-ea"/>
            </a:endParaRPr>
          </a:p>
          <a:p>
            <a:pPr marL="800100" lvl="1" indent="-342900" algn="l">
              <a:lnSpc>
                <a:spcPct val="110000"/>
              </a:lnSpc>
              <a:buFont typeface="Wingdings" panose="05000000000000000000" charset="0"/>
              <a:buChar char="o"/>
            </a:pPr>
            <a:r>
              <a:rPr sz="2400">
                <a:solidFill>
                  <a:schemeClr val="tx1"/>
                </a:solidFill>
                <a:latin typeface="仿宋" panose="02010609060101010101" charset="-122"/>
                <a:ea typeface="仿宋" panose="02010609060101010101" charset="-122"/>
                <a:sym typeface="+mn-ea"/>
              </a:rPr>
              <a:t>如果</a:t>
            </a:r>
            <a:r>
              <a:rPr lang="en-US" sz="2400">
                <a:solidFill>
                  <a:schemeClr val="tx1"/>
                </a:solidFill>
                <a:latin typeface="Garamond" panose="02020404030301010803" charset="0"/>
                <a:ea typeface="仿宋" panose="02010609060101010101" charset="-122"/>
                <a:cs typeface="Garamond" panose="02020404030301010803" charset="0"/>
                <a:sym typeface="+mn-ea"/>
              </a:rPr>
              <a:t>m_o≠m’_o</a:t>
            </a:r>
            <a:r>
              <a:rPr sz="2400">
                <a:solidFill>
                  <a:schemeClr val="tx1"/>
                </a:solidFill>
                <a:latin typeface="仿宋" panose="02010609060101010101" charset="-122"/>
                <a:ea typeface="仿宋" panose="02010609060101010101" charset="-122"/>
                <a:sym typeface="+mn-ea"/>
              </a:rPr>
              <a:t>，那么老马可以安心地对该消息签名。</a:t>
            </a:r>
            <a:endParaRPr sz="2400">
              <a:solidFill>
                <a:schemeClr val="tx1"/>
              </a:solidFill>
              <a:latin typeface="仿宋" panose="02010609060101010101" charset="-122"/>
              <a:ea typeface="仿宋" panose="02010609060101010101" charset="-122"/>
              <a:sym typeface="+mn-ea"/>
            </a:endParaRPr>
          </a:p>
          <a:p>
            <a:pPr marL="800100" lvl="1" indent="-342900" algn="l">
              <a:lnSpc>
                <a:spcPct val="110000"/>
              </a:lnSpc>
              <a:buFont typeface="Wingdings" panose="05000000000000000000" charset="0"/>
              <a:buChar char="o"/>
            </a:pPr>
            <a:r>
              <a:rPr sz="2400">
                <a:solidFill>
                  <a:schemeClr val="tx1"/>
                </a:solidFill>
                <a:latin typeface="仿宋" panose="02010609060101010101" charset="-122"/>
                <a:ea typeface="仿宋" panose="02010609060101010101" charset="-122"/>
                <a:sym typeface="+mn-ea"/>
              </a:rPr>
              <a:t>如果</a:t>
            </a:r>
            <a:r>
              <a:rPr lang="en-US" sz="2400">
                <a:latin typeface="Garamond" panose="02020404030301010803" charset="0"/>
                <a:ea typeface="仿宋" panose="02010609060101010101" charset="-122"/>
                <a:cs typeface="Garamond" panose="02020404030301010803" charset="0"/>
                <a:sym typeface="+mn-ea"/>
              </a:rPr>
              <a:t>m_o=m’_o</a:t>
            </a:r>
            <a:r>
              <a:rPr sz="2400">
                <a:solidFill>
                  <a:schemeClr val="tx1"/>
                </a:solidFill>
                <a:latin typeface="仿宋" panose="02010609060101010101" charset="-122"/>
                <a:ea typeface="仿宋" panose="02010609060101010101" charset="-122"/>
                <a:sym typeface="+mn-ea"/>
              </a:rPr>
              <a:t>且</a:t>
            </a:r>
            <a:r>
              <a:rPr lang="en-US" sz="2400">
                <a:latin typeface="Garamond" panose="02020404030301010803" charset="0"/>
                <a:ea typeface="仿宋" panose="02010609060101010101" charset="-122"/>
                <a:cs typeface="Garamond" panose="02020404030301010803" charset="0"/>
                <a:sym typeface="+mn-ea"/>
              </a:rPr>
              <a:t>m_c≠m’_c</a:t>
            </a:r>
            <a:r>
              <a:rPr sz="2400">
                <a:solidFill>
                  <a:schemeClr val="tx1"/>
                </a:solidFill>
                <a:latin typeface="仿宋" panose="02010609060101010101" charset="-122"/>
                <a:ea typeface="仿宋" panose="02010609060101010101" charset="-122"/>
                <a:sym typeface="+mn-ea"/>
              </a:rPr>
              <a:t>，那么老马</a:t>
            </a:r>
            <a:r>
              <a:rPr lang="zh-CN" sz="2400">
                <a:solidFill>
                  <a:schemeClr val="tx1"/>
                </a:solidFill>
                <a:latin typeface="仿宋" panose="02010609060101010101" charset="-122"/>
                <a:ea typeface="仿宋" panose="02010609060101010101" charset="-122"/>
                <a:sym typeface="+mn-ea"/>
              </a:rPr>
              <a:t>不能</a:t>
            </a:r>
            <a:r>
              <a:rPr sz="2400">
                <a:solidFill>
                  <a:schemeClr val="tx1"/>
                </a:solidFill>
                <a:latin typeface="仿宋" panose="02010609060101010101" charset="-122"/>
                <a:ea typeface="仿宋" panose="02010609060101010101" charset="-122"/>
                <a:sym typeface="+mn-ea"/>
              </a:rPr>
              <a:t>签名。一旦老马对这个消息签名，任何人都可以通过老马之前产生的两个签名计算得到老马的私钥。</a:t>
            </a:r>
            <a:endParaRPr sz="2400">
              <a:solidFill>
                <a:schemeClr val="tx1"/>
              </a:solidFill>
              <a:latin typeface="仿宋" panose="02010609060101010101" charset="-122"/>
              <a:ea typeface="仿宋" panose="02010609060101010101" charset="-122"/>
              <a:sym typeface="+mn-ea"/>
            </a:endParaRPr>
          </a:p>
          <a:p>
            <a:pPr algn="l">
              <a:lnSpc>
                <a:spcPct val="110000"/>
              </a:lnSpc>
            </a:pPr>
            <a:r>
              <a:rPr sz="2400">
                <a:solidFill>
                  <a:schemeClr val="tx1"/>
                </a:solidFill>
                <a:sym typeface="+mn-ea"/>
              </a:rPr>
              <a:t>也就是说，老马不能对两个</a:t>
            </a:r>
            <a:r>
              <a:rPr sz="2400" u="sng">
                <a:solidFill>
                  <a:schemeClr val="tx1"/>
                </a:solidFill>
                <a:sym typeface="+mn-ea"/>
              </a:rPr>
              <a:t>对象相同（</a:t>
            </a:r>
            <a:r>
              <a:rPr lang="en-US" sz="2400" u="sng">
                <a:cs typeface="Garamond" panose="02020404030301010803" charset="0"/>
                <a:sym typeface="+mn-ea"/>
              </a:rPr>
              <a:t>m_o=m’_o</a:t>
            </a:r>
            <a:r>
              <a:rPr sz="2400" u="sng">
                <a:solidFill>
                  <a:schemeClr val="tx1"/>
                </a:solidFill>
                <a:sym typeface="+mn-ea"/>
              </a:rPr>
              <a:t>）但内容不同（</a:t>
            </a:r>
            <a:r>
              <a:rPr lang="en-US" sz="2400" u="sng">
                <a:cs typeface="Garamond" panose="02020404030301010803" charset="0"/>
                <a:sym typeface="+mn-ea"/>
              </a:rPr>
              <a:t>m_c≠m’_c</a:t>
            </a:r>
            <a:r>
              <a:rPr sz="2400" u="sng">
                <a:solidFill>
                  <a:schemeClr val="tx1"/>
                </a:solidFill>
                <a:sym typeface="+mn-ea"/>
              </a:rPr>
              <a:t>）的</a:t>
            </a:r>
            <a:r>
              <a:rPr sz="2400">
                <a:solidFill>
                  <a:schemeClr val="tx1"/>
                </a:solidFill>
                <a:sym typeface="+mn-ea"/>
              </a:rPr>
              <a:t>消息进行签名，否则老马的私钥就会被无情暴露</a:t>
            </a:r>
            <a:r>
              <a:rPr lang="zh-CN" sz="2400">
                <a:solidFill>
                  <a:schemeClr val="tx1"/>
                </a:solidFill>
                <a:sym typeface="+mn-ea"/>
              </a:rPr>
              <a:t>计算出来</a:t>
            </a:r>
            <a:r>
              <a:rPr sz="2400">
                <a:solidFill>
                  <a:schemeClr val="tx1"/>
                </a:solidFill>
                <a:sym typeface="+mn-ea"/>
              </a:rPr>
              <a:t>，这就是DAPS的特点。</a:t>
            </a:r>
            <a:endParaRPr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Picture 5"/>
          <p:cNvPicPr>
            <a:picLocks noChangeAspect="1"/>
          </p:cNvPicPr>
          <p:nvPr/>
        </p:nvPicPr>
        <p:blipFill>
          <a:blip r:embed="rId1"/>
          <a:stretch>
            <a:fillRect/>
          </a:stretch>
        </p:blipFill>
        <p:spPr>
          <a:xfrm>
            <a:off x="207010" y="4742815"/>
            <a:ext cx="8479155" cy="1377315"/>
          </a:xfrm>
          <a:prstGeom prst="rect">
            <a:avLst/>
          </a:prstGeom>
        </p:spPr>
      </p:pic>
      <p:sp>
        <p:nvSpPr>
          <p:cNvPr id="2" name="Title 1"/>
          <p:cNvSpPr>
            <a:spLocks noGrp="1"/>
          </p:cNvSpPr>
          <p:nvPr>
            <p:ph type="title"/>
          </p:nvPr>
        </p:nvSpPr>
        <p:spPr/>
        <p:txBody>
          <a:bodyPr/>
          <a:p>
            <a:r>
              <a:rPr lang="zh-CN" altLang="en-US"/>
              <a:t>签名者超越五：</a:t>
            </a:r>
            <a:r>
              <a:rPr lang="en-US" altLang="zh-CN"/>
              <a:t>DAPS    </a:t>
            </a:r>
            <a:r>
              <a:rPr lang="en-US" altLang="zh-CN"/>
              <a:t>        3/5</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20000"/>
          </a:bodyPr>
          <a:p>
            <a:pPr algn="l">
              <a:lnSpc>
                <a:spcPct val="110000"/>
              </a:lnSpc>
              <a:buFont typeface="Wingdings" panose="05000000000000000000" charset="0"/>
            </a:pPr>
            <a:r>
              <a:rPr lang="en-US" sz="2400">
                <a:solidFill>
                  <a:schemeClr val="tx1"/>
                </a:solidFill>
                <a:sym typeface="+mn-ea"/>
              </a:rPr>
              <a:t>DAPS</a:t>
            </a:r>
            <a:r>
              <a:rPr lang="zh-CN" altLang="en-US" sz="2400">
                <a:solidFill>
                  <a:schemeClr val="tx1"/>
                </a:solidFill>
                <a:sym typeface="+mn-ea"/>
              </a:rPr>
              <a:t>的其中一个应用是</a:t>
            </a:r>
            <a:r>
              <a:rPr lang="zh-CN" altLang="en-US" sz="2400">
                <a:solidFill>
                  <a:schemeClr val="tx1"/>
                </a:solidFill>
                <a:highlight>
                  <a:srgbClr val="FFFF00"/>
                </a:highlight>
                <a:sym typeface="+mn-ea"/>
              </a:rPr>
              <a:t>提高数字证书的安全性</a:t>
            </a:r>
            <a:r>
              <a:rPr lang="zh-CN" altLang="en-US" sz="2400">
                <a:solidFill>
                  <a:schemeClr val="tx1"/>
                </a:solidFill>
                <a:sym typeface="+mn-ea"/>
              </a:rPr>
              <a:t>。</a:t>
            </a:r>
            <a:endParaRPr lang="zh-CN" altLang="en-US" sz="2400">
              <a:solidFill>
                <a:schemeClr val="tx1"/>
              </a:solidFill>
              <a:sym typeface="+mn-ea"/>
            </a:endParaRPr>
          </a:p>
          <a:p>
            <a:pPr marL="342900" indent="-342900" algn="l">
              <a:lnSpc>
                <a:spcPct val="110000"/>
              </a:lnSpc>
              <a:buFont typeface="Wingdings" panose="05000000000000000000" charset="0"/>
              <a:buChar char="o"/>
            </a:pPr>
            <a:r>
              <a:rPr lang="zh-CN" altLang="en-US" sz="2400">
                <a:solidFill>
                  <a:schemeClr val="tx1"/>
                </a:solidFill>
                <a:sym typeface="+mn-ea"/>
              </a:rPr>
              <a:t>数字证书里的消息被分为两块：</a:t>
            </a:r>
            <a:endParaRPr lang="zh-CN" altLang="en-US" sz="2400">
              <a:solidFill>
                <a:schemeClr val="tx1"/>
              </a:solidFill>
              <a:sym typeface="+mn-ea"/>
            </a:endParaRPr>
          </a:p>
          <a:p>
            <a:pPr lvl="1" algn="l">
              <a:lnSpc>
                <a:spcPct val="110000"/>
              </a:lnSpc>
              <a:buFont typeface="Wingdings" panose="05000000000000000000" charset="0"/>
              <a:buChar char="v"/>
            </a:pPr>
            <a:r>
              <a:rPr lang="zh-CN" altLang="en-US" sz="2055">
                <a:solidFill>
                  <a:schemeClr val="tx1"/>
                </a:solidFill>
                <a:sym typeface="+mn-ea"/>
              </a:rPr>
              <a:t>第一块为消息对象</a:t>
            </a:r>
            <a:r>
              <a:rPr lang="en-US" altLang="zh-CN" sz="2055">
                <a:solidFill>
                  <a:schemeClr val="tx1"/>
                </a:solidFill>
                <a:sym typeface="+mn-ea"/>
              </a:rPr>
              <a:t>m_o</a:t>
            </a:r>
            <a:r>
              <a:rPr lang="zh-CN" altLang="en-US" sz="2055">
                <a:solidFill>
                  <a:schemeClr val="tx1"/>
                </a:solidFill>
                <a:sym typeface="+mn-ea"/>
              </a:rPr>
              <a:t>，即客户对象（公钥主人是</a:t>
            </a:r>
            <a:r>
              <a:rPr lang="en-US" altLang="zh-CN" sz="2055">
                <a:solidFill>
                  <a:schemeClr val="tx1"/>
                </a:solidFill>
                <a:sym typeface="+mn-ea"/>
              </a:rPr>
              <a:t>_________</a:t>
            </a:r>
            <a:r>
              <a:rPr lang="zh-CN" altLang="en-US" sz="2055">
                <a:solidFill>
                  <a:schemeClr val="tx1"/>
                </a:solidFill>
                <a:sym typeface="+mn-ea"/>
              </a:rPr>
              <a:t>）；</a:t>
            </a:r>
            <a:endParaRPr lang="zh-CN" altLang="en-US" sz="2055">
              <a:solidFill>
                <a:schemeClr val="tx1"/>
              </a:solidFill>
              <a:sym typeface="+mn-ea"/>
            </a:endParaRPr>
          </a:p>
          <a:p>
            <a:pPr lvl="1" algn="l">
              <a:lnSpc>
                <a:spcPct val="110000"/>
              </a:lnSpc>
              <a:buFont typeface="Wingdings" panose="05000000000000000000" charset="0"/>
              <a:buChar char="v"/>
            </a:pPr>
            <a:r>
              <a:rPr lang="zh-CN" altLang="en-US" sz="2055">
                <a:solidFill>
                  <a:schemeClr val="tx1"/>
                </a:solidFill>
                <a:sym typeface="+mn-ea"/>
              </a:rPr>
              <a:t>第二块为消息内容</a:t>
            </a:r>
            <a:r>
              <a:rPr lang="en-US" altLang="zh-CN" sz="2055">
                <a:solidFill>
                  <a:schemeClr val="tx1"/>
                </a:solidFill>
                <a:sym typeface="+mn-ea"/>
              </a:rPr>
              <a:t>m_c</a:t>
            </a:r>
            <a:r>
              <a:rPr lang="zh-CN" altLang="en-US" sz="2055">
                <a:solidFill>
                  <a:schemeClr val="tx1"/>
                </a:solidFill>
                <a:sym typeface="+mn-ea"/>
              </a:rPr>
              <a:t>，用于存放客户的公钥（公钥是</a:t>
            </a:r>
            <a:r>
              <a:rPr lang="en-US" altLang="zh-CN" sz="2055">
                <a:solidFill>
                  <a:schemeClr val="tx1"/>
                </a:solidFill>
                <a:sym typeface="+mn-ea"/>
              </a:rPr>
              <a:t>_____</a:t>
            </a:r>
            <a:r>
              <a:rPr lang="zh-CN" altLang="en-US" sz="2055">
                <a:solidFill>
                  <a:schemeClr val="tx1"/>
                </a:solidFill>
                <a:sym typeface="+mn-ea"/>
              </a:rPr>
              <a:t>）。</a:t>
            </a:r>
            <a:endParaRPr lang="zh-CN" altLang="en-US" sz="2055">
              <a:solidFill>
                <a:schemeClr val="tx1"/>
              </a:solidFill>
              <a:sym typeface="+mn-ea"/>
            </a:endParaRPr>
          </a:p>
          <a:p>
            <a:pPr marL="342900" indent="-342900" algn="l">
              <a:lnSpc>
                <a:spcPct val="110000"/>
              </a:lnSpc>
              <a:buFont typeface="Wingdings" panose="05000000000000000000" charset="0"/>
              <a:buChar char="o"/>
            </a:pPr>
            <a:r>
              <a:rPr lang="zh-CN" altLang="en-US" sz="2400">
                <a:solidFill>
                  <a:schemeClr val="tx1"/>
                </a:solidFill>
                <a:sym typeface="+mn-ea"/>
              </a:rPr>
              <a:t>当期刊</a:t>
            </a:r>
            <a:r>
              <a:rPr lang="en-US" altLang="zh-CN" sz="2400">
                <a:solidFill>
                  <a:schemeClr val="tx1"/>
                </a:solidFill>
                <a:sym typeface="+mn-ea"/>
              </a:rPr>
              <a:t>JoW</a:t>
            </a:r>
            <a:r>
              <a:rPr lang="zh-CN" altLang="en-US" sz="2400">
                <a:solidFill>
                  <a:schemeClr val="tx1"/>
                </a:solidFill>
                <a:sym typeface="+mn-ea"/>
              </a:rPr>
              <a:t>主编申请数字证书时，老马为主编计算</a:t>
            </a:r>
            <a:r>
              <a:rPr lang="zh-CN" altLang="en-US" sz="2400">
                <a:solidFill>
                  <a:srgbClr val="C00000"/>
                </a:solidFill>
                <a:sym typeface="+mn-ea"/>
              </a:rPr>
              <a:t>证书内容1</a:t>
            </a:r>
            <a:r>
              <a:rPr lang="zh-CN" altLang="en-US" sz="2400">
                <a:solidFill>
                  <a:schemeClr val="tx1"/>
                </a:solidFill>
                <a:sym typeface="+mn-ea"/>
              </a:rPr>
              <a:t>对应的数字证书。如果老马为小迪私下颁发有关</a:t>
            </a:r>
            <a:r>
              <a:rPr lang="en-US" altLang="zh-CN" sz="2400">
                <a:solidFill>
                  <a:schemeClr val="tx1"/>
                </a:solidFill>
                <a:sym typeface="+mn-ea"/>
              </a:rPr>
              <a:t>JoW</a:t>
            </a:r>
            <a:r>
              <a:rPr lang="zh-CN" altLang="en-US" sz="2400">
                <a:solidFill>
                  <a:schemeClr val="tx1"/>
                </a:solidFill>
                <a:sym typeface="+mn-ea"/>
              </a:rPr>
              <a:t>的不合法数字证书，那么老马须为小迪计算</a:t>
            </a:r>
            <a:r>
              <a:rPr lang="zh-CN" altLang="en-US" sz="2400">
                <a:solidFill>
                  <a:srgbClr val="C00000"/>
                </a:solidFill>
                <a:sym typeface="+mn-ea"/>
              </a:rPr>
              <a:t>证书内容2</a:t>
            </a:r>
            <a:r>
              <a:rPr lang="zh-CN" altLang="en-US" sz="2400">
                <a:solidFill>
                  <a:schemeClr val="tx1"/>
                </a:solidFill>
                <a:sym typeface="+mn-ea"/>
              </a:rPr>
              <a:t>对应的数字证书。由于数字证书都是公开的，小迪在拿到两份数字证书后就可以得到老马的私钥。因此，老马不敢！</a:t>
            </a:r>
            <a:endParaRPr lang="en-US" altLang="zh-CN"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签名者超越五：</a:t>
            </a:r>
            <a:r>
              <a:rPr lang="en-US" altLang="zh-CN"/>
              <a:t>DAPS    </a:t>
            </a:r>
            <a:r>
              <a:rPr lang="en-US" altLang="zh-CN"/>
              <a:t>        4/5</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20000"/>
          </a:bodyPr>
          <a:p>
            <a:pPr lvl="0">
              <a:lnSpc>
                <a:spcPct val="90000"/>
              </a:lnSpc>
              <a:buFont typeface="Wingdings" panose="05000000000000000000" charset="0"/>
            </a:pPr>
            <a:r>
              <a:rPr lang="zh-CN" altLang="en-US" sz="2400">
                <a:highlight>
                  <a:srgbClr val="FFFF00"/>
                </a:highlight>
                <a:latin typeface="+mn-lt"/>
                <a:ea typeface="+mn-ea"/>
                <a:sym typeface="+mn-ea"/>
              </a:rPr>
              <a:t>传统数字签名的算法定义：</a:t>
            </a:r>
            <a:endParaRPr lang="zh-CN" altLang="en-US" sz="2400">
              <a:highlight>
                <a:srgbClr val="FFFF00"/>
              </a:highlight>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marL="457200" indent="-457200" algn="l">
              <a:lnSpc>
                <a:spcPct val="90000"/>
              </a:lnSpc>
              <a:buFont typeface="Wingdings" panose="05000000000000000000" charset="0"/>
              <a:buChar char="o"/>
            </a:pPr>
            <a:endParaRPr lang="en-US" sz="2400"/>
          </a:p>
          <a:p>
            <a:pPr algn="l">
              <a:lnSpc>
                <a:spcPct val="90000"/>
              </a:lnSpc>
              <a:buFont typeface="Wingdings" panose="05000000000000000000" charset="0"/>
            </a:pPr>
            <a:r>
              <a:rPr lang="en-US" altLang="zh-CN" sz="2400">
                <a:highlight>
                  <a:srgbClr val="00FF00"/>
                </a:highlight>
                <a:sym typeface="+mn-ea"/>
              </a:rPr>
              <a:t>DAPS</a:t>
            </a:r>
            <a:r>
              <a:rPr lang="zh-CN" altLang="en-US" sz="2400">
                <a:highlight>
                  <a:srgbClr val="00FF00"/>
                </a:highlight>
                <a:sym typeface="+mn-ea"/>
              </a:rPr>
              <a:t>的算法定义</a:t>
            </a:r>
            <a:r>
              <a:rPr lang="zh-CN" altLang="en-US" sz="2400">
                <a:sym typeface="+mn-ea"/>
              </a:rPr>
              <a:t>：</a:t>
            </a:r>
            <a:endParaRPr lang="zh-CN" altLang="en-US" sz="2400">
              <a:sym typeface="+mn-ea"/>
            </a:endParaRPr>
          </a:p>
          <a:p>
            <a:pPr marL="342900" indent="-342900" algn="l">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 where m=(m_o,m_c)</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抽取算法：</a:t>
            </a:r>
            <a:r>
              <a:rPr lang="en-US" altLang="zh-CN" sz="2400">
                <a:latin typeface="+mn-lt"/>
                <a:ea typeface="+mn-ea"/>
                <a:sym typeface="+mn-ea"/>
              </a:rPr>
              <a:t>Extract(pk, m_1,S_{m_1}, m_2, S_{m_2}) </a:t>
            </a:r>
            <a:r>
              <a:rPr lang="en-US" altLang="zh-CN" sz="2400">
                <a:latin typeface="+mn-lt"/>
                <a:ea typeface="+mn-ea"/>
                <a:sym typeface="+mn-ea"/>
              </a:rPr>
              <a:t>→ sk/</a:t>
            </a:r>
            <a:r>
              <a:rPr lang="en-US" altLang="zh-CN" sz="2400">
                <a:ea typeface="+mn-ea"/>
                <a:cs typeface="Garamond" panose="02020404030301010803" charset="0"/>
                <a:sym typeface="+mn-ea"/>
              </a:rPr>
              <a:t>⊥</a:t>
            </a:r>
            <a:endParaRPr lang="en-US" altLang="zh-CN" sz="2400">
              <a:latin typeface="+mn-lt"/>
              <a:ea typeface="+mn-ea"/>
              <a:sym typeface="+mn-ea"/>
            </a:endParaRPr>
          </a:p>
          <a:p>
            <a:pPr marL="342900" lvl="0" indent="-342900">
              <a:lnSpc>
                <a:spcPct val="90000"/>
              </a:lnSpc>
              <a:buFont typeface="Wingdings" panose="05000000000000000000" charset="0"/>
              <a:buChar char="o"/>
            </a:pPr>
            <a:endParaRPr lang="en-US" altLang="zh-CN" sz="2400">
              <a:latin typeface="+mn-lt"/>
              <a:ea typeface="+mn-ea"/>
            </a:endParaRPr>
          </a:p>
          <a:p>
            <a:pPr marL="342900" lvl="0" indent="-342900">
              <a:lnSpc>
                <a:spcPct val="90000"/>
              </a:lnSpc>
              <a:buFont typeface="Wingdings" panose="05000000000000000000" charset="0"/>
              <a:buChar char="o"/>
            </a:pPr>
            <a:endParaRPr lang="en-US" altLang="zh-CN" sz="2400">
              <a:latin typeface="+mn-lt"/>
              <a:ea typeface="+mn-ea"/>
            </a:endParaRPr>
          </a:p>
          <a:p>
            <a:pPr marL="342900" lvl="0" indent="-342900">
              <a:lnSpc>
                <a:spcPct val="90000"/>
              </a:lnSpc>
              <a:buFont typeface="Wingdings" panose="05000000000000000000" charset="0"/>
              <a:buChar char="o"/>
            </a:pPr>
            <a:endParaRPr lang="en-US" altLang="zh-CN" sz="2400">
              <a:latin typeface="+mn-lt"/>
              <a:ea typeface="+mn-ea"/>
              <a:sym typeface="+mn-ea"/>
            </a:endParaRPr>
          </a:p>
          <a:p>
            <a:pPr marL="457200" indent="-457200" algn="l">
              <a:lnSpc>
                <a:spcPct val="90000"/>
              </a:lnSpc>
              <a:buFont typeface="Wingdings" panose="05000000000000000000" charset="0"/>
              <a:buChar char="o"/>
            </a:pPr>
            <a:endParaRPr lang="en-US" sz="2400"/>
          </a:p>
          <a:p>
            <a:pPr marL="457200" indent="-457200" algn="l">
              <a:lnSpc>
                <a:spcPct val="90000"/>
              </a:lnSpc>
              <a:buFont typeface="Wingdings" panose="05000000000000000000" charset="0"/>
              <a:buChar char="o"/>
            </a:pPr>
            <a:endParaRPr lang="en-US" altLang="zh-CN"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签名者超越五：</a:t>
            </a:r>
            <a:r>
              <a:rPr lang="en-US" altLang="zh-CN"/>
              <a:t>DAPS    </a:t>
            </a:r>
            <a:r>
              <a:rPr lang="en-US" altLang="zh-CN"/>
              <a:t>        5/5</a:t>
            </a:r>
            <a:endParaRPr lang="zh-CN" altLang="en-US"/>
          </a:p>
        </p:txBody>
      </p:sp>
      <p:sp>
        <p:nvSpPr>
          <p:cNvPr id="3" name="Text Placeholder 2"/>
          <p:cNvSpPr>
            <a:spLocks noGrp="1"/>
          </p:cNvSpPr>
          <p:nvPr>
            <p:ph type="body" idx="1"/>
          </p:nvPr>
        </p:nvSpPr>
        <p:spPr>
          <a:xfrm>
            <a:off x="207010" y="1350645"/>
            <a:ext cx="8749665" cy="5005705"/>
          </a:xfrm>
        </p:spPr>
        <p:txBody>
          <a:bodyPr>
            <a:normAutofit lnSpcReduction="20000"/>
          </a:bodyPr>
          <a:p>
            <a:pPr algn="l">
              <a:lnSpc>
                <a:spcPct val="90000"/>
              </a:lnSpc>
              <a:buFont typeface="Wingdings" panose="05000000000000000000" charset="0"/>
            </a:pPr>
            <a:r>
              <a:rPr lang="en-US" altLang="zh-CN" sz="2400">
                <a:highlight>
                  <a:srgbClr val="00FF00"/>
                </a:highlight>
                <a:sym typeface="+mn-ea"/>
              </a:rPr>
              <a:t>DAPS</a:t>
            </a:r>
            <a:r>
              <a:rPr lang="zh-CN" altLang="en-US" sz="2400">
                <a:highlight>
                  <a:srgbClr val="00FF00"/>
                </a:highlight>
                <a:sym typeface="+mn-ea"/>
              </a:rPr>
              <a:t>的算法定义</a:t>
            </a:r>
            <a:r>
              <a:rPr lang="zh-CN" altLang="en-US" sz="2400">
                <a:sym typeface="+mn-ea"/>
              </a:rPr>
              <a:t>：</a:t>
            </a:r>
            <a:endParaRPr lang="zh-CN" altLang="en-US" sz="2400">
              <a:sym typeface="+mn-ea"/>
            </a:endParaRPr>
          </a:p>
          <a:p>
            <a:pPr marL="342900" indent="-342900" algn="l">
              <a:lnSpc>
                <a:spcPct val="90000"/>
              </a:lnSpc>
              <a:buFont typeface="Wingdings" panose="05000000000000000000" charset="0"/>
              <a:buChar char="o"/>
            </a:pPr>
            <a:r>
              <a:rPr lang="zh-CN" altLang="en-US" sz="2400">
                <a:latin typeface="+mn-lt"/>
                <a:ea typeface="+mn-ea"/>
                <a:sym typeface="+mn-ea"/>
              </a:rPr>
              <a:t>密钥算法：</a:t>
            </a:r>
            <a:r>
              <a:rPr lang="en-US" altLang="zh-CN" sz="2400">
                <a:latin typeface="+mn-lt"/>
                <a:ea typeface="+mn-ea"/>
                <a:sym typeface="+mn-ea"/>
              </a:rPr>
              <a:t>KeyGen(1^k)  → (pk,sk)</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签名算法：</a:t>
            </a:r>
            <a:r>
              <a:rPr lang="en-US" altLang="zh-CN" sz="2400">
                <a:latin typeface="+mn-lt"/>
                <a:ea typeface="+mn-ea"/>
                <a:sym typeface="+mn-ea"/>
              </a:rPr>
              <a:t>Sign(sk, m)  → S_m, where m=(m_o,m_c)</a:t>
            </a:r>
            <a:endParaRPr lang="en-US" altLang="zh-CN" sz="2400">
              <a:latin typeface="+mn-lt"/>
              <a:ea typeface="+mn-ea"/>
            </a:endParaRPr>
          </a:p>
          <a:p>
            <a:pPr marL="342900" lvl="0" indent="-342900">
              <a:lnSpc>
                <a:spcPct val="90000"/>
              </a:lnSpc>
              <a:buFont typeface="Wingdings" panose="05000000000000000000" charset="0"/>
              <a:buChar char="o"/>
            </a:pPr>
            <a:r>
              <a:rPr lang="zh-CN" altLang="en-US" sz="2400">
                <a:latin typeface="+mn-lt"/>
                <a:ea typeface="+mn-ea"/>
                <a:sym typeface="+mn-ea"/>
              </a:rPr>
              <a:t>验证算法：</a:t>
            </a:r>
            <a:r>
              <a:rPr lang="en-US" altLang="zh-CN" sz="2400">
                <a:latin typeface="+mn-lt"/>
                <a:ea typeface="+mn-ea"/>
                <a:sym typeface="+mn-ea"/>
              </a:rPr>
              <a:t>Verify(pk, m, S_m) → T/F</a:t>
            </a:r>
            <a:endParaRPr lang="en-US" altLang="zh-CN"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抽取算法：</a:t>
            </a:r>
            <a:r>
              <a:rPr lang="en-US" altLang="zh-CN" sz="2400">
                <a:latin typeface="+mn-lt"/>
                <a:ea typeface="+mn-ea"/>
                <a:sym typeface="+mn-ea"/>
              </a:rPr>
              <a:t>Extract(pk, m_1,S_{m_1}, m_2, S_{m_2}) </a:t>
            </a:r>
            <a:r>
              <a:rPr lang="en-US" altLang="zh-CN" sz="2400">
                <a:latin typeface="+mn-lt"/>
                <a:ea typeface="+mn-ea"/>
                <a:sym typeface="+mn-ea"/>
              </a:rPr>
              <a:t>→ sk/</a:t>
            </a:r>
            <a:r>
              <a:rPr lang="en-US" altLang="zh-CN" sz="2400">
                <a:ea typeface="+mn-ea"/>
                <a:cs typeface="Garamond" panose="02020404030301010803" charset="0"/>
                <a:sym typeface="+mn-ea"/>
              </a:rPr>
              <a:t>⊥</a:t>
            </a:r>
            <a:endParaRPr lang="en-US" altLang="zh-CN" sz="2400">
              <a:ea typeface="+mn-ea"/>
              <a:cs typeface="Garamond" panose="02020404030301010803" charset="0"/>
              <a:sym typeface="+mn-ea"/>
            </a:endParaRPr>
          </a:p>
          <a:p>
            <a:pPr marL="342900" lvl="0" indent="-342900">
              <a:lnSpc>
                <a:spcPct val="90000"/>
              </a:lnSpc>
              <a:buFont typeface="Wingdings" panose="05000000000000000000" charset="0"/>
              <a:buChar char="o"/>
            </a:pPr>
            <a:endParaRPr lang="en-US" altLang="zh-CN" sz="2400">
              <a:latin typeface="+mn-lt"/>
              <a:ea typeface="+mn-ea"/>
              <a:cs typeface="Garamond" panose="02020404030301010803" charset="0"/>
              <a:sym typeface="+mn-ea"/>
            </a:endParaRPr>
          </a:p>
          <a:p>
            <a:pPr marL="342900" lvl="0" indent="-342900">
              <a:lnSpc>
                <a:spcPct val="90000"/>
              </a:lnSpc>
              <a:buFont typeface="Wingdings" panose="05000000000000000000" charset="0"/>
              <a:buChar char="o"/>
            </a:pPr>
            <a:endParaRPr lang="en-US" altLang="zh-CN" sz="2400">
              <a:latin typeface="+mn-lt"/>
              <a:ea typeface="+mn-ea"/>
              <a:cs typeface="Garamond" panose="02020404030301010803" charset="0"/>
              <a:sym typeface="+mn-ea"/>
            </a:endParaRPr>
          </a:p>
          <a:p>
            <a:pPr lvl="0">
              <a:lnSpc>
                <a:spcPct val="90000"/>
              </a:lnSpc>
              <a:buFont typeface="Wingdings" panose="05000000000000000000" charset="0"/>
            </a:pPr>
            <a:r>
              <a:rPr lang="zh-CN" altLang="en-US" sz="2400">
                <a:highlight>
                  <a:srgbClr val="FF00FF"/>
                </a:highlight>
                <a:latin typeface="+mn-lt"/>
                <a:ea typeface="+mn-ea"/>
                <a:sym typeface="+mn-ea"/>
              </a:rPr>
              <a:t>问题来了</a:t>
            </a:r>
            <a:r>
              <a:rPr lang="zh-CN" altLang="en-US" sz="2400">
                <a:latin typeface="+mn-lt"/>
                <a:ea typeface="+mn-ea"/>
                <a:sym typeface="+mn-ea"/>
              </a:rPr>
              <a:t>：</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敌人是谁？</a:t>
            </a:r>
            <a:endParaRPr lang="zh-CN" altLang="en-US" sz="2400">
              <a:latin typeface="+mn-lt"/>
              <a:ea typeface="+mn-ea"/>
              <a:sym typeface="+mn-ea"/>
            </a:endParaRPr>
          </a:p>
          <a:p>
            <a:pPr marL="342900" lvl="0" indent="-342900">
              <a:lnSpc>
                <a:spcPct val="90000"/>
              </a:lnSpc>
              <a:buFont typeface="Wingdings" panose="05000000000000000000" charset="0"/>
              <a:buChar char="o"/>
            </a:pPr>
            <a:r>
              <a:rPr lang="zh-CN" altLang="en-US" sz="2400">
                <a:latin typeface="+mn-lt"/>
                <a:ea typeface="+mn-ea"/>
                <a:sym typeface="+mn-ea"/>
              </a:rPr>
              <a:t>敌人的目标是什么？</a:t>
            </a:r>
            <a:endParaRPr lang="en-US" altLang="zh-CN" sz="2400">
              <a:latin typeface="+mn-lt"/>
              <a:ea typeface="+mn-ea"/>
              <a:sym typeface="+mn-ea"/>
            </a:endParaRPr>
          </a:p>
          <a:p>
            <a:pPr marL="342900" lvl="0" indent="-342900">
              <a:lnSpc>
                <a:spcPct val="90000"/>
              </a:lnSpc>
              <a:buFont typeface="Wingdings" panose="05000000000000000000" charset="0"/>
              <a:buChar char="o"/>
            </a:pPr>
            <a:endParaRPr lang="en-US" altLang="zh-CN" sz="2400">
              <a:latin typeface="+mn-lt"/>
              <a:ea typeface="+mn-ea"/>
            </a:endParaRPr>
          </a:p>
          <a:p>
            <a:pPr marL="342900" lvl="0" indent="-342900">
              <a:lnSpc>
                <a:spcPct val="90000"/>
              </a:lnSpc>
              <a:buFont typeface="Wingdings" panose="05000000000000000000" charset="0"/>
              <a:buChar char="o"/>
            </a:pPr>
            <a:endParaRPr lang="en-US" altLang="zh-CN" sz="2400">
              <a:latin typeface="+mn-lt"/>
              <a:ea typeface="+mn-ea"/>
            </a:endParaRPr>
          </a:p>
          <a:p>
            <a:pPr marL="342900" lvl="0" indent="-342900">
              <a:lnSpc>
                <a:spcPct val="90000"/>
              </a:lnSpc>
              <a:buFont typeface="Wingdings" panose="05000000000000000000" charset="0"/>
              <a:buChar char="o"/>
            </a:pPr>
            <a:endParaRPr lang="en-US" altLang="zh-CN" sz="2400">
              <a:latin typeface="+mn-lt"/>
              <a:ea typeface="+mn-ea"/>
              <a:sym typeface="+mn-ea"/>
            </a:endParaRPr>
          </a:p>
          <a:p>
            <a:pPr marL="457200" indent="-457200" algn="l">
              <a:lnSpc>
                <a:spcPct val="90000"/>
              </a:lnSpc>
              <a:buFont typeface="Wingdings" panose="05000000000000000000" charset="0"/>
              <a:buChar char="o"/>
            </a:pPr>
            <a:endParaRPr lang="en-US" sz="2400"/>
          </a:p>
          <a:p>
            <a:pPr marL="457200" indent="-457200" algn="l">
              <a:lnSpc>
                <a:spcPct val="90000"/>
              </a:lnSpc>
              <a:buFont typeface="Wingdings" panose="05000000000000000000" charset="0"/>
              <a:buChar char="o"/>
            </a:pPr>
            <a:endParaRPr lang="en-US" altLang="zh-CN" sz="24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签名者超越六：使用次数有限</a:t>
            </a:r>
            <a:r>
              <a:rPr lang="en-US" altLang="zh-CN"/>
              <a:t>  1/2</a:t>
            </a:r>
            <a:endParaRPr lang="zh-CN" altLang="en-US"/>
          </a:p>
        </p:txBody>
      </p:sp>
      <p:sp>
        <p:nvSpPr>
          <p:cNvPr id="3" name="Text Placeholder 2"/>
          <p:cNvSpPr>
            <a:spLocks noGrp="1"/>
          </p:cNvSpPr>
          <p:nvPr>
            <p:ph type="body" idx="1"/>
          </p:nvPr>
        </p:nvSpPr>
        <p:spPr>
          <a:xfrm>
            <a:off x="207010" y="1350645"/>
            <a:ext cx="8749665" cy="5005705"/>
          </a:xfrm>
        </p:spPr>
        <p:txBody>
          <a:bodyPr>
            <a:noAutofit/>
          </a:bodyPr>
          <a:p>
            <a:pPr algn="ctr">
              <a:lnSpc>
                <a:spcPct val="80000"/>
              </a:lnSpc>
              <a:buFont typeface="Wingdings" panose="05000000000000000000" charset="0"/>
            </a:pPr>
            <a:r>
              <a:rPr lang="zh-CN" altLang="en-US" sz="2700">
                <a:solidFill>
                  <a:srgbClr val="C00000"/>
                </a:solidFill>
                <a:sym typeface="+mn-ea"/>
              </a:rPr>
              <a:t>签名算法：</a:t>
            </a:r>
            <a:r>
              <a:rPr lang="en-US" altLang="zh-CN" sz="2700">
                <a:solidFill>
                  <a:srgbClr val="C00000"/>
                </a:solidFill>
                <a:sym typeface="+mn-ea"/>
              </a:rPr>
              <a:t>Sign(sk, m)  → S_m</a:t>
            </a:r>
            <a:endParaRPr lang="en-US" sz="2700">
              <a:solidFill>
                <a:srgbClr val="C00000"/>
              </a:solidFill>
            </a:endParaRPr>
          </a:p>
          <a:p>
            <a:pPr marL="457200" indent="-457200" algn="l">
              <a:lnSpc>
                <a:spcPct val="80000"/>
              </a:lnSpc>
              <a:buFont typeface="Wingdings" panose="05000000000000000000" charset="0"/>
              <a:buChar char="o"/>
            </a:pPr>
            <a:r>
              <a:rPr sz="2700">
                <a:solidFill>
                  <a:schemeClr val="tx1"/>
                </a:solidFill>
                <a:sym typeface="+mn-ea"/>
              </a:rPr>
              <a:t>老马</a:t>
            </a:r>
            <a:r>
              <a:rPr sz="2700">
                <a:solidFill>
                  <a:schemeClr val="tx1"/>
                </a:solidFill>
                <a:highlight>
                  <a:srgbClr val="00FF00"/>
                </a:highlight>
                <a:sym typeface="+mn-ea"/>
              </a:rPr>
              <a:t>不能</a:t>
            </a:r>
            <a:r>
              <a:rPr sz="2700">
                <a:solidFill>
                  <a:schemeClr val="tx1"/>
                </a:solidFill>
                <a:sym typeface="+mn-ea"/>
              </a:rPr>
              <a:t>用他的私钥进行无限次的签名。</a:t>
            </a:r>
            <a:endParaRPr sz="2700">
              <a:solidFill>
                <a:schemeClr val="tx1"/>
              </a:solidFill>
              <a:sym typeface="+mn-ea"/>
            </a:endParaRPr>
          </a:p>
          <a:p>
            <a:pPr marL="457200" indent="-457200" algn="l">
              <a:lnSpc>
                <a:spcPct val="80000"/>
              </a:lnSpc>
              <a:buFont typeface="Wingdings" panose="05000000000000000000" charset="0"/>
              <a:buChar char="o"/>
            </a:pPr>
            <a:endParaRPr sz="2700">
              <a:solidFill>
                <a:schemeClr val="tx1"/>
              </a:solidFill>
              <a:sym typeface="+mn-ea"/>
            </a:endParaRPr>
          </a:p>
          <a:p>
            <a:pPr marL="457200" indent="-457200" algn="l">
              <a:lnSpc>
                <a:spcPct val="80000"/>
              </a:lnSpc>
              <a:buFont typeface="Wingdings" panose="05000000000000000000" charset="0"/>
              <a:buChar char="o"/>
            </a:pPr>
            <a:r>
              <a:rPr sz="2700">
                <a:solidFill>
                  <a:schemeClr val="tx1"/>
                </a:solidFill>
                <a:sym typeface="+mn-ea"/>
              </a:rPr>
              <a:t>如果老马不能用私钥进行无限次的签名，那么能被老马签名的消息个数上限肯定是一个提前约定的数值。</a:t>
            </a:r>
            <a:r>
              <a:rPr lang="zh-CN" sz="2700">
                <a:solidFill>
                  <a:schemeClr val="tx1"/>
                </a:solidFill>
                <a:highlight>
                  <a:srgbClr val="FFFF00"/>
                </a:highlight>
                <a:sym typeface="+mn-ea"/>
              </a:rPr>
              <a:t>这个</a:t>
            </a:r>
            <a:r>
              <a:rPr sz="2700">
                <a:solidFill>
                  <a:schemeClr val="tx1"/>
                </a:solidFill>
                <a:highlight>
                  <a:srgbClr val="FFFF00"/>
                </a:highlight>
                <a:sym typeface="+mn-ea"/>
              </a:rPr>
              <a:t>研究动机</a:t>
            </a:r>
            <a:r>
              <a:rPr lang="zh-CN" sz="2700">
                <a:solidFill>
                  <a:schemeClr val="tx1"/>
                </a:solidFill>
                <a:highlight>
                  <a:srgbClr val="FFFF00"/>
                </a:highlight>
                <a:sym typeface="+mn-ea"/>
              </a:rPr>
              <a:t>相关的</a:t>
            </a:r>
            <a:r>
              <a:rPr lang="en-US" altLang="zh-CN" sz="2700">
                <a:solidFill>
                  <a:schemeClr val="tx1"/>
                </a:solidFill>
                <a:highlight>
                  <a:srgbClr val="FFFF00"/>
                </a:highlight>
                <a:sym typeface="+mn-ea"/>
              </a:rPr>
              <a:t>topic</a:t>
            </a:r>
            <a:r>
              <a:rPr sz="2700">
                <a:solidFill>
                  <a:schemeClr val="tx1"/>
                </a:solidFill>
                <a:highlight>
                  <a:srgbClr val="FFFF00"/>
                </a:highlight>
                <a:sym typeface="+mn-ea"/>
              </a:rPr>
              <a:t>都不是很有趣，或者</a:t>
            </a:r>
            <a:r>
              <a:rPr lang="zh-CN" sz="2700">
                <a:solidFill>
                  <a:schemeClr val="tx1"/>
                </a:solidFill>
                <a:highlight>
                  <a:srgbClr val="FFFF00"/>
                </a:highlight>
                <a:sym typeface="+mn-ea"/>
              </a:rPr>
              <a:t>研究人员暂时</a:t>
            </a:r>
            <a:r>
              <a:rPr sz="2700">
                <a:solidFill>
                  <a:schemeClr val="tx1"/>
                </a:solidFill>
                <a:highlight>
                  <a:srgbClr val="FFFF00"/>
                </a:highlight>
                <a:sym typeface="+mn-ea"/>
              </a:rPr>
              <a:t>找不到应用和理由约束老马的权力</a:t>
            </a:r>
            <a:r>
              <a:rPr sz="2700">
                <a:solidFill>
                  <a:schemeClr val="tx1"/>
                </a:solidFill>
                <a:sym typeface="+mn-ea"/>
              </a:rPr>
              <a:t>。</a:t>
            </a:r>
            <a:endParaRPr sz="2700">
              <a:solidFill>
                <a:schemeClr val="tx1"/>
              </a:solidFill>
              <a:sym typeface="+mn-ea"/>
            </a:endParaRPr>
          </a:p>
          <a:p>
            <a:pPr marL="457200" indent="-457200" algn="l">
              <a:lnSpc>
                <a:spcPct val="80000"/>
              </a:lnSpc>
              <a:buFont typeface="Wingdings" panose="05000000000000000000" charset="0"/>
              <a:buChar char="o"/>
            </a:pPr>
            <a:endParaRPr sz="2700">
              <a:solidFill>
                <a:schemeClr val="tx1"/>
              </a:solidFill>
              <a:sym typeface="+mn-ea"/>
            </a:endParaRPr>
          </a:p>
          <a:p>
            <a:pPr marL="457200" indent="-457200" algn="l">
              <a:lnSpc>
                <a:spcPct val="80000"/>
              </a:lnSpc>
              <a:buFont typeface="Wingdings" panose="05000000000000000000" charset="0"/>
              <a:buChar char="o"/>
            </a:pPr>
            <a:r>
              <a:rPr lang="zh-CN" sz="2700">
                <a:solidFill>
                  <a:schemeClr val="tx1"/>
                </a:solidFill>
                <a:sym typeface="+mn-ea"/>
              </a:rPr>
              <a:t>一个</a:t>
            </a:r>
            <a:r>
              <a:rPr sz="2700">
                <a:solidFill>
                  <a:schemeClr val="tx1"/>
                </a:solidFill>
                <a:sym typeface="+mn-ea"/>
              </a:rPr>
              <a:t>例子</a:t>
            </a:r>
            <a:r>
              <a:rPr lang="zh-CN" sz="2700">
                <a:solidFill>
                  <a:schemeClr val="tx1"/>
                </a:solidFill>
                <a:sym typeface="+mn-ea"/>
              </a:rPr>
              <a:t>：</a:t>
            </a:r>
            <a:r>
              <a:rPr sz="2700">
                <a:solidFill>
                  <a:schemeClr val="tx1"/>
                </a:solidFill>
                <a:sym typeface="+mn-ea"/>
              </a:rPr>
              <a:t>所有董事会成员要去参加Party，把董事大会留给老马一个人主持完成，但要求老马不能借用这次机会疯狂发布决策。董事会成员认为老马发布的决策不能超过10个，于是限制老马最多只能用董事会授权的密钥签名</a:t>
            </a:r>
            <a:r>
              <a:rPr sz="2700">
                <a:sym typeface="+mn-ea"/>
              </a:rPr>
              <a:t>十次</a:t>
            </a:r>
            <a:r>
              <a:rPr sz="2700">
                <a:solidFill>
                  <a:schemeClr val="tx1"/>
                </a:solidFill>
                <a:sym typeface="+mn-ea"/>
              </a:rPr>
              <a:t>。</a:t>
            </a:r>
            <a:endParaRPr sz="2700">
              <a:solidFill>
                <a:schemeClr val="tx1"/>
              </a:solidFill>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t>签名者超越六：使用次数有限</a:t>
            </a:r>
            <a:r>
              <a:rPr lang="en-US" altLang="zh-CN"/>
              <a:t>  2/2</a:t>
            </a:r>
            <a:endParaRPr lang="zh-CN" altLang="en-US"/>
          </a:p>
        </p:txBody>
      </p:sp>
      <p:sp>
        <p:nvSpPr>
          <p:cNvPr id="3" name="Text Placeholder 2"/>
          <p:cNvSpPr>
            <a:spLocks noGrp="1"/>
          </p:cNvSpPr>
          <p:nvPr>
            <p:ph type="body" idx="1"/>
          </p:nvPr>
        </p:nvSpPr>
        <p:spPr>
          <a:xfrm>
            <a:off x="207010" y="1350645"/>
            <a:ext cx="8749665" cy="5005705"/>
          </a:xfrm>
        </p:spPr>
        <p:txBody>
          <a:bodyPr>
            <a:noAutofit/>
          </a:bodyPr>
          <a:p>
            <a:pPr marL="457200" indent="-457200" algn="l">
              <a:lnSpc>
                <a:spcPct val="90000"/>
              </a:lnSpc>
              <a:buFont typeface="Wingdings" panose="05000000000000000000" charset="0"/>
              <a:buChar char="o"/>
            </a:pPr>
            <a:r>
              <a:rPr sz="2800">
                <a:solidFill>
                  <a:schemeClr val="tx1"/>
                </a:solidFill>
                <a:uFillTx/>
                <a:sym typeface="+mn-ea"/>
              </a:rPr>
              <a:t>如何构造这样的方案呢？可以基于前面的DAPS方案</a:t>
            </a:r>
            <a:endParaRPr sz="2800">
              <a:solidFill>
                <a:schemeClr val="tx1"/>
              </a:solidFill>
              <a:uFillTx/>
              <a:sym typeface="+mn-ea"/>
            </a:endParaRPr>
          </a:p>
          <a:p>
            <a:pPr marL="457200" indent="-457200" algn="l">
              <a:lnSpc>
                <a:spcPct val="90000"/>
              </a:lnSpc>
              <a:buFont typeface="Wingdings" panose="05000000000000000000" charset="0"/>
              <a:buChar char="o"/>
            </a:pPr>
            <a:endParaRPr sz="2800">
              <a:solidFill>
                <a:schemeClr val="tx1"/>
              </a:solidFill>
              <a:uFillTx/>
              <a:sym typeface="+mn-ea"/>
            </a:endParaRPr>
          </a:p>
          <a:p>
            <a:pPr marL="457200" indent="-457200" algn="l">
              <a:lnSpc>
                <a:spcPct val="90000"/>
              </a:lnSpc>
              <a:buFont typeface="Wingdings" panose="05000000000000000000" charset="0"/>
              <a:buChar char="o"/>
            </a:pPr>
            <a:r>
              <a:rPr sz="2800">
                <a:solidFill>
                  <a:schemeClr val="tx1"/>
                </a:solidFill>
                <a:uFillTx/>
                <a:sym typeface="+mn-ea"/>
              </a:rPr>
              <a:t>解决方法很简单，方案的构造只需要定义：凡是与pk相关的所有DAPS签名中，签名有效必须满足：</a:t>
            </a:r>
            <a:endParaRPr sz="2800">
              <a:solidFill>
                <a:schemeClr val="tx1"/>
              </a:solidFill>
              <a:uFillTx/>
              <a:sym typeface="+mn-ea"/>
            </a:endParaRPr>
          </a:p>
          <a:p>
            <a:pPr lvl="1" algn="l">
              <a:lnSpc>
                <a:spcPct val="90000"/>
              </a:lnSpc>
              <a:buFont typeface="Wingdings" panose="05000000000000000000" charset="0"/>
              <a:buChar char="v"/>
            </a:pPr>
            <a:r>
              <a:rPr sz="2800">
                <a:solidFill>
                  <a:schemeClr val="tx1"/>
                </a:solidFill>
                <a:uFillTx/>
                <a:latin typeface="Garamond" panose="02020404030301010803" charset="0"/>
                <a:ea typeface="仿宋" panose="02010609060101010101" charset="-122"/>
                <a:sym typeface="+mn-ea"/>
              </a:rPr>
              <a:t>签名能通过公钥</a:t>
            </a:r>
            <a:r>
              <a:rPr lang="en-US" sz="2800">
                <a:solidFill>
                  <a:schemeClr val="tx1"/>
                </a:solidFill>
                <a:uFillTx/>
                <a:latin typeface="Garamond" panose="02020404030301010803" charset="0"/>
                <a:ea typeface="仿宋" panose="02010609060101010101" charset="-122"/>
                <a:sym typeface="+mn-ea"/>
              </a:rPr>
              <a:t>pk</a:t>
            </a:r>
            <a:r>
              <a:rPr sz="2800">
                <a:solidFill>
                  <a:schemeClr val="tx1"/>
                </a:solidFill>
                <a:uFillTx/>
                <a:latin typeface="Garamond" panose="02020404030301010803" charset="0"/>
                <a:ea typeface="仿宋" panose="02010609060101010101" charset="-122"/>
                <a:sym typeface="+mn-ea"/>
              </a:rPr>
              <a:t>的验证；</a:t>
            </a:r>
            <a:endParaRPr sz="2800">
              <a:solidFill>
                <a:schemeClr val="tx1"/>
              </a:solidFill>
              <a:uFillTx/>
              <a:latin typeface="Garamond" panose="02020404030301010803" charset="0"/>
              <a:ea typeface="仿宋" panose="02010609060101010101" charset="-122"/>
              <a:sym typeface="+mn-ea"/>
            </a:endParaRPr>
          </a:p>
          <a:p>
            <a:pPr lvl="1" algn="l">
              <a:lnSpc>
                <a:spcPct val="90000"/>
              </a:lnSpc>
              <a:buFont typeface="Wingdings" panose="05000000000000000000" charset="0"/>
              <a:buChar char="v"/>
            </a:pPr>
            <a:r>
              <a:rPr sz="2800">
                <a:solidFill>
                  <a:schemeClr val="tx1"/>
                </a:solidFill>
                <a:uFillTx/>
                <a:latin typeface="Garamond" panose="02020404030301010803" charset="0"/>
                <a:ea typeface="仿宋" panose="02010609060101010101" charset="-122"/>
                <a:sym typeface="+mn-ea"/>
              </a:rPr>
              <a:t>消息中的</a:t>
            </a:r>
            <a:r>
              <a:rPr lang="en-US" sz="2800">
                <a:solidFill>
                  <a:schemeClr val="tx1"/>
                </a:solidFill>
                <a:uFillTx/>
                <a:latin typeface="Garamond" panose="02020404030301010803" charset="0"/>
                <a:ea typeface="仿宋" panose="02010609060101010101" charset="-122"/>
                <a:sym typeface="+mn-ea"/>
              </a:rPr>
              <a:t>m_o</a:t>
            </a:r>
            <a:r>
              <a:rPr sz="2800">
                <a:solidFill>
                  <a:schemeClr val="tx1"/>
                </a:solidFill>
                <a:uFillTx/>
                <a:latin typeface="Garamond" panose="02020404030301010803" charset="0"/>
                <a:ea typeface="仿宋" panose="02010609060101010101" charset="-122"/>
                <a:sym typeface="+mn-ea"/>
              </a:rPr>
              <a:t>必须来自{1,2,3,4,5,6,7,8,9,10}这</a:t>
            </a:r>
            <a:r>
              <a:rPr lang="zh-CN" sz="2800">
                <a:solidFill>
                  <a:schemeClr val="tx1"/>
                </a:solidFill>
                <a:uFillTx/>
                <a:latin typeface="Garamond" panose="02020404030301010803" charset="0"/>
                <a:ea typeface="仿宋" panose="02010609060101010101" charset="-122"/>
                <a:sym typeface="+mn-ea"/>
              </a:rPr>
              <a:t>集合。</a:t>
            </a:r>
            <a:endParaRPr lang="zh-CN" sz="2800">
              <a:solidFill>
                <a:schemeClr val="tx1"/>
              </a:solidFill>
              <a:uFillTx/>
              <a:latin typeface="Garamond" panose="02020404030301010803" charset="0"/>
              <a:ea typeface="仿宋" panose="02010609060101010101" charset="-122"/>
              <a:sym typeface="+mn-ea"/>
            </a:endParaRPr>
          </a:p>
          <a:p>
            <a:pPr lvl="1" algn="l">
              <a:lnSpc>
                <a:spcPct val="90000"/>
              </a:lnSpc>
              <a:buFont typeface="Wingdings" panose="05000000000000000000" charset="0"/>
              <a:buChar char="v"/>
            </a:pPr>
            <a:endParaRPr lang="zh-CN" sz="2800">
              <a:solidFill>
                <a:schemeClr val="tx1"/>
              </a:solidFill>
              <a:uFillTx/>
              <a:latin typeface="Garamond" panose="02020404030301010803" charset="0"/>
              <a:ea typeface="仿宋" panose="02010609060101010101" charset="-122"/>
              <a:sym typeface="+mn-ea"/>
            </a:endParaRPr>
          </a:p>
          <a:p>
            <a:pPr marL="457200" lvl="0" indent="-457200" algn="l">
              <a:lnSpc>
                <a:spcPct val="90000"/>
              </a:lnSpc>
              <a:buFont typeface="Wingdings" panose="05000000000000000000" charset="0"/>
              <a:buChar char="o"/>
            </a:pPr>
            <a:r>
              <a:rPr>
                <a:solidFill>
                  <a:schemeClr val="tx1"/>
                </a:solidFill>
                <a:uFillTx/>
                <a:sym typeface="+mn-ea"/>
              </a:rPr>
              <a:t>有了这样的一个限制，老马只能用他的私钥对至多10个消息进行签名，产生得到董事会授权</a:t>
            </a:r>
            <a:r>
              <a:rPr lang="zh-CN">
                <a:solidFill>
                  <a:schemeClr val="tx1"/>
                </a:solidFill>
                <a:uFillTx/>
                <a:sym typeface="+mn-ea"/>
              </a:rPr>
              <a:t>认可有效</a:t>
            </a:r>
            <a:r>
              <a:rPr>
                <a:solidFill>
                  <a:schemeClr val="tx1"/>
                </a:solidFill>
                <a:uFillTx/>
                <a:sym typeface="+mn-ea"/>
              </a:rPr>
              <a:t>的签名。当然，老马也是可以违规的，只不过代价大了些，私钥暴露了出去。</a:t>
            </a:r>
            <a:endParaRPr>
              <a:solidFill>
                <a:schemeClr val="tx1"/>
              </a:solidFill>
              <a:uFillTx/>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43510" y="2589530"/>
            <a:ext cx="8749665" cy="839470"/>
          </a:xfrm>
        </p:spPr>
        <p:txBody>
          <a:bodyPr/>
          <a:p>
            <a:pPr algn="ctr"/>
            <a:r>
              <a:rPr lang="zh-CN"/>
              <a:t>小节</a:t>
            </a:r>
            <a:endParaRPr 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t>小节</a:t>
            </a:r>
            <a:r>
              <a:rPr lang="en-US" altLang="zh-CN"/>
              <a:t>                                       1/2</a:t>
            </a:r>
            <a:endParaRPr lang="en-US" altLang="zh-CN"/>
          </a:p>
        </p:txBody>
      </p:sp>
      <p:sp>
        <p:nvSpPr>
          <p:cNvPr id="3" name="Text Placeholder 2"/>
          <p:cNvSpPr>
            <a:spLocks noGrp="1"/>
          </p:cNvSpPr>
          <p:nvPr>
            <p:ph type="body" idx="1"/>
          </p:nvPr>
        </p:nvSpPr>
        <p:spPr>
          <a:xfrm>
            <a:off x="207010" y="1350645"/>
            <a:ext cx="8749665" cy="5005705"/>
          </a:xfrm>
        </p:spPr>
        <p:txBody>
          <a:bodyPr>
            <a:noAutofit/>
          </a:bodyPr>
          <a:p>
            <a:pPr marL="457200" indent="-457200" algn="l">
              <a:lnSpc>
                <a:spcPct val="90000"/>
              </a:lnSpc>
              <a:buFont typeface="Wingdings" panose="05000000000000000000" charset="0"/>
              <a:buChar char="o"/>
            </a:pPr>
            <a:r>
              <a:rPr sz="2800">
                <a:solidFill>
                  <a:schemeClr val="tx1"/>
                </a:solidFill>
                <a:uFillTx/>
                <a:sym typeface="+mn-ea"/>
              </a:rPr>
              <a:t>那些需要</a:t>
            </a:r>
            <a:r>
              <a:rPr sz="2800">
                <a:solidFill>
                  <a:schemeClr val="tx1"/>
                </a:solidFill>
                <a:highlight>
                  <a:srgbClr val="00FF00"/>
                </a:highlight>
                <a:uFillTx/>
                <a:sym typeface="+mn-ea"/>
              </a:rPr>
              <a:t>七拐八弯最后会绕晕审稿人</a:t>
            </a:r>
            <a:r>
              <a:rPr sz="2800">
                <a:solidFill>
                  <a:schemeClr val="tx1"/>
                </a:solidFill>
                <a:uFillTx/>
                <a:sym typeface="+mn-ea"/>
              </a:rPr>
              <a:t>的研究内容和研究结果好像都让人反感和不喜欢。</a:t>
            </a:r>
            <a:endParaRPr sz="2800">
              <a:solidFill>
                <a:schemeClr val="tx1"/>
              </a:solidFill>
              <a:uFillTx/>
              <a:sym typeface="+mn-ea"/>
            </a:endParaRPr>
          </a:p>
          <a:p>
            <a:pPr marL="457200" indent="-457200" algn="l">
              <a:lnSpc>
                <a:spcPct val="90000"/>
              </a:lnSpc>
              <a:buFont typeface="Wingdings" panose="05000000000000000000" charset="0"/>
              <a:buChar char="o"/>
            </a:pPr>
            <a:endParaRPr sz="2800">
              <a:solidFill>
                <a:schemeClr val="tx1"/>
              </a:solidFill>
              <a:uFillTx/>
              <a:sym typeface="+mn-ea"/>
            </a:endParaRPr>
          </a:p>
          <a:p>
            <a:pPr marL="457200" indent="-457200" algn="l">
              <a:lnSpc>
                <a:spcPct val="90000"/>
              </a:lnSpc>
              <a:buFont typeface="Wingdings" panose="05000000000000000000" charset="0"/>
              <a:buChar char="o"/>
            </a:pPr>
            <a:r>
              <a:rPr lang="zh-CN" sz="2800">
                <a:solidFill>
                  <a:schemeClr val="tx1"/>
                </a:solidFill>
                <a:uFillTx/>
                <a:sym typeface="+mn-ea"/>
              </a:rPr>
              <a:t>从</a:t>
            </a:r>
            <a:r>
              <a:rPr lang="en-US" altLang="zh-CN" sz="2800">
                <a:solidFill>
                  <a:schemeClr val="tx1"/>
                </a:solidFill>
                <a:uFillTx/>
                <a:sym typeface="+mn-ea"/>
              </a:rPr>
              <a:t>A</a:t>
            </a:r>
            <a:r>
              <a:rPr lang="zh-CN" altLang="en-US" sz="2800">
                <a:solidFill>
                  <a:schemeClr val="tx1"/>
                </a:solidFill>
                <a:uFillTx/>
                <a:sym typeface="+mn-ea"/>
              </a:rPr>
              <a:t>到</a:t>
            </a:r>
            <a:r>
              <a:rPr lang="en-US" altLang="zh-CN" sz="2800">
                <a:solidFill>
                  <a:schemeClr val="tx1"/>
                </a:solidFill>
                <a:uFillTx/>
                <a:sym typeface="+mn-ea"/>
              </a:rPr>
              <a:t>Z</a:t>
            </a:r>
            <a:r>
              <a:rPr lang="zh-CN" altLang="en-US" sz="2800">
                <a:solidFill>
                  <a:schemeClr val="tx1"/>
                </a:solidFill>
                <a:uFillTx/>
                <a:sym typeface="+mn-ea"/>
              </a:rPr>
              <a:t>分别介绍其重要性，再提出一个具有</a:t>
            </a:r>
            <a:r>
              <a:rPr lang="en-US" altLang="zh-CN" sz="2800">
                <a:solidFill>
                  <a:schemeClr val="tx1"/>
                </a:solidFill>
                <a:uFillTx/>
                <a:sym typeface="+mn-ea"/>
              </a:rPr>
              <a:t>A,B, C,D, ......X,Y,Z</a:t>
            </a:r>
            <a:r>
              <a:rPr lang="zh-CN" altLang="en-US" sz="2800">
                <a:solidFill>
                  <a:schemeClr val="tx1"/>
                </a:solidFill>
                <a:uFillTx/>
                <a:sym typeface="+mn-ea"/>
              </a:rPr>
              <a:t>性质的方案总是会受到怀疑。能用一个</a:t>
            </a:r>
            <a:r>
              <a:rPr lang="zh-CN" altLang="en-US" sz="2800">
                <a:solidFill>
                  <a:schemeClr val="tx1"/>
                </a:solidFill>
                <a:highlight>
                  <a:srgbClr val="FFFF00"/>
                </a:highlight>
                <a:uFillTx/>
                <a:sym typeface="+mn-ea"/>
              </a:rPr>
              <a:t>简短的故事</a:t>
            </a:r>
            <a:r>
              <a:rPr lang="zh-CN" altLang="en-US" sz="2800">
                <a:solidFill>
                  <a:schemeClr val="tx1"/>
                </a:solidFill>
                <a:uFillTx/>
                <a:sym typeface="+mn-ea"/>
              </a:rPr>
              <a:t>让</a:t>
            </a:r>
            <a:r>
              <a:rPr lang="en-US" altLang="zh-CN" sz="2800">
                <a:solidFill>
                  <a:schemeClr val="tx1"/>
                </a:solidFill>
                <a:uFillTx/>
                <a:sym typeface="+mn-ea"/>
              </a:rPr>
              <a:t>reviewers </a:t>
            </a:r>
            <a:r>
              <a:rPr lang="zh-CN" altLang="en-US" sz="2800">
                <a:solidFill>
                  <a:schemeClr val="tx1"/>
                </a:solidFill>
                <a:uFillTx/>
                <a:sym typeface="+mn-ea"/>
              </a:rPr>
              <a:t>感觉到这个研究动机很有趣。</a:t>
            </a:r>
            <a:endParaRPr lang="zh-CN" altLang="en-US" sz="2800">
              <a:solidFill>
                <a:schemeClr val="tx1"/>
              </a:solidFill>
              <a:uFillTx/>
              <a:sym typeface="+mn-ea"/>
            </a:endParaRPr>
          </a:p>
          <a:p>
            <a:pPr marL="457200" indent="-457200" algn="l">
              <a:lnSpc>
                <a:spcPct val="90000"/>
              </a:lnSpc>
              <a:buFont typeface="Wingdings" panose="05000000000000000000" charset="0"/>
              <a:buChar char="o"/>
            </a:pPr>
            <a:endParaRPr>
              <a:solidFill>
                <a:schemeClr val="tx1"/>
              </a:solidFill>
              <a:uFillTx/>
              <a:sym typeface="+mn-ea"/>
            </a:endParaRPr>
          </a:p>
          <a:p>
            <a:pPr marL="457200" indent="-457200" algn="l">
              <a:lnSpc>
                <a:spcPct val="90000"/>
              </a:lnSpc>
              <a:buFont typeface="Wingdings" panose="05000000000000000000" charset="0"/>
              <a:buChar char="o"/>
            </a:pPr>
            <a:r>
              <a:rPr>
                <a:sym typeface="+mn-ea"/>
              </a:rPr>
              <a:t>一个全新的密码技术好不好，很大程度上就看故事讲得妙不妙</a:t>
            </a:r>
            <a:r>
              <a:rPr lang="zh-CN">
                <a:sym typeface="+mn-ea"/>
              </a:rPr>
              <a:t>（</a:t>
            </a:r>
            <a:r>
              <a:rPr lang="zh-CN">
                <a:highlight>
                  <a:srgbClr val="FF00FF"/>
                </a:highlight>
                <a:sym typeface="+mn-ea"/>
              </a:rPr>
              <a:t>会提出有趣的问题</a:t>
            </a:r>
            <a:r>
              <a:rPr lang="zh-CN">
                <a:sym typeface="+mn-ea"/>
              </a:rPr>
              <a:t>）</a:t>
            </a:r>
            <a:r>
              <a:rPr>
                <a:sym typeface="+mn-ea"/>
              </a:rPr>
              <a:t>。论文作者应该尽可能地将自己的贡献阐述清楚，以减少审稿过程中产生的怀疑，从而提高录用的可能性。</a:t>
            </a:r>
            <a:endParaRPr>
              <a:solidFill>
                <a:schemeClr val="tx1"/>
              </a:solidFill>
              <a:uFillTx/>
              <a:sym typeface="+mn-ea"/>
            </a:endParaRPr>
          </a:p>
          <a:p>
            <a:pPr marL="457200" indent="-457200" algn="l">
              <a:lnSpc>
                <a:spcPct val="90000"/>
              </a:lnSpc>
              <a:buFont typeface="Wingdings" panose="05000000000000000000" charset="0"/>
              <a:buChar char="o"/>
            </a:pPr>
            <a:endParaRPr lang="zh-CN" altLang="en-US" sz="2800">
              <a:solidFill>
                <a:schemeClr val="tx1"/>
              </a:solidFill>
              <a:uFillTx/>
              <a:sym typeface="+mn-ea"/>
            </a:endParaRPr>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t>小节</a:t>
            </a:r>
            <a:r>
              <a:rPr lang="en-US" altLang="zh-CN"/>
              <a:t>                                       2/2</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graphicFrame>
        <p:nvGraphicFramePr>
          <p:cNvPr id="7" name="Table 6"/>
          <p:cNvGraphicFramePr/>
          <p:nvPr/>
        </p:nvGraphicFramePr>
        <p:xfrm>
          <a:off x="309245" y="1701800"/>
          <a:ext cx="8647430" cy="2618105"/>
        </p:xfrm>
        <a:graphic>
          <a:graphicData uri="http://schemas.openxmlformats.org/drawingml/2006/table">
            <a:tbl>
              <a:tblPr firstRow="1" bandRow="1">
                <a:tableStyleId>{5C22544A-7EE6-4342-B048-85BDC9FD1C3A}</a:tableStyleId>
              </a:tblPr>
              <a:tblGrid>
                <a:gridCol w="5644515"/>
                <a:gridCol w="3002915"/>
              </a:tblGrid>
              <a:tr h="374015">
                <a:tc>
                  <a:txBody>
                    <a:bodyPr/>
                    <a:p>
                      <a:pPr algn="ctr">
                        <a:buNone/>
                      </a:pPr>
                      <a:r>
                        <a:rPr lang="zh-CN" altLang="en-US" sz="3200" b="1"/>
                        <a:t>签名超越后的故事</a:t>
                      </a:r>
                      <a:endParaRPr lang="zh-CN" altLang="en-US" sz="3200" b="1"/>
                    </a:p>
                  </a:txBody>
                  <a:tcPr anchor="ctr" anchorCtr="0"/>
                </a:tc>
                <a:tc>
                  <a:txBody>
                    <a:bodyPr/>
                    <a:p>
                      <a:pPr algn="ctr">
                        <a:buNone/>
                      </a:pPr>
                      <a:r>
                        <a:rPr lang="zh-CN" altLang="en-US" sz="3200"/>
                        <a:t>签名概念</a:t>
                      </a:r>
                      <a:endParaRPr lang="zh-CN" altLang="en-US" sz="3200"/>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知道他即将发布的消息内容m。</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盲签名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自己一个人完成签名计算。</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门限签名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00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控制签名的验证（只有部分人能验证）。</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不可否认签名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00FF00"/>
                          </a:highlight>
                          <a:uFillTx/>
                          <a:latin typeface="Garamond" panose="02020404030301010803" charset="0"/>
                          <a:ea typeface="仿宋" panose="02010609060101010101" charset="-122"/>
                        </a:rPr>
                        <a:t>能</a:t>
                      </a:r>
                      <a:r>
                        <a:rPr lang="en-US">
                          <a:solidFill>
                            <a:schemeClr val="tx1"/>
                          </a:solidFill>
                          <a:uFillTx/>
                          <a:latin typeface="Garamond" panose="02020404030301010803" charset="0"/>
                          <a:ea typeface="仿宋" panose="02010609060101010101" charset="-122"/>
                        </a:rPr>
                        <a:t>在不给私钥的前提下由他的秘书来钱完成签名。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代理签名</a:t>
                      </a:r>
                      <a:endParaRPr lang="zh-CN" alt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用他的私钥对任意消息进行签名。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en-US"/>
                        <a:t>DAPS</a:t>
                      </a:r>
                      <a:endParaRPr lang="en-US"/>
                    </a:p>
                  </a:txBody>
                  <a:tcPr anchor="ctr" anchorCtr="0"/>
                </a:tc>
              </a:tr>
              <a:tr h="374015">
                <a:tc>
                  <a:txBody>
                    <a:bodyPr/>
                    <a:p>
                      <a:pPr algn="ctr">
                        <a:buNone/>
                      </a:pPr>
                      <a:r>
                        <a:rPr lang="en-US">
                          <a:solidFill>
                            <a:schemeClr val="tx1"/>
                          </a:solidFill>
                          <a:uFillTx/>
                          <a:latin typeface="Garamond" panose="02020404030301010803" charset="0"/>
                          <a:ea typeface="仿宋" panose="02010609060101010101" charset="-122"/>
                        </a:rPr>
                        <a:t>老马</a:t>
                      </a:r>
                      <a:r>
                        <a:rPr lang="en-US">
                          <a:solidFill>
                            <a:schemeClr val="tx1"/>
                          </a:solidFill>
                          <a:highlight>
                            <a:srgbClr val="FFFF00"/>
                          </a:highlight>
                          <a:uFillTx/>
                          <a:latin typeface="Garamond" panose="02020404030301010803" charset="0"/>
                          <a:ea typeface="仿宋" panose="02010609060101010101" charset="-122"/>
                        </a:rPr>
                        <a:t>不能</a:t>
                      </a:r>
                      <a:r>
                        <a:rPr lang="en-US">
                          <a:solidFill>
                            <a:schemeClr val="tx1"/>
                          </a:solidFill>
                          <a:uFillTx/>
                          <a:latin typeface="Garamond" panose="02020404030301010803" charset="0"/>
                          <a:ea typeface="仿宋" panose="02010609060101010101" charset="-122"/>
                        </a:rPr>
                        <a:t>用他的私钥进行无限次的签名。</a:t>
                      </a:r>
                      <a:endParaRPr lang="en-US">
                        <a:solidFill>
                          <a:schemeClr val="tx1"/>
                        </a:solidFill>
                        <a:uFillTx/>
                        <a:latin typeface="Garamond" panose="02020404030301010803" charset="0"/>
                        <a:ea typeface="仿宋" panose="02010609060101010101" charset="-122"/>
                      </a:endParaRPr>
                    </a:p>
                  </a:txBody>
                  <a:tcPr anchor="ctr" anchorCtr="0"/>
                </a:tc>
                <a:tc>
                  <a:txBody>
                    <a:bodyPr/>
                    <a:p>
                      <a:pPr algn="ctr">
                        <a:buNone/>
                      </a:pPr>
                      <a:r>
                        <a:rPr lang="zh-CN" altLang="en-US"/>
                        <a:t>使用次数有限签名</a:t>
                      </a:r>
                      <a:endParaRPr lang="zh-CN" altLang="en-US"/>
                    </a:p>
                  </a:txBody>
                  <a:tcPr anchor="ctr" anchorCtr="0"/>
                </a:tc>
              </a:tr>
            </a:tbl>
          </a:graphicData>
        </a:graphic>
      </p:graphicFrame>
      <p:sp>
        <p:nvSpPr>
          <p:cNvPr id="9" name="Text Box 8"/>
          <p:cNvSpPr txBox="1"/>
          <p:nvPr/>
        </p:nvSpPr>
        <p:spPr>
          <a:xfrm>
            <a:off x="635" y="5086350"/>
            <a:ext cx="9042400" cy="521970"/>
          </a:xfrm>
          <a:prstGeom prst="rect">
            <a:avLst/>
          </a:prstGeom>
          <a:noFill/>
        </p:spPr>
        <p:txBody>
          <a:bodyPr wrap="square" rtlCol="0" anchor="t">
            <a:spAutoFit/>
          </a:bodyPr>
          <a:p>
            <a:pPr algn="ctr"/>
            <a:r>
              <a:rPr lang="zh-CN" altLang="en-US" sz="2800" b="1">
                <a:solidFill>
                  <a:schemeClr val="bg1"/>
                </a:solidFill>
                <a:highlight>
                  <a:srgbClr val="FF0000"/>
                </a:highlight>
                <a:uFillTx/>
                <a:latin typeface="Garamond" panose="02020404030301010803" charset="0"/>
                <a:ea typeface="仿宋" panose="02010609060101010101" charset="-122"/>
                <a:sym typeface="+mn-ea"/>
              </a:rPr>
              <a:t>在这个世界上，做事内容虽不同，但方法论都相通</a:t>
            </a:r>
            <a:endParaRPr lang="zh-CN" altLang="en-US" sz="2800" b="1">
              <a:solidFill>
                <a:schemeClr val="bg1"/>
              </a:solidFill>
              <a:highlight>
                <a:srgbClr val="FF0000"/>
              </a:highlight>
              <a:uFillTx/>
              <a:latin typeface="Garamond" panose="02020404030301010803" charset="0"/>
              <a:ea typeface="仿宋" panose="02010609060101010101" charset="-122"/>
              <a:sym typeface="+mn-ea"/>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20" y="2705735"/>
            <a:ext cx="8749665" cy="839470"/>
          </a:xfrm>
        </p:spPr>
        <p:txBody>
          <a:bodyPr/>
          <a:lstStyle/>
          <a:p>
            <a:pPr algn="ctr"/>
            <a:r>
              <a:rPr lang="zh-CN" altLang="en-US"/>
              <a:t>第10课（完）</a:t>
            </a:r>
            <a:endParaRPr lang="zh-CN" altLang="en-US"/>
          </a:p>
        </p:txBody>
      </p:sp>
      <p:sp>
        <p:nvSpPr>
          <p:cNvPr id="4" name="Footer Placeholder 3"/>
          <p:cNvSpPr>
            <a:spLocks noGrp="1"/>
          </p:cNvSpPr>
          <p:nvPr>
            <p:ph type="ftr" sz="quarter" idx="11"/>
          </p:nvPr>
        </p:nvSpPr>
        <p:spPr/>
        <p:txBody>
          <a:bodyPr/>
          <a:lstStyle/>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r>
              <a:rPr lang="en-US" dirty="0" smtClean="0"/>
              <a:t>/49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Outline</a:t>
            </a:r>
            <a:r>
              <a:rPr lang="zh-CN" altLang="en-US"/>
              <a:t>：</a:t>
            </a:r>
            <a:r>
              <a:rPr lang="zh-CN" altLang="en-US" sz="3200"/>
              <a:t>密码学研究的第三篇论文（上）</a:t>
            </a:r>
            <a:endParaRPr lang="zh-CN" altLang="en-US" sz="3200"/>
          </a:p>
        </p:txBody>
      </p:sp>
      <p:sp>
        <p:nvSpPr>
          <p:cNvPr id="3" name="Text Placeholder 2"/>
          <p:cNvSpPr>
            <a:spLocks noGrp="1"/>
          </p:cNvSpPr>
          <p:nvPr>
            <p:ph type="body" idx="1"/>
          </p:nvPr>
        </p:nvSpPr>
        <p:spPr/>
        <p:txBody>
          <a:bodyPr>
            <a:normAutofit lnSpcReduction="10000"/>
          </a:bodyPr>
          <a:p>
            <a:pPr marL="457200" indent="-457200">
              <a:buFont typeface="Arial" panose="020B0604020202020204" pitchFamily="34" charset="0"/>
              <a:buChar char="•"/>
            </a:pPr>
            <a:r>
              <a:rPr lang="en-US"/>
              <a:t>数字签名的第三“</a:t>
            </a:r>
            <a:r>
              <a:rPr lang="zh-CN" altLang="en-US"/>
              <a:t>篇</a:t>
            </a:r>
            <a:r>
              <a:rPr lang="en-US">
                <a:sym typeface="+mn-ea"/>
              </a:rPr>
              <a:t>”</a:t>
            </a:r>
            <a:r>
              <a:rPr lang="en-US"/>
              <a:t>学术论文</a:t>
            </a:r>
            <a:endParaRPr lang="en-US"/>
          </a:p>
          <a:p>
            <a:pPr marL="457200" indent="-457200">
              <a:buFont typeface="Arial" panose="020B0604020202020204" pitchFamily="34" charset="0"/>
              <a:buChar char="•"/>
            </a:pPr>
            <a:r>
              <a:rPr lang="en-US"/>
              <a:t>签名者超越一：盲签名</a:t>
            </a:r>
            <a:endParaRPr lang="en-US"/>
          </a:p>
          <a:p>
            <a:pPr marL="457200" indent="-457200">
              <a:buFont typeface="Arial" panose="020B0604020202020204" pitchFamily="34" charset="0"/>
              <a:buChar char="•"/>
            </a:pPr>
            <a:r>
              <a:rPr lang="en-US"/>
              <a:t>签名者超越二：门限签名</a:t>
            </a:r>
            <a:endParaRPr lang="en-US"/>
          </a:p>
          <a:p>
            <a:pPr marL="457200" indent="-457200">
              <a:buFont typeface="Arial" panose="020B0604020202020204" pitchFamily="34" charset="0"/>
              <a:buChar char="•"/>
            </a:pPr>
            <a:r>
              <a:rPr lang="en-US"/>
              <a:t>签名者超越三：不可否认签名</a:t>
            </a:r>
            <a:endParaRPr lang="en-US"/>
          </a:p>
          <a:p>
            <a:pPr marL="457200" indent="-457200">
              <a:buFont typeface="Arial" panose="020B0604020202020204" pitchFamily="34" charset="0"/>
              <a:buChar char="•"/>
            </a:pPr>
            <a:r>
              <a:rPr lang="en-US"/>
              <a:t>签名者超越四：代理签名</a:t>
            </a:r>
            <a:endParaRPr lang="en-US"/>
          </a:p>
          <a:p>
            <a:pPr marL="457200" indent="-457200">
              <a:buFont typeface="Arial" panose="020B0604020202020204" pitchFamily="34" charset="0"/>
              <a:buChar char="•"/>
            </a:pPr>
            <a:r>
              <a:rPr lang="en-US"/>
              <a:t>签名者超越五：双重认证防止签名</a:t>
            </a:r>
            <a:endParaRPr lang="en-US"/>
          </a:p>
          <a:p>
            <a:pPr marL="457200" indent="-457200">
              <a:buFont typeface="Arial" panose="020B0604020202020204" pitchFamily="34" charset="0"/>
              <a:buChar char="•"/>
            </a:pPr>
            <a:r>
              <a:rPr lang="en-US"/>
              <a:t>签名者超越六：使用次数有限签名</a:t>
            </a:r>
            <a:endParaRPr lang="en-US"/>
          </a:p>
          <a:p>
            <a:pPr marL="457200" indent="-457200">
              <a:buFont typeface="Arial" panose="020B0604020202020204" pitchFamily="34" charset="0"/>
              <a:buChar char="•"/>
            </a:pPr>
            <a:r>
              <a:rPr lang="en-US"/>
              <a:t>超越方法的小节</a:t>
            </a:r>
            <a:endParaRPr 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347345" y="1243330"/>
            <a:ext cx="8435975" cy="4970145"/>
          </a:xfrm>
          <a:prstGeom prst="rect">
            <a:avLst/>
          </a:prstGeom>
          <a:noFill/>
        </p:spPr>
        <p:txBody>
          <a:bodyPr wrap="square" rtlCol="0" anchor="t">
            <a:noAutofit/>
          </a:bodyPr>
          <a:p>
            <a:pPr indent="0">
              <a:buFont typeface="Wingdings" panose="05000000000000000000" charset="0"/>
              <a:buNone/>
            </a:pPr>
            <a:r>
              <a:rPr lang="zh-CN" altLang="en-US" sz="2400">
                <a:solidFill>
                  <a:schemeClr val="tx1"/>
                </a:solidFill>
                <a:uFillTx/>
                <a:sym typeface="+mn-ea"/>
              </a:rPr>
              <a:t>密码学研究逻辑里的前两篇论文（以数字签名为例）。</a:t>
            </a:r>
            <a:endParaRPr lang="zh-CN" altLang="en-US" sz="2400">
              <a:solidFill>
                <a:schemeClr val="tx1"/>
              </a:solidFill>
              <a:uFillTx/>
              <a:sym typeface="+mn-ea"/>
            </a:endParaRPr>
          </a:p>
          <a:p>
            <a:pPr indent="0">
              <a:buFont typeface="Wingdings" panose="05000000000000000000" charset="0"/>
              <a:buNone/>
            </a:pPr>
            <a:endParaRPr lang="zh-CN" altLang="en-US" sz="2400">
              <a:solidFill>
                <a:schemeClr val="tx1"/>
              </a:solidFill>
              <a:uFillTx/>
              <a:sym typeface="+mn-ea"/>
            </a:endParaRPr>
          </a:p>
          <a:p>
            <a:pPr marL="342900" indent="-342900">
              <a:buFont typeface="Wingdings" panose="05000000000000000000" charset="0"/>
              <a:buChar char="o"/>
            </a:pPr>
            <a:r>
              <a:rPr lang="zh-CN" altLang="en-US" sz="2400">
                <a:solidFill>
                  <a:srgbClr val="C00000"/>
                </a:solidFill>
                <a:uFillTx/>
                <a:sym typeface="+mn-ea"/>
              </a:rPr>
              <a:t>第一篇论文</a:t>
            </a:r>
            <a:r>
              <a:rPr lang="zh-CN" altLang="en-US" sz="2400">
                <a:solidFill>
                  <a:schemeClr val="tx1"/>
                </a:solidFill>
                <a:uFillTx/>
                <a:sym typeface="+mn-ea"/>
              </a:rPr>
              <a:t>是从应用需求出发，提出解决问题的密码技术（定义算法和安全模型），选择设计起点，构造密码方案。</a:t>
            </a:r>
            <a:endParaRPr lang="zh-CN" altLang="en-US" sz="2400">
              <a:solidFill>
                <a:schemeClr val="tx1"/>
              </a:solidFill>
              <a:uFillTx/>
              <a:sym typeface="+mn-ea"/>
            </a:endParaRPr>
          </a:p>
          <a:p>
            <a:pPr marL="342900" indent="-342900">
              <a:buFont typeface="Wingdings" panose="05000000000000000000" charset="0"/>
              <a:buChar char="o"/>
            </a:pPr>
            <a:endParaRPr lang="zh-CN" altLang="en-US" sz="2400">
              <a:solidFill>
                <a:schemeClr val="tx1"/>
              </a:solidFill>
              <a:uFillTx/>
              <a:sym typeface="+mn-ea"/>
            </a:endParaRPr>
          </a:p>
          <a:p>
            <a:pPr marL="342900" indent="-342900">
              <a:buFont typeface="Wingdings" panose="05000000000000000000" charset="0"/>
              <a:buChar char="o"/>
            </a:pPr>
            <a:r>
              <a:rPr lang="zh-CN" altLang="en-US" sz="2400">
                <a:solidFill>
                  <a:srgbClr val="C00000"/>
                </a:solidFill>
                <a:uFillTx/>
                <a:sym typeface="+mn-ea"/>
              </a:rPr>
              <a:t>第二篇论文</a:t>
            </a:r>
            <a:r>
              <a:rPr lang="zh-CN" altLang="en-US" sz="2400">
                <a:solidFill>
                  <a:schemeClr val="tx1"/>
                </a:solidFill>
                <a:uFillTx/>
                <a:sym typeface="+mn-ea"/>
              </a:rPr>
              <a:t>是在第一篇的基础上做出新颖性（Novelty），包括从</a:t>
            </a:r>
            <a:r>
              <a:rPr lang="zh-CN" altLang="en-US" sz="2400">
                <a:solidFill>
                  <a:schemeClr val="tx1"/>
                </a:solidFill>
                <a:highlight>
                  <a:srgbClr val="FFFF00"/>
                </a:highlight>
                <a:uFillTx/>
                <a:sym typeface="+mn-ea"/>
              </a:rPr>
              <a:t>四大模型</a:t>
            </a:r>
            <a:r>
              <a:rPr lang="zh-CN" altLang="en-US" sz="2400">
                <a:solidFill>
                  <a:schemeClr val="tx1"/>
                </a:solidFill>
                <a:uFillTx/>
                <a:sym typeface="+mn-ea"/>
              </a:rPr>
              <a:t>（算法定义模型、安全定义模型、实用评价模型、安全评价模型）或</a:t>
            </a:r>
            <a:r>
              <a:rPr lang="zh-CN" altLang="en-US" sz="2400">
                <a:solidFill>
                  <a:schemeClr val="tx1"/>
                </a:solidFill>
                <a:highlight>
                  <a:srgbClr val="00FF00"/>
                </a:highlight>
                <a:uFillTx/>
                <a:sym typeface="+mn-ea"/>
              </a:rPr>
              <a:t>设计起点</a:t>
            </a:r>
            <a:r>
              <a:rPr lang="zh-CN" altLang="en-US" sz="2400">
                <a:solidFill>
                  <a:schemeClr val="tx1"/>
                </a:solidFill>
                <a:uFillTx/>
                <a:sym typeface="+mn-ea"/>
              </a:rPr>
              <a:t>达到预期的研究目标。虽然第二篇论文有可能涉及算法定义模型的调整，然而其出发点仅仅是</a:t>
            </a:r>
            <a:r>
              <a:rPr lang="zh-CN" altLang="en-US" sz="2400">
                <a:solidFill>
                  <a:srgbClr val="C00000"/>
                </a:solidFill>
                <a:uFillTx/>
                <a:sym typeface="+mn-ea"/>
              </a:rPr>
              <a:t>为了强化签名功能或验证功能</a:t>
            </a:r>
            <a:r>
              <a:rPr lang="zh-CN" altLang="en-US" sz="2400">
                <a:solidFill>
                  <a:schemeClr val="tx1"/>
                </a:solidFill>
                <a:uFillTx/>
                <a:sym typeface="+mn-ea"/>
              </a:rPr>
              <a:t>，比如签名更快或者验证更快。与第一篇论文相比，第二篇论文的应用需求没有改变。</a:t>
            </a:r>
            <a:endParaRPr lang="zh-CN" altLang="en-US" sz="2400">
              <a:solidFill>
                <a:schemeClr val="tx1"/>
              </a:solidFill>
              <a:uFillTx/>
              <a:sym typeface="+mn-ea"/>
            </a:endParaRPr>
          </a:p>
        </p:txBody>
      </p:sp>
      <p:sp>
        <p:nvSpPr>
          <p:cNvPr id="2" name="Title 1"/>
          <p:cNvSpPr>
            <a:spLocks noGrp="1"/>
          </p:cNvSpPr>
          <p:nvPr>
            <p:ph type="title"/>
          </p:nvPr>
        </p:nvSpPr>
        <p:spPr/>
        <p:txBody>
          <a:bodyPr/>
          <a:p>
            <a:r>
              <a:rPr lang="zh-CN" altLang="en-US"/>
              <a:t>数字签名的第三篇论文</a:t>
            </a:r>
            <a:r>
              <a:rPr lang="en-US" altLang="zh-CN"/>
              <a:t>           1/9</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347345" y="1243330"/>
            <a:ext cx="8435975" cy="4970145"/>
          </a:xfrm>
          <a:prstGeom prst="rect">
            <a:avLst/>
          </a:prstGeom>
          <a:noFill/>
        </p:spPr>
        <p:txBody>
          <a:bodyPr wrap="square" rtlCol="0" anchor="t">
            <a:noAutofit/>
          </a:bodyPr>
          <a:p>
            <a:pPr indent="0">
              <a:buFont typeface="Wingdings" panose="05000000000000000000" charset="0"/>
              <a:buNone/>
            </a:pPr>
            <a:r>
              <a:rPr lang="zh-CN" altLang="en-US" sz="2600">
                <a:solidFill>
                  <a:schemeClr val="tx1"/>
                </a:solidFill>
                <a:uFillTx/>
                <a:sym typeface="+mn-ea"/>
              </a:rPr>
              <a:t>密码学研究逻辑里的第三篇论文。</a:t>
            </a:r>
            <a:endParaRPr lang="zh-CN" altLang="en-US" sz="2600">
              <a:solidFill>
                <a:schemeClr val="tx1"/>
              </a:solidFill>
              <a:uFillTx/>
              <a:sym typeface="+mn-ea"/>
            </a:endParaRPr>
          </a:p>
          <a:p>
            <a:pPr indent="0">
              <a:buFont typeface="Wingdings" panose="05000000000000000000" charset="0"/>
              <a:buNone/>
            </a:pPr>
            <a:endParaRPr lang="zh-CN" altLang="en-US" sz="2400">
              <a:solidFill>
                <a:schemeClr val="tx1"/>
              </a:solidFill>
              <a:uFillTx/>
              <a:sym typeface="+mn-ea"/>
            </a:endParaRPr>
          </a:p>
          <a:p>
            <a:pPr marL="342900" indent="-342900">
              <a:buFont typeface="Wingdings" panose="05000000000000000000" charset="0"/>
              <a:buChar char="o"/>
            </a:pPr>
            <a:r>
              <a:rPr lang="zh-CN" altLang="en-US" sz="2600">
                <a:uFillTx/>
                <a:sym typeface="+mn-ea"/>
              </a:rPr>
              <a:t>对数字签名的功能进行升级，升级第一篇论文的</a:t>
            </a:r>
            <a:r>
              <a:rPr lang="zh-CN" altLang="en-US" sz="2600">
                <a:solidFill>
                  <a:schemeClr val="bg1"/>
                </a:solidFill>
                <a:highlight>
                  <a:srgbClr val="FF0000"/>
                </a:highlight>
                <a:uFillTx/>
                <a:sym typeface="+mn-ea"/>
              </a:rPr>
              <a:t>应用</a:t>
            </a:r>
            <a:r>
              <a:rPr lang="zh-CN" altLang="en-US" sz="2600">
                <a:uFillTx/>
                <a:sym typeface="+mn-ea"/>
              </a:rPr>
              <a:t>，提供更高级更复杂的功能。</a:t>
            </a:r>
            <a:endParaRPr lang="zh-CN" altLang="en-US" sz="2600">
              <a:uFillTx/>
              <a:sym typeface="+mn-ea"/>
            </a:endParaRPr>
          </a:p>
          <a:p>
            <a:pPr marL="342900" indent="-342900">
              <a:buFont typeface="Wingdings" panose="05000000000000000000" charset="0"/>
              <a:buChar char="o"/>
            </a:pPr>
            <a:endParaRPr lang="zh-CN" altLang="en-US" sz="2600">
              <a:uFillTx/>
              <a:sym typeface="+mn-ea"/>
            </a:endParaRPr>
          </a:p>
          <a:p>
            <a:pPr marL="342900" indent="-342900">
              <a:buFont typeface="Wingdings" panose="05000000000000000000" charset="0"/>
              <a:buChar char="o"/>
            </a:pPr>
            <a:r>
              <a:rPr lang="zh-CN" altLang="en-US" sz="2600">
                <a:uFillTx/>
                <a:sym typeface="+mn-ea"/>
              </a:rPr>
              <a:t>学术圈对功能升级的</a:t>
            </a:r>
            <a:r>
              <a:rPr lang="zh-CN" altLang="en-US" sz="2600" b="1">
                <a:solidFill>
                  <a:srgbClr val="1F2DA8"/>
                </a:solidFill>
                <a:uFillTx/>
                <a:sym typeface="+mn-ea"/>
              </a:rPr>
              <a:t>主要逻辑</a:t>
            </a:r>
            <a:r>
              <a:rPr lang="zh-CN" altLang="en-US" sz="2600">
                <a:uFillTx/>
                <a:sym typeface="+mn-ea"/>
              </a:rPr>
              <a:t>是从正常到反常</a:t>
            </a:r>
            <a:endParaRPr lang="zh-CN" altLang="en-US" sz="2600">
              <a:uFillTx/>
              <a:sym typeface="+mn-ea"/>
            </a:endParaRPr>
          </a:p>
          <a:p>
            <a:pPr marL="800100" lvl="1" indent="-342900">
              <a:buFont typeface="Wingdings" panose="05000000000000000000" charset="0"/>
              <a:buChar char="v"/>
            </a:pPr>
            <a:r>
              <a:rPr lang="zh-CN" altLang="en-US" sz="2600">
                <a:uFillTx/>
                <a:sym typeface="+mn-ea"/>
              </a:rPr>
              <a:t>对某个常识点进行从</a:t>
            </a:r>
            <a:r>
              <a:rPr lang="zh-CN" altLang="en-US" sz="2600">
                <a:highlight>
                  <a:srgbClr val="FFFF00"/>
                </a:highlight>
                <a:uFillTx/>
                <a:sym typeface="+mn-ea"/>
              </a:rPr>
              <a:t>能</a:t>
            </a:r>
            <a:r>
              <a:rPr lang="zh-CN" altLang="en-US" sz="2600">
                <a:uFillTx/>
                <a:sym typeface="+mn-ea"/>
              </a:rPr>
              <a:t>到</a:t>
            </a:r>
            <a:r>
              <a:rPr lang="zh-CN" altLang="en-US" sz="2600">
                <a:highlight>
                  <a:srgbClr val="00FF00"/>
                </a:highlight>
                <a:uFillTx/>
                <a:sym typeface="+mn-ea"/>
              </a:rPr>
              <a:t>不能</a:t>
            </a:r>
            <a:r>
              <a:rPr lang="zh-CN" altLang="en-US" sz="2600">
                <a:uFillTx/>
                <a:sym typeface="+mn-ea"/>
              </a:rPr>
              <a:t>的功能升级，或</a:t>
            </a:r>
            <a:endParaRPr lang="zh-CN" altLang="en-US" sz="2600">
              <a:uFillTx/>
              <a:sym typeface="+mn-ea"/>
            </a:endParaRPr>
          </a:p>
          <a:p>
            <a:pPr marL="800100" lvl="1" indent="-342900">
              <a:buFont typeface="Wingdings" panose="05000000000000000000" charset="0"/>
              <a:buChar char="v"/>
            </a:pPr>
            <a:r>
              <a:rPr lang="zh-CN" altLang="en-US" sz="2600">
                <a:uFillTx/>
                <a:sym typeface="+mn-ea"/>
              </a:rPr>
              <a:t>对某个常识点进行从</a:t>
            </a:r>
            <a:r>
              <a:rPr lang="zh-CN" altLang="en-US" sz="2600">
                <a:highlight>
                  <a:srgbClr val="00FF00"/>
                </a:highlight>
                <a:uFillTx/>
                <a:sym typeface="+mn-ea"/>
              </a:rPr>
              <a:t>不能</a:t>
            </a:r>
            <a:r>
              <a:rPr lang="zh-CN" altLang="en-US" sz="2600">
                <a:uFillTx/>
                <a:sym typeface="+mn-ea"/>
              </a:rPr>
              <a:t>到</a:t>
            </a:r>
            <a:r>
              <a:rPr lang="zh-CN" altLang="en-US" sz="2600">
                <a:highlight>
                  <a:srgbClr val="FFFF00"/>
                </a:highlight>
                <a:uFillTx/>
                <a:sym typeface="+mn-ea"/>
              </a:rPr>
              <a:t>能</a:t>
            </a:r>
            <a:r>
              <a:rPr lang="zh-CN" altLang="en-US" sz="2600">
                <a:uFillTx/>
                <a:sym typeface="+mn-ea"/>
              </a:rPr>
              <a:t>的功能升级</a:t>
            </a:r>
            <a:endParaRPr lang="zh-CN" altLang="en-US" sz="2600">
              <a:uFillTx/>
              <a:sym typeface="+mn-ea"/>
            </a:endParaRPr>
          </a:p>
          <a:p>
            <a:pPr indent="0">
              <a:buFont typeface="Wingdings" panose="05000000000000000000" charset="0"/>
              <a:buNone/>
            </a:pPr>
            <a:r>
              <a:rPr lang="zh-CN" altLang="en-US" sz="2600">
                <a:uFillTx/>
                <a:sym typeface="+mn-ea"/>
              </a:rPr>
              <a:t>从而得到某一种全新的数字签名技术。</a:t>
            </a:r>
            <a:endParaRPr lang="zh-CN" altLang="en-US" sz="2600">
              <a:uFillTx/>
              <a:sym typeface="+mn-ea"/>
            </a:endParaRPr>
          </a:p>
          <a:p>
            <a:pPr indent="0">
              <a:buFont typeface="Wingdings" panose="05000000000000000000" charset="0"/>
              <a:buNone/>
            </a:pPr>
            <a:endParaRPr lang="zh-CN" altLang="en-US" sz="2600">
              <a:uFillTx/>
              <a:sym typeface="+mn-ea"/>
            </a:endParaRPr>
          </a:p>
          <a:p>
            <a:pPr marL="457200" indent="-457200">
              <a:buFont typeface="Wingdings" panose="05000000000000000000" charset="0"/>
              <a:buChar char="o"/>
            </a:pPr>
            <a:r>
              <a:rPr lang="zh-CN" altLang="en-US" sz="2600">
                <a:uFillTx/>
                <a:sym typeface="+mn-ea"/>
              </a:rPr>
              <a:t>这里的功能特指为用户提供的服务超越了数据完整性。</a:t>
            </a:r>
            <a:endParaRPr lang="en-US" altLang="zh-CN" sz="2600">
              <a:uFillTx/>
              <a:sym typeface="+mn-ea"/>
            </a:endParaRPr>
          </a:p>
        </p:txBody>
      </p:sp>
      <p:sp>
        <p:nvSpPr>
          <p:cNvPr id="2" name="Title 1"/>
          <p:cNvSpPr>
            <a:spLocks noGrp="1"/>
          </p:cNvSpPr>
          <p:nvPr>
            <p:ph type="title"/>
          </p:nvPr>
        </p:nvSpPr>
        <p:spPr/>
        <p:txBody>
          <a:bodyPr/>
          <a:p>
            <a:r>
              <a:rPr lang="zh-CN" altLang="en-US"/>
              <a:t>数字签名的第三篇论文</a:t>
            </a:r>
            <a:r>
              <a:rPr lang="en-US" altLang="zh-CN"/>
              <a:t>           2/9</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Picture 7"/>
          <p:cNvPicPr>
            <a:picLocks noChangeAspect="1"/>
          </p:cNvPicPr>
          <p:nvPr/>
        </p:nvPicPr>
        <p:blipFill>
          <a:blip r:embed="rId1"/>
          <a:stretch>
            <a:fillRect/>
          </a:stretch>
        </p:blipFill>
        <p:spPr>
          <a:xfrm>
            <a:off x="207010" y="1010285"/>
            <a:ext cx="6050280" cy="3810000"/>
          </a:xfrm>
          <a:prstGeom prst="rect">
            <a:avLst/>
          </a:prstGeom>
        </p:spPr>
      </p:pic>
      <p:sp>
        <p:nvSpPr>
          <p:cNvPr id="3" name="Rectangles 2"/>
          <p:cNvSpPr/>
          <p:nvPr/>
        </p:nvSpPr>
        <p:spPr>
          <a:xfrm>
            <a:off x="5248910" y="3604260"/>
            <a:ext cx="3707765" cy="2588895"/>
          </a:xfrm>
          <a:prstGeom prst="rect">
            <a:avLst/>
          </a:prstGeom>
          <a:solidFill>
            <a:schemeClr val="bg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2" name="Title 1"/>
          <p:cNvSpPr>
            <a:spLocks noGrp="1"/>
          </p:cNvSpPr>
          <p:nvPr>
            <p:ph type="title"/>
          </p:nvPr>
        </p:nvSpPr>
        <p:spPr/>
        <p:txBody>
          <a:bodyPr/>
          <a:p>
            <a:r>
              <a:rPr lang="zh-CN" altLang="en-US"/>
              <a:t>数字签名的第三篇论文</a:t>
            </a:r>
            <a:r>
              <a:rPr lang="en-US" altLang="zh-CN"/>
              <a:t>           3/9</a:t>
            </a:r>
            <a:endParaRPr lang="en-US" altLang="zh-CN"/>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pic>
        <p:nvPicPr>
          <p:cNvPr id="6" name="Content Placeholder 1"/>
          <p:cNvPicPr>
            <a:picLocks noChangeAspect="1"/>
          </p:cNvPicPr>
          <p:nvPr/>
        </p:nvPicPr>
        <p:blipFill>
          <a:blip r:embed="rId2"/>
          <a:stretch>
            <a:fillRect/>
          </a:stretch>
        </p:blipFill>
        <p:spPr>
          <a:xfrm>
            <a:off x="5130165" y="3628390"/>
            <a:ext cx="3826510" cy="2564765"/>
          </a:xfrm>
          <a:prstGeom prst="rect">
            <a:avLst/>
          </a:prstGeom>
          <a:ln w="12700" cmpd="sng">
            <a:solidFill>
              <a:schemeClr val="accent1">
                <a:shade val="50000"/>
              </a:schemeClr>
            </a:solidFill>
            <a:prstDash val="solid"/>
          </a:ln>
        </p:spPr>
      </p:pic>
      <p:sp>
        <p:nvSpPr>
          <p:cNvPr id="7" name="Rectangles 6"/>
          <p:cNvSpPr/>
          <p:nvPr/>
        </p:nvSpPr>
        <p:spPr>
          <a:xfrm>
            <a:off x="1176655" y="1368425"/>
            <a:ext cx="376555" cy="1563370"/>
          </a:xfrm>
          <a:prstGeom prst="rect">
            <a:avLst/>
          </a:prstGeom>
          <a:noFill/>
          <a:ln w="25400" cmpd="sng">
            <a:solidFill>
              <a:srgbClr val="C0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9" name="Rectangles 8"/>
          <p:cNvSpPr/>
          <p:nvPr/>
        </p:nvSpPr>
        <p:spPr>
          <a:xfrm>
            <a:off x="1176655" y="3143885"/>
            <a:ext cx="376555" cy="1677035"/>
          </a:xfrm>
          <a:prstGeom prst="rect">
            <a:avLst/>
          </a:prstGeom>
          <a:noFill/>
          <a:ln w="25400" cmpd="sng">
            <a:solidFill>
              <a:srgbClr val="C00000"/>
            </a:solidFill>
            <a:prstDash val="solid"/>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en-US"/>
          </a:p>
        </p:txBody>
      </p:sp>
      <p:sp>
        <p:nvSpPr>
          <p:cNvPr id="11" name="Text Box 10"/>
          <p:cNvSpPr txBox="1"/>
          <p:nvPr/>
        </p:nvSpPr>
        <p:spPr>
          <a:xfrm>
            <a:off x="207010" y="5085080"/>
            <a:ext cx="4715510" cy="993775"/>
          </a:xfrm>
          <a:prstGeom prst="rect">
            <a:avLst/>
          </a:prstGeom>
          <a:noFill/>
        </p:spPr>
        <p:txBody>
          <a:bodyPr wrap="square" rtlCol="0" anchor="t">
            <a:spAutoFit/>
          </a:bodyPr>
          <a:p>
            <a:pPr marL="342900" indent="-342900" algn="l">
              <a:lnSpc>
                <a:spcPct val="70000"/>
              </a:lnSpc>
              <a:spcBef>
                <a:spcPts val="1000"/>
              </a:spcBef>
              <a:buFont typeface="Wingdings" panose="05000000000000000000" charset="0"/>
              <a:buChar char="o"/>
            </a:pPr>
            <a:r>
              <a:rPr lang="zh-CN" altLang="en-US" sz="2000">
                <a:uFillTx/>
                <a:sym typeface="+mn-ea"/>
              </a:rPr>
              <a:t>密钥算法：</a:t>
            </a:r>
            <a:r>
              <a:rPr lang="en-US" altLang="zh-CN" sz="2000">
                <a:uFillTx/>
                <a:sym typeface="+mn-ea"/>
              </a:rPr>
              <a:t>KeyGen(1^k)  → (pk,sk)</a:t>
            </a:r>
            <a:endParaRPr lang="en-US" altLang="zh-CN" sz="2000">
              <a:latin typeface="+mn-lt"/>
              <a:ea typeface="+mn-ea"/>
            </a:endParaRPr>
          </a:p>
          <a:p>
            <a:pPr marL="342900" indent="-342900" algn="l">
              <a:lnSpc>
                <a:spcPct val="70000"/>
              </a:lnSpc>
              <a:spcBef>
                <a:spcPts val="1000"/>
              </a:spcBef>
              <a:buFont typeface="Wingdings" panose="05000000000000000000" charset="0"/>
              <a:buChar char="o"/>
            </a:pPr>
            <a:r>
              <a:rPr lang="zh-CN" altLang="en-US" sz="2000">
                <a:uFillTx/>
                <a:sym typeface="+mn-ea"/>
              </a:rPr>
              <a:t>签名算法：</a:t>
            </a:r>
            <a:r>
              <a:rPr lang="en-US" altLang="zh-CN" sz="2000">
                <a:uFillTx/>
                <a:sym typeface="+mn-ea"/>
              </a:rPr>
              <a:t>Sign(sk, m)  → S_m</a:t>
            </a:r>
            <a:endParaRPr lang="en-US" altLang="zh-CN" sz="2000">
              <a:latin typeface="+mn-lt"/>
              <a:ea typeface="+mn-ea"/>
            </a:endParaRPr>
          </a:p>
          <a:p>
            <a:pPr marL="342900" indent="-342900" algn="l">
              <a:lnSpc>
                <a:spcPct val="70000"/>
              </a:lnSpc>
              <a:spcBef>
                <a:spcPts val="1000"/>
              </a:spcBef>
              <a:buFont typeface="Wingdings" panose="05000000000000000000" charset="0"/>
              <a:buChar char="o"/>
            </a:pPr>
            <a:r>
              <a:rPr lang="zh-CN" altLang="en-US" sz="2000">
                <a:uFillTx/>
                <a:sym typeface="+mn-ea"/>
              </a:rPr>
              <a:t>验证算法：</a:t>
            </a:r>
            <a:r>
              <a:rPr lang="en-US" altLang="zh-CN" sz="2000">
                <a:uFillTx/>
                <a:sym typeface="+mn-ea"/>
              </a:rPr>
              <a:t>Verify(pk, m, S_m) → T/F</a:t>
            </a:r>
            <a:endParaRPr lang="en-US" altLang="zh-CN" sz="2000">
              <a:uFillTx/>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zh-CN" altLang="en-US">
                <a:sym typeface="+mn-ea"/>
              </a:rPr>
              <a:t>数字签名的第三篇论文</a:t>
            </a:r>
            <a:r>
              <a:rPr lang="en-US" altLang="zh-CN">
                <a:sym typeface="+mn-ea"/>
              </a:rPr>
              <a:t>           4/9</a:t>
            </a:r>
            <a:endParaRPr lang="en-US"/>
          </a:p>
        </p:txBody>
      </p:sp>
      <p:sp>
        <p:nvSpPr>
          <p:cNvPr id="3" name="Text Placeholder 2"/>
          <p:cNvSpPr>
            <a:spLocks noGrp="1"/>
          </p:cNvSpPr>
          <p:nvPr>
            <p:ph type="body" idx="1"/>
          </p:nvPr>
        </p:nvSpPr>
        <p:spPr>
          <a:xfrm>
            <a:off x="207010" y="1350645"/>
            <a:ext cx="8749665" cy="4763135"/>
          </a:xfrm>
        </p:spPr>
        <p:txBody>
          <a:bodyPr>
            <a:normAutofit fontScale="90000"/>
          </a:bodyPr>
          <a:p>
            <a:r>
              <a:rPr lang="en-US"/>
              <a:t>超越常识看似容易，但没有经验的研究人员很难把握好超越的尺度。超越太大玩不起</a:t>
            </a:r>
            <a:r>
              <a:rPr lang="zh-CN" altLang="en-US"/>
              <a:t>（问题很好但解决不了）</a:t>
            </a:r>
            <a:r>
              <a:rPr lang="en-US"/>
              <a:t>，超越太小又没意义</a:t>
            </a:r>
            <a:r>
              <a:rPr lang="zh-CN" altLang="en-US"/>
              <a:t>（研究贡献不够价值不大）</a:t>
            </a:r>
            <a:r>
              <a:rPr lang="en-US"/>
              <a:t>。</a:t>
            </a:r>
            <a:endParaRPr lang="en-US"/>
          </a:p>
          <a:p>
            <a:endParaRPr lang="en-US"/>
          </a:p>
          <a:p>
            <a:r>
              <a:rPr lang="en-US"/>
              <a:t>超越常识的</a:t>
            </a:r>
            <a:r>
              <a:rPr lang="zh-CN" altLang="en-US"/>
              <a:t>四步</a:t>
            </a:r>
            <a:r>
              <a:rPr lang="en-US"/>
              <a:t>做法。</a:t>
            </a:r>
            <a:endParaRPr lang="en-US"/>
          </a:p>
          <a:p>
            <a:pPr marL="342900" indent="-342900">
              <a:buFont typeface="Wingdings" panose="05000000000000000000" charset="0"/>
              <a:buChar char="o"/>
            </a:pPr>
            <a:r>
              <a:rPr lang="en-US">
                <a:highlight>
                  <a:srgbClr val="FFFF00"/>
                </a:highlight>
              </a:rPr>
              <a:t>超越第一步</a:t>
            </a:r>
            <a:r>
              <a:rPr lang="zh-CN" altLang="en-US"/>
              <a:t>：</a:t>
            </a:r>
            <a:r>
              <a:rPr lang="en-US"/>
              <a:t>能在一个点上做到极致就是超越人类的认知极限，例如从6+6里选择一个常识点进行超越。超越的具体方法就是把常识点里的“不能”变成“能”，或者把“能”变成“不能”。需要注意的是，研究人员也可以选择多个常识点同时进行功能升级，但这么做可能会把研究动机升级得非常复杂，不能把研究问题讲得既简单又有趣。</a:t>
            </a:r>
            <a:endParaRPr lang="en-US"/>
          </a:p>
        </p:txBody>
      </p:sp>
      <p:sp>
        <p:nvSpPr>
          <p:cNvPr id="4" name="Footer Placeholder 3"/>
          <p:cNvSpPr>
            <a:spLocks noGrp="1"/>
          </p:cNvSpPr>
          <p:nvPr>
            <p:ph type="ftr" sz="quarter" idx="11"/>
          </p:nvPr>
        </p:nvSpPr>
        <p:spPr/>
        <p:txBody>
          <a:bodyPr/>
          <a:p>
            <a:r>
              <a:rPr lang="zh-CN" altLang="en-US"/>
              <a:t>《公钥密码学研究方法论》第10课</a:t>
            </a:r>
            <a:endParaRPr lang="zh-CN" altLang="en-US"/>
          </a:p>
        </p:txBody>
      </p:sp>
      <p:sp>
        <p:nvSpPr>
          <p:cNvPr id="5" name="Slide Number Placeholder 4"/>
          <p:cNvSpPr>
            <a:spLocks noGrp="1"/>
          </p:cNvSpPr>
          <p:nvPr>
            <p:ph type="sldNum" sz="quarter" idx="12"/>
          </p:nvPr>
        </p:nvSpPr>
        <p:spPr/>
        <p:txBody>
          <a:bodyPr/>
          <a:p>
            <a:fld id="{9B618960-8005-486C-9A75-10CB2AAC16F9}" type="slidenum">
              <a:rPr lang="en-US" smtClean="0"/>
            </a:fld>
            <a:r>
              <a:rPr lang="en-US" smtClean="0"/>
              <a:t>/49</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12009</Words>
  <Application>WPS Presentation</Application>
  <PresentationFormat>On-screen Show (4:3)</PresentationFormat>
  <Paragraphs>686</Paragraphs>
  <Slides>49</Slides>
  <Notes>41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49</vt:i4>
      </vt:variant>
    </vt:vector>
  </HeadingPairs>
  <TitlesOfParts>
    <vt:vector size="60" baseType="lpstr">
      <vt:lpstr>Arial</vt:lpstr>
      <vt:lpstr>宋体</vt:lpstr>
      <vt:lpstr>Wingdings</vt:lpstr>
      <vt:lpstr>微软雅黑</vt:lpstr>
      <vt:lpstr>Garamond</vt:lpstr>
      <vt:lpstr>仿宋</vt:lpstr>
      <vt:lpstr>黑体</vt:lpstr>
      <vt:lpstr>Wingdings</vt:lpstr>
      <vt:lpstr>Arial Unicode MS</vt:lpstr>
      <vt:lpstr>Calibri</vt:lpstr>
      <vt:lpstr>Office Theme</vt:lpstr>
      <vt:lpstr>公钥密码学研究方法论  </vt:lpstr>
      <vt:lpstr>内容回顾                                1/3</vt:lpstr>
      <vt:lpstr>内容回顾                                2/3</vt:lpstr>
      <vt:lpstr>内容回顾                                3/3</vt:lpstr>
      <vt:lpstr>Outline：密码学研究的第三篇论文（上）</vt:lpstr>
      <vt:lpstr>数字签名的第三篇论文           1/9</vt:lpstr>
      <vt:lpstr>数字签名的第三篇论文           2/9</vt:lpstr>
      <vt:lpstr>数字签名的第三篇论文           3/9</vt:lpstr>
      <vt:lpstr>数字签名的第三篇论文           4/9</vt:lpstr>
      <vt:lpstr>数字签名的第三篇论文           5/9</vt:lpstr>
      <vt:lpstr>数字签名的第三篇论文           6/9</vt:lpstr>
      <vt:lpstr>数字签名的第三篇论文           7/9</vt:lpstr>
      <vt:lpstr>数字签名的第三篇论文           8/9</vt:lpstr>
      <vt:lpstr>数字签名的第三篇论文           9/9</vt:lpstr>
      <vt:lpstr>签名者超越一：盲签名            1/6</vt:lpstr>
      <vt:lpstr>签名者超越一：盲签名            2/6</vt:lpstr>
      <vt:lpstr>签名者超越一：盲签名            3/6</vt:lpstr>
      <vt:lpstr>签名者超越一：盲签名            4/6</vt:lpstr>
      <vt:lpstr>签名者超越一：盲签名            5/6</vt:lpstr>
      <vt:lpstr>签名者超越一：盲签名            6/6</vt:lpstr>
      <vt:lpstr>签名者超越二：门限签名        1/6</vt:lpstr>
      <vt:lpstr>签名者超越二：门限签名        2/6</vt:lpstr>
      <vt:lpstr>签名者超越二：门限签名        3/6</vt:lpstr>
      <vt:lpstr>签名者超越二：门限签名        4/6</vt:lpstr>
      <vt:lpstr>签名者超越二：门限签名        5/6</vt:lpstr>
      <vt:lpstr>签名者超越二：门限签名        6/6</vt:lpstr>
      <vt:lpstr>签名者超越三：不可否认签名  1/6</vt:lpstr>
      <vt:lpstr>签名者超越三：不可否认签名  2/6</vt:lpstr>
      <vt:lpstr>签名者超越三：不可否认签名  3/6</vt:lpstr>
      <vt:lpstr>签名者超越三：不可否认签名  4/6</vt:lpstr>
      <vt:lpstr>签名者超越三：不可否认签名  5/6</vt:lpstr>
      <vt:lpstr>签名者超越三：不可否认签名  6/6</vt:lpstr>
      <vt:lpstr>签名者超越四：代理签名        1/6</vt:lpstr>
      <vt:lpstr>签名者超越四：代理签名        2/6</vt:lpstr>
      <vt:lpstr>签名者超越四：代理签名        3/6</vt:lpstr>
      <vt:lpstr>签名者超越四：代理签名        4/6</vt:lpstr>
      <vt:lpstr>签名者超越四：代理签名        5/6</vt:lpstr>
      <vt:lpstr>签名者超越四：代理签名        6/6</vt:lpstr>
      <vt:lpstr>签名者超越五：DAPS            1/5</vt:lpstr>
      <vt:lpstr>签名者超越五：DAPS            2/5</vt:lpstr>
      <vt:lpstr>签名者超越五：DAPS            3/5</vt:lpstr>
      <vt:lpstr>签名者超越五：DAPS            4/5</vt:lpstr>
      <vt:lpstr>签名者超越五：DAPS            5/5</vt:lpstr>
      <vt:lpstr>签名者超越六：使用次数有限  1/2</vt:lpstr>
      <vt:lpstr>签名者超越六：使用次数有限  2/2</vt:lpstr>
      <vt:lpstr>小节</vt:lpstr>
      <vt:lpstr>小节                                       1/2</vt:lpstr>
      <vt:lpstr>小节                                       2/2</vt:lpstr>
      <vt:lpstr>第10课（完）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fuchun</dc:creator>
  <cp:lastModifiedBy>fuchun</cp:lastModifiedBy>
  <cp:revision>250</cp:revision>
  <dcterms:created xsi:type="dcterms:W3CDTF">2023-09-01T10:24:00Z</dcterms:created>
  <dcterms:modified xsi:type="dcterms:W3CDTF">2023-10-03T01:14:39Z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796F623A12B24670BD5378CB9944AF64_12</vt:lpwstr>
  </property>
  <property fmtid="{D5CDD505-2E9C-101B-9397-08002B2CF9AE}" pid="3" name="KSOProductBuildVer">
    <vt:lpwstr>1033-12.2.0.13215</vt:lpwstr>
  </property>
</Properties>
</file>